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89.xml" ContentType="application/vnd.openxmlformats-officedocument.presentationml.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notesMasterIdLst>
    <p:notesMasterId r:id="rId92"/>
  </p:notesMasterIdLst>
  <p:sldIdLst>
    <p:sldId id="353" r:id="rId2"/>
    <p:sldId id="356" r:id="rId3"/>
    <p:sldId id="355" r:id="rId4"/>
    <p:sldId id="357" r:id="rId5"/>
    <p:sldId id="358" r:id="rId6"/>
    <p:sldId id="359" r:id="rId7"/>
    <p:sldId id="362" r:id="rId8"/>
    <p:sldId id="312" r:id="rId9"/>
    <p:sldId id="351" r:id="rId10"/>
    <p:sldId id="313" r:id="rId11"/>
    <p:sldId id="352" r:id="rId12"/>
    <p:sldId id="361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4" r:id="rId22"/>
    <p:sldId id="375" r:id="rId23"/>
    <p:sldId id="376" r:id="rId24"/>
    <p:sldId id="377" r:id="rId25"/>
    <p:sldId id="452" r:id="rId26"/>
    <p:sldId id="378" r:id="rId27"/>
    <p:sldId id="453" r:id="rId28"/>
    <p:sldId id="380" r:id="rId29"/>
    <p:sldId id="379" r:id="rId30"/>
    <p:sldId id="381" r:id="rId31"/>
    <p:sldId id="454" r:id="rId32"/>
    <p:sldId id="382" r:id="rId33"/>
    <p:sldId id="384" r:id="rId34"/>
    <p:sldId id="385" r:id="rId35"/>
    <p:sldId id="456" r:id="rId36"/>
    <p:sldId id="383" r:id="rId37"/>
    <p:sldId id="390" r:id="rId38"/>
    <p:sldId id="386" r:id="rId39"/>
    <p:sldId id="457" r:id="rId40"/>
    <p:sldId id="387" r:id="rId41"/>
    <p:sldId id="388" r:id="rId42"/>
    <p:sldId id="389" r:id="rId43"/>
    <p:sldId id="472" r:id="rId44"/>
    <p:sldId id="392" r:id="rId45"/>
    <p:sldId id="422" r:id="rId46"/>
    <p:sldId id="391" r:id="rId47"/>
    <p:sldId id="458" r:id="rId48"/>
    <p:sldId id="426" r:id="rId49"/>
    <p:sldId id="433" r:id="rId50"/>
    <p:sldId id="436" r:id="rId51"/>
    <p:sldId id="440" r:id="rId52"/>
    <p:sldId id="434" r:id="rId53"/>
    <p:sldId id="415" r:id="rId54"/>
    <p:sldId id="416" r:id="rId55"/>
    <p:sldId id="417" r:id="rId56"/>
    <p:sldId id="418" r:id="rId57"/>
    <p:sldId id="394" r:id="rId58"/>
    <p:sldId id="398" r:id="rId59"/>
    <p:sldId id="448" r:id="rId60"/>
    <p:sldId id="459" r:id="rId61"/>
    <p:sldId id="460" r:id="rId62"/>
    <p:sldId id="461" r:id="rId63"/>
    <p:sldId id="400" r:id="rId64"/>
    <p:sldId id="401" r:id="rId65"/>
    <p:sldId id="402" r:id="rId66"/>
    <p:sldId id="403" r:id="rId67"/>
    <p:sldId id="404" r:id="rId68"/>
    <p:sldId id="405" r:id="rId69"/>
    <p:sldId id="399" r:id="rId70"/>
    <p:sldId id="408" r:id="rId71"/>
    <p:sldId id="409" r:id="rId72"/>
    <p:sldId id="410" r:id="rId73"/>
    <p:sldId id="406" r:id="rId74"/>
    <p:sldId id="407" r:id="rId75"/>
    <p:sldId id="462" r:id="rId76"/>
    <p:sldId id="449" r:id="rId77"/>
    <p:sldId id="463" r:id="rId78"/>
    <p:sldId id="450" r:id="rId79"/>
    <p:sldId id="465" r:id="rId80"/>
    <p:sldId id="451" r:id="rId81"/>
    <p:sldId id="464" r:id="rId82"/>
    <p:sldId id="466" r:id="rId83"/>
    <p:sldId id="467" r:id="rId84"/>
    <p:sldId id="468" r:id="rId85"/>
    <p:sldId id="469" r:id="rId86"/>
    <p:sldId id="429" r:id="rId87"/>
    <p:sldId id="430" r:id="rId88"/>
    <p:sldId id="414" r:id="rId89"/>
    <p:sldId id="419" r:id="rId90"/>
    <p:sldId id="471" r:id="rId9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19" autoAdjust="0"/>
    <p:restoredTop sz="94207" autoAdjust="0"/>
  </p:normalViewPr>
  <p:slideViewPr>
    <p:cSldViewPr>
      <p:cViewPr varScale="1">
        <p:scale>
          <a:sx n="97" d="100"/>
          <a:sy n="97" d="100"/>
        </p:scale>
        <p:origin x="-5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43;&#1083;&#1072;&#1074;&#1072;%202012%20&#1086;&#1090;&#1095;&#1077;&#1090;\&#1080;&#1089;&#1087;&#1086;&#1083;&#1085;&#1077;&#1085;&#1080;%20&#1087;&#1086;%20&#1076;&#1086;&#1093;&#1086;&#1076;&#1072;&#1084;%2012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43;&#1083;&#1072;&#1074;&#1072;%202012%20&#1086;&#1090;&#1095;&#1077;&#1090;\&#1080;&#1089;&#1087;&#1086;&#1083;&#1085;&#1077;&#1085;&#1080;%20&#1087;&#1086;%20&#1076;&#1086;&#1093;&#1086;&#1076;&#1072;&#1084;%2012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43;&#1083;&#1072;&#1074;&#1072;%202012%20&#1086;&#1090;&#1095;&#1077;&#1090;\&#1088;&#1072;&#1089;&#1093;&#1086;&#1076;&#1099;%2012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43;&#1083;&#1072;&#1074;&#1072;%202012%20&#1086;&#1090;&#1095;&#1077;&#1090;\&#1088;&#1072;&#1089;&#1093;&#1086;&#1076;&#1099;%201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1.7777653349757842E-2"/>
                  <c:y val="2.0427649628009699E-2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зар. плата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18162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2.5185008912156942E-2"/>
                  <c:y val="1.7873992364964893E-2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зар. плата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19742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dLbl>
              <c:idx val="0"/>
              <c:layout>
                <c:manualLayout>
                  <c:x val="2.5185008912156942E-2"/>
                  <c:y val="1.7874193424508474E-2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зар. плата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22000</c:v>
                </c:pt>
              </c:numCache>
            </c:numRef>
          </c:val>
        </c:ser>
        <c:shape val="cylinder"/>
        <c:axId val="91823104"/>
        <c:axId val="91448064"/>
        <c:axId val="0"/>
      </c:bar3DChart>
      <c:catAx>
        <c:axId val="91823104"/>
        <c:scaling>
          <c:orientation val="minMax"/>
        </c:scaling>
        <c:axPos val="b"/>
        <c:tickLblPos val="nextTo"/>
        <c:crossAx val="91448064"/>
        <c:crosses val="autoZero"/>
        <c:auto val="1"/>
        <c:lblAlgn val="ctr"/>
        <c:lblOffset val="100"/>
      </c:catAx>
      <c:valAx>
        <c:axId val="91448064"/>
        <c:scaling>
          <c:orientation val="minMax"/>
        </c:scaling>
        <c:axPos val="l"/>
        <c:majorGridlines/>
        <c:numFmt formatCode="General" sourceLinked="1"/>
        <c:tickLblPos val="nextTo"/>
        <c:crossAx val="9182310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17164191613362592"/>
          <c:y val="0.15142999706923618"/>
          <c:w val="0.5104481331973918"/>
          <c:h val="0.6401118226770357"/>
        </c:manualLayout>
      </c:layout>
      <c:barChart>
        <c:barDir val="col"/>
        <c:grouping val="clustered"/>
        <c:ser>
          <c:idx val="0"/>
          <c:order val="0"/>
          <c:tx>
            <c:strRef>
              <c:f>Лист2!$B$5</c:f>
              <c:strCache>
                <c:ptCount val="1"/>
                <c:pt idx="0">
                  <c:v>Доходы  всего:</c:v>
                </c:pt>
              </c:strCache>
            </c:strRef>
          </c:tx>
          <c:cat>
            <c:numRef>
              <c:f>Лист2!$C$4:$F$4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Лист2!$C$5:$F$5</c:f>
              <c:numCache>
                <c:formatCode>#,##0.00</c:formatCode>
                <c:ptCount val="4"/>
                <c:pt idx="0">
                  <c:v>168370</c:v>
                </c:pt>
                <c:pt idx="1">
                  <c:v>202563</c:v>
                </c:pt>
                <c:pt idx="2" formatCode="0.00">
                  <c:v>269241</c:v>
                </c:pt>
                <c:pt idx="3">
                  <c:v>322863</c:v>
                </c:pt>
              </c:numCache>
            </c:numRef>
          </c:val>
        </c:ser>
        <c:ser>
          <c:idx val="1"/>
          <c:order val="1"/>
          <c:tx>
            <c:strRef>
              <c:f>Лист2!$B$6</c:f>
              <c:strCache>
                <c:ptCount val="1"/>
                <c:pt idx="0">
                  <c:v>собственные доходы</c:v>
                </c:pt>
              </c:strCache>
            </c:strRef>
          </c:tx>
          <c:cat>
            <c:numRef>
              <c:f>Лист2!$C$4:$F$4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Лист2!$C$6:$F$6</c:f>
              <c:numCache>
                <c:formatCode>#,##0.00</c:formatCode>
                <c:ptCount val="4"/>
                <c:pt idx="0">
                  <c:v>68828</c:v>
                </c:pt>
                <c:pt idx="1">
                  <c:v>105091</c:v>
                </c:pt>
                <c:pt idx="2" formatCode="0.00">
                  <c:v>146600</c:v>
                </c:pt>
                <c:pt idx="3">
                  <c:v>100145</c:v>
                </c:pt>
              </c:numCache>
            </c:numRef>
          </c:val>
        </c:ser>
        <c:ser>
          <c:idx val="2"/>
          <c:order val="2"/>
          <c:tx>
            <c:strRef>
              <c:f>Лист2!$B$7</c:f>
              <c:strCache>
                <c:ptCount val="1"/>
                <c:pt idx="0">
                  <c:v>безвозмездные доходы</c:v>
                </c:pt>
              </c:strCache>
            </c:strRef>
          </c:tx>
          <c:cat>
            <c:numRef>
              <c:f>Лист2!$C$4:$F$4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Лист2!$C$7:$F$7</c:f>
              <c:numCache>
                <c:formatCode>#,##0.00</c:formatCode>
                <c:ptCount val="4"/>
                <c:pt idx="0">
                  <c:v>99542</c:v>
                </c:pt>
                <c:pt idx="1">
                  <c:v>97472</c:v>
                </c:pt>
                <c:pt idx="2" formatCode="0.00">
                  <c:v>122641</c:v>
                </c:pt>
                <c:pt idx="3">
                  <c:v>222718</c:v>
                </c:pt>
              </c:numCache>
            </c:numRef>
          </c:val>
        </c:ser>
        <c:axId val="61483264"/>
        <c:axId val="61677568"/>
      </c:barChart>
      <c:catAx>
        <c:axId val="61483264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b="1"/>
            </a:pPr>
            <a:endParaRPr lang="ru-RU"/>
          </a:p>
        </c:txPr>
        <c:crossAx val="61677568"/>
        <c:crosses val="autoZero"/>
        <c:lblAlgn val="ctr"/>
        <c:lblOffset val="100"/>
        <c:tickLblSkip val="1"/>
        <c:tickMarkSkip val="1"/>
      </c:catAx>
      <c:valAx>
        <c:axId val="6167756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200"/>
                </a:pPr>
                <a:r>
                  <a:rPr lang="ru-RU" sz="1200"/>
                  <a:t>тыс.рублей</a:t>
                </a:r>
              </a:p>
            </c:rich>
          </c:tx>
          <c:layout>
            <c:manualLayout>
              <c:xMode val="edge"/>
              <c:yMode val="edge"/>
              <c:x val="2.3880637079456198E-2"/>
              <c:y val="0.38066526860021932"/>
            </c:manualLayout>
          </c:layout>
        </c:title>
        <c:numFmt formatCode="#,##0.00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614832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782141294838734"/>
          <c:y val="0.29113693476018226"/>
          <c:w val="0.18440562117235446"/>
          <c:h val="0.34571613965466802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perspective val="0"/>
    </c:view3D>
    <c:plotArea>
      <c:layout>
        <c:manualLayout>
          <c:layoutTarget val="inner"/>
          <c:xMode val="edge"/>
          <c:yMode val="edge"/>
          <c:x val="6.6666730494342172E-2"/>
          <c:y val="0.27813526657272603"/>
          <c:w val="0.6676476980389322"/>
          <c:h val="0.43408394204992107"/>
        </c:manualLayout>
      </c:layout>
      <c:pie3DChart>
        <c:varyColors val="1"/>
        <c:ser>
          <c:idx val="0"/>
          <c:order val="0"/>
          <c:explosion val="24"/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4"/>
            <c:explosion val="20"/>
          </c:dPt>
          <c:dPt>
            <c:idx val="6"/>
            <c:explosion val="20"/>
          </c:dPt>
          <c:dPt>
            <c:idx val="9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2.3349905399242289E-3"/>
                  <c:y val="-5.855318788764661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en-US" dirty="0"/>
                      <a:t>%</a:t>
                    </a:r>
                  </a:p>
                </c:rich>
              </c:tx>
              <c:dLblPos val="bestFit"/>
              <c:showPercent val="1"/>
            </c:dLbl>
            <c:dLbl>
              <c:idx val="1"/>
              <c:layout>
                <c:manualLayout>
                  <c:x val="-0.1080259373151447"/>
                  <c:y val="-0.11617484408685738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6</a:t>
                    </a:r>
                    <a:r>
                      <a:rPr lang="ru-RU" sz="1200" b="1"/>
                      <a:t>7</a:t>
                    </a:r>
                    <a:r>
                      <a:rPr lang="en-US" sz="1200" b="1"/>
                      <a:t>%</a:t>
                    </a:r>
                  </a:p>
                </c:rich>
              </c:tx>
              <c:dLblPos val="bestFit"/>
            </c:dLbl>
            <c:dLbl>
              <c:idx val="2"/>
              <c:layout>
                <c:manualLayout>
                  <c:x val="3.8802340860754077E-2"/>
                  <c:y val="6.4688145229745531E-2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9.4922490596368817E-3"/>
                  <c:y val="6.8781155161146273E-2"/>
                </c:manualLayout>
              </c:layout>
              <c:dLblPos val="bestFit"/>
              <c:showPercent val="1"/>
            </c:dLbl>
            <c:dLbl>
              <c:idx val="4"/>
              <c:layout/>
              <c:dLblPos val="bestFit"/>
              <c:showPercent val="1"/>
            </c:dLbl>
            <c:dLbl>
              <c:idx val="5"/>
              <c:layout/>
              <c:dLblPos val="bestFit"/>
              <c:showPercent val="1"/>
            </c:dLbl>
            <c:dLbl>
              <c:idx val="6"/>
              <c:layout>
                <c:manualLayout>
                  <c:x val="-2.9425316513094976E-2"/>
                  <c:y val="3.9620194691912067E-2"/>
                </c:manualLayout>
              </c:layout>
              <c:dLblPos val="bestFit"/>
              <c:showPercent val="1"/>
            </c:dLbl>
            <c:dLbl>
              <c:idx val="7"/>
              <c:layout>
                <c:manualLayout>
                  <c:x val="-2.4144869558477614E-2"/>
                  <c:y val="2.1000523665762844E-2"/>
                </c:manualLayout>
              </c:layout>
              <c:dLblPos val="bestFit"/>
              <c:showPercent val="1"/>
            </c:dLbl>
            <c:dLbl>
              <c:idx val="8"/>
              <c:layout>
                <c:manualLayout>
                  <c:x val="-1.4064807163467424E-3"/>
                  <c:y val="-2.7079364123415418E-2"/>
                </c:manualLayout>
              </c:layout>
              <c:dLblPos val="bestFit"/>
              <c:showPercent val="1"/>
            </c:dLbl>
            <c:dLbl>
              <c:idx val="9"/>
              <c:layout>
                <c:manualLayout>
                  <c:x val="5.559318513300558E-3"/>
                  <c:y val="-2.8032869737753402E-2"/>
                </c:manualLayout>
              </c:layout>
              <c:dLblPos val="bestFit"/>
              <c:showPercent val="1"/>
            </c:dLbl>
            <c:dLbl>
              <c:idx val="10"/>
              <c:layout>
                <c:manualLayout>
                  <c:x val="-7.6946088856979034E-3"/>
                  <c:y val="-2.1417090342947875E-2"/>
                </c:manualLayout>
              </c:layout>
              <c:dLblPos val="bestFit"/>
              <c:showPercent val="1"/>
            </c:dLbl>
            <c:dLbl>
              <c:idx val="11"/>
              <c:layout>
                <c:manualLayout>
                  <c:x val="1.8709049612340128E-3"/>
                  <c:y val="-2.1001864528305332E-2"/>
                </c:manualLayout>
              </c:layout>
              <c:dLblPos val="bestFit"/>
              <c:showPercent val="1"/>
            </c:dLbl>
            <c:dLbl>
              <c:idx val="12"/>
              <c:layout>
                <c:manualLayout>
                  <c:x val="-1.0841946743611627E-2"/>
                  <c:y val="-1.9581535065909622E-2"/>
                </c:manualLayout>
              </c:layout>
              <c:dLblPos val="bestFit"/>
              <c:showPercent val="1"/>
            </c:dLbl>
            <c:numFmt formatCode="0%" sourceLinked="0"/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Лист2!$B$35:$B$48</c:f>
              <c:strCache>
                <c:ptCount val="14"/>
                <c:pt idx="0">
                  <c:v>Налог на прибыль</c:v>
                </c:pt>
                <c:pt idx="1">
                  <c:v>НДФЛ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Отмененные налоги</c:v>
                </c:pt>
                <c:pt idx="6">
                  <c:v>Арендная плата за земельные участки</c:v>
                </c:pt>
                <c:pt idx="7">
                  <c:v>Доходы от перечисления части прибыли</c:v>
                </c:pt>
                <c:pt idx="8">
                  <c:v>Арендная плата за имущество</c:v>
                </c:pt>
                <c:pt idx="9">
                  <c:v>Плата за негативное воздействие на окр. среду</c:v>
                </c:pt>
                <c:pt idx="10">
                  <c:v>Доходы от оказания платных услуг</c:v>
                </c:pt>
                <c:pt idx="11">
                  <c:v>Доходы от продажи материальных и нематериальных активов</c:v>
                </c:pt>
                <c:pt idx="12">
                  <c:v>Прочие неналоговые доходы </c:v>
                </c:pt>
                <c:pt idx="13">
                  <c:v>Штрафы, санкции, возмещение ущерба</c:v>
                </c:pt>
              </c:strCache>
            </c:strRef>
          </c:cat>
          <c:val>
            <c:numRef>
              <c:f>Лист2!$C$35:$C$48</c:f>
              <c:numCache>
                <c:formatCode>General</c:formatCode>
                <c:ptCount val="14"/>
                <c:pt idx="0">
                  <c:v>-2029</c:v>
                </c:pt>
                <c:pt idx="1">
                  <c:v>66919</c:v>
                </c:pt>
                <c:pt idx="2">
                  <c:v>2345</c:v>
                </c:pt>
                <c:pt idx="3">
                  <c:v>5274</c:v>
                </c:pt>
                <c:pt idx="4">
                  <c:v>363</c:v>
                </c:pt>
                <c:pt idx="5">
                  <c:v>0</c:v>
                </c:pt>
                <c:pt idx="6">
                  <c:v>2694</c:v>
                </c:pt>
                <c:pt idx="7">
                  <c:v>197</c:v>
                </c:pt>
                <c:pt idx="8">
                  <c:v>6562</c:v>
                </c:pt>
                <c:pt idx="9">
                  <c:v>11096</c:v>
                </c:pt>
                <c:pt idx="10">
                  <c:v>664</c:v>
                </c:pt>
                <c:pt idx="11">
                  <c:v>5856</c:v>
                </c:pt>
                <c:pt idx="12">
                  <c:v>-144</c:v>
                </c:pt>
                <c:pt idx="13">
                  <c:v>348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70025388675905476"/>
          <c:y val="8.0385852090032912E-3"/>
          <c:w val="0.29484504892597668"/>
          <c:h val="0.9533768809445442"/>
        </c:manualLayout>
      </c:layout>
      <c:txPr>
        <a:bodyPr/>
        <a:lstStyle/>
        <a:p>
          <a:pPr>
            <a:defRPr sz="1000" b="1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17681498829039932"/>
          <c:y val="0.19019330292395767"/>
          <c:w val="0.4754098360655738"/>
          <c:h val="0.71322488596484224"/>
        </c:manualLayout>
      </c:layout>
      <c:barChart>
        <c:barDir val="col"/>
        <c:grouping val="clustered"/>
        <c:ser>
          <c:idx val="0"/>
          <c:order val="0"/>
          <c:tx>
            <c:strRef>
              <c:f>Лист1!$A$3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Лист1!$B$3:$E$3</c:f>
              <c:numCache>
                <c:formatCode>#,##0</c:formatCode>
                <c:ptCount val="4"/>
                <c:pt idx="0">
                  <c:v>15405</c:v>
                </c:pt>
                <c:pt idx="1">
                  <c:v>20042.099999999904</c:v>
                </c:pt>
                <c:pt idx="2" formatCode="General">
                  <c:v>24479</c:v>
                </c:pt>
                <c:pt idx="3" formatCode="General">
                  <c:v>27998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Национальная оборона</c:v>
                </c:pt>
              </c:strCache>
            </c:strRef>
          </c:tx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Лист1!$B$4:$E$4</c:f>
              <c:numCache>
                <c:formatCode>#,##0</c:formatCode>
                <c:ptCount val="4"/>
                <c:pt idx="0">
                  <c:v>432.4</c:v>
                </c:pt>
                <c:pt idx="1">
                  <c:v>357.9</c:v>
                </c:pt>
                <c:pt idx="2" formatCode="General">
                  <c:v>469</c:v>
                </c:pt>
                <c:pt idx="3" formatCode="General">
                  <c:v>519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Национальная безопасность</c:v>
                </c:pt>
              </c:strCache>
            </c:strRef>
          </c:tx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Лист1!$B$5:$E$5</c:f>
              <c:numCache>
                <c:formatCode>#,##0</c:formatCode>
                <c:ptCount val="4"/>
                <c:pt idx="0">
                  <c:v>126.8</c:v>
                </c:pt>
                <c:pt idx="1">
                  <c:v>353.5</c:v>
                </c:pt>
                <c:pt idx="2" formatCode="General">
                  <c:v>635</c:v>
                </c:pt>
                <c:pt idx="3" formatCode="General">
                  <c:v>1258</c:v>
                </c:pt>
              </c:numCache>
            </c:numRef>
          </c:val>
        </c:ser>
        <c:ser>
          <c:idx val="3"/>
          <c:order val="3"/>
          <c:tx>
            <c:strRef>
              <c:f>Лист1!$A$6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Лист1!$B$6:$E$6</c:f>
              <c:numCache>
                <c:formatCode>#,##0</c:formatCode>
                <c:ptCount val="4"/>
                <c:pt idx="0">
                  <c:v>6288.9</c:v>
                </c:pt>
                <c:pt idx="1">
                  <c:v>5790.8</c:v>
                </c:pt>
                <c:pt idx="2" formatCode="General">
                  <c:v>7034</c:v>
                </c:pt>
                <c:pt idx="3" formatCode="General">
                  <c:v>12387</c:v>
                </c:pt>
              </c:numCache>
            </c:numRef>
          </c:val>
        </c:ser>
        <c:ser>
          <c:idx val="4"/>
          <c:order val="4"/>
          <c:tx>
            <c:strRef>
              <c:f>Лист1!$A$7</c:f>
              <c:strCache>
                <c:ptCount val="1"/>
                <c:pt idx="0">
                  <c:v>ЖКХ</c:v>
                </c:pt>
              </c:strCache>
            </c:strRef>
          </c:tx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Лист1!$B$7:$E$7</c:f>
              <c:numCache>
                <c:formatCode>#,##0</c:formatCode>
                <c:ptCount val="4"/>
                <c:pt idx="0">
                  <c:v>40145.9</c:v>
                </c:pt>
                <c:pt idx="1">
                  <c:v>40567</c:v>
                </c:pt>
                <c:pt idx="2" formatCode="General">
                  <c:v>56348</c:v>
                </c:pt>
                <c:pt idx="3" formatCode="General">
                  <c:v>72753</c:v>
                </c:pt>
              </c:numCache>
            </c:numRef>
          </c:val>
        </c:ser>
        <c:ser>
          <c:idx val="5"/>
          <c:order val="5"/>
          <c:tx>
            <c:strRef>
              <c:f>Лист1!$A$8</c:f>
              <c:strCache>
                <c:ptCount val="1"/>
                <c:pt idx="0">
                  <c:v>Охрана окр. среды и природных ресурсов</c:v>
                </c:pt>
              </c:strCache>
            </c:strRef>
          </c:tx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Лист1!$B$8:$E$8</c:f>
              <c:numCache>
                <c:formatCode>#,##0</c:formatCode>
                <c:ptCount val="4"/>
                <c:pt idx="0">
                  <c:v>885.4</c:v>
                </c:pt>
                <c:pt idx="1">
                  <c:v>1738.8</c:v>
                </c:pt>
                <c:pt idx="2" formatCode="General">
                  <c:v>16224</c:v>
                </c:pt>
                <c:pt idx="3" formatCode="General">
                  <c:v>7443</c:v>
                </c:pt>
              </c:numCache>
            </c:numRef>
          </c:val>
        </c:ser>
        <c:ser>
          <c:idx val="6"/>
          <c:order val="6"/>
          <c:tx>
            <c:strRef>
              <c:f>Лист1!$A$9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Лист1!$B$9:$E$9</c:f>
              <c:numCache>
                <c:formatCode>#,##0</c:formatCode>
                <c:ptCount val="4"/>
                <c:pt idx="0">
                  <c:v>65967.899999999994</c:v>
                </c:pt>
                <c:pt idx="1">
                  <c:v>74642.399999999994</c:v>
                </c:pt>
                <c:pt idx="2" formatCode="General">
                  <c:v>109562</c:v>
                </c:pt>
                <c:pt idx="3" formatCode="General">
                  <c:v>129013</c:v>
                </c:pt>
              </c:numCache>
            </c:numRef>
          </c:val>
        </c:ser>
        <c:ser>
          <c:idx val="7"/>
          <c:order val="7"/>
          <c:tx>
            <c:strRef>
              <c:f>Лист1!$A$10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Лист1!$B$10:$E$10</c:f>
              <c:numCache>
                <c:formatCode>#,##0</c:formatCode>
                <c:ptCount val="4"/>
                <c:pt idx="0">
                  <c:v>5473</c:v>
                </c:pt>
                <c:pt idx="1">
                  <c:v>9366.7000000000007</c:v>
                </c:pt>
                <c:pt idx="2" formatCode="General">
                  <c:v>17109</c:v>
                </c:pt>
                <c:pt idx="3" formatCode="General">
                  <c:v>13244</c:v>
                </c:pt>
              </c:numCache>
            </c:numRef>
          </c:val>
        </c:ser>
        <c:ser>
          <c:idx val="8"/>
          <c:order val="8"/>
          <c:tx>
            <c:strRef>
              <c:f>Лист1!$A$11</c:f>
              <c:strCache>
                <c:ptCount val="1"/>
                <c:pt idx="0">
                  <c:v>Здравоохранение, физ.культура, спорт</c:v>
                </c:pt>
              </c:strCache>
            </c:strRef>
          </c:tx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Лист1!$B$11:$E$11</c:f>
              <c:numCache>
                <c:formatCode>#,##0</c:formatCode>
                <c:ptCount val="4"/>
                <c:pt idx="0">
                  <c:v>26354.7</c:v>
                </c:pt>
                <c:pt idx="1">
                  <c:v>31862.799999999996</c:v>
                </c:pt>
                <c:pt idx="2" formatCode="General">
                  <c:v>31366</c:v>
                </c:pt>
                <c:pt idx="3" formatCode="General">
                  <c:v>21230</c:v>
                </c:pt>
              </c:numCache>
            </c:numRef>
          </c:val>
        </c:ser>
        <c:ser>
          <c:idx val="9"/>
          <c:order val="9"/>
          <c:tx>
            <c:strRef>
              <c:f>Лист1!$A$12</c:f>
              <c:strCache>
                <c:ptCount val="1"/>
                <c:pt idx="0">
                  <c:v>Социальная политика</c:v>
                </c:pt>
              </c:strCache>
            </c:strRef>
          </c:tx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Лист1!$B$12:$E$12</c:f>
              <c:numCache>
                <c:formatCode>#,##0</c:formatCode>
                <c:ptCount val="4"/>
                <c:pt idx="0">
                  <c:v>10238.6</c:v>
                </c:pt>
                <c:pt idx="1">
                  <c:v>11546.9</c:v>
                </c:pt>
                <c:pt idx="2" formatCode="General">
                  <c:v>14195</c:v>
                </c:pt>
                <c:pt idx="3" formatCode="General">
                  <c:v>15542</c:v>
                </c:pt>
              </c:numCache>
            </c:numRef>
          </c:val>
        </c:ser>
        <c:ser>
          <c:idx val="10"/>
          <c:order val="10"/>
          <c:tx>
            <c:strRef>
              <c:f>Лист1!$A$13</c:f>
              <c:strCache>
                <c:ptCount val="1"/>
                <c:pt idx="0">
                  <c:v>Обслуживание государственного и муниципального долга</c:v>
                </c:pt>
              </c:strCache>
            </c:strRef>
          </c:tx>
          <c:cat>
            <c:numRef>
              <c:f>Лист1!$B$2:$E$2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Лист1!$B$13:$E$13</c:f>
              <c:numCache>
                <c:formatCode>General</c:formatCode>
                <c:ptCount val="4"/>
                <c:pt idx="3">
                  <c:v>92</c:v>
                </c:pt>
              </c:numCache>
            </c:numRef>
          </c:val>
        </c:ser>
        <c:axId val="61795712"/>
        <c:axId val="62194816"/>
      </c:barChart>
      <c:catAx>
        <c:axId val="61795712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b="1"/>
            </a:pPr>
            <a:endParaRPr lang="ru-RU"/>
          </a:p>
        </c:txPr>
        <c:crossAx val="62194816"/>
        <c:crosses val="autoZero"/>
        <c:auto val="1"/>
        <c:lblAlgn val="ctr"/>
        <c:lblOffset val="100"/>
        <c:tickLblSkip val="1"/>
        <c:tickMarkSkip val="1"/>
      </c:catAx>
      <c:valAx>
        <c:axId val="6219481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млн.руб</a:t>
                </a:r>
                <a:r>
                  <a:rPr lang="ru-RU" dirty="0"/>
                  <a:t>.</a:t>
                </a:r>
              </a:p>
            </c:rich>
          </c:tx>
          <c:layout>
            <c:manualLayout>
              <c:xMode val="edge"/>
              <c:yMode val="edge"/>
              <c:x val="1.8735407494016847E-2"/>
              <c:y val="0.47696907451786125"/>
            </c:manualLayout>
          </c:layout>
        </c:title>
        <c:numFmt formatCode="#,##0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617957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510538270883512"/>
          <c:y val="5.5830675627789081E-2"/>
          <c:w val="0.32552691354416291"/>
          <c:h val="0.82974441094424145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perspective val="0"/>
    </c:view3D>
    <c:plotArea>
      <c:layout>
        <c:manualLayout>
          <c:layoutTarget val="inner"/>
          <c:xMode val="edge"/>
          <c:yMode val="edge"/>
          <c:x val="1.5401248403461109E-2"/>
          <c:y val="0.38030165973675084"/>
          <c:w val="0.5245315534264603"/>
          <c:h val="0.29002851450712958"/>
        </c:manualLayout>
      </c:layout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6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345636630100244"/>
                  <c:y val="-2.6665778504611935E-3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5.8160439431369164E-2"/>
                  <c:y val="-0.10492717553847254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2.0785654066672581E-2"/>
                  <c:y val="4.0129639480219262E-2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5.7709980064520928E-4"/>
                  <c:y val="1.3682200814084201E-2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1.2406059974416021E-2"/>
                  <c:y val="-7.3768938205481648E-3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5.5822075221136934E-2"/>
                  <c:y val="5.1714522833327236E-3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1.102471686622026E-3"/>
                  <c:y val="-8.6874155481778056E-3"/>
                </c:manualLayout>
              </c:layout>
              <c:dLblPos val="bestFit"/>
              <c:showPercent val="1"/>
            </c:dLbl>
            <c:dLbl>
              <c:idx val="7"/>
              <c:layout>
                <c:manualLayout>
                  <c:x val="3.46752006425199E-3"/>
                  <c:y val="-2.3417551047596769E-2"/>
                </c:manualLayout>
              </c:layout>
              <c:dLblPos val="bestFit"/>
              <c:showPercent val="1"/>
            </c:dLbl>
            <c:dLbl>
              <c:idx val="8"/>
              <c:layout>
                <c:manualLayout>
                  <c:x val="4.2340337088838439E-3"/>
                  <c:y val="-2.6455966309052774E-2"/>
                </c:manualLayout>
              </c:layout>
              <c:dLblPos val="bestFit"/>
              <c:showPercent val="1"/>
            </c:dLbl>
            <c:dLbl>
              <c:idx val="9"/>
              <c:layout>
                <c:manualLayout>
                  <c:x val="3.0985895777110323E-2"/>
                  <c:y val="-3.6854702801990401E-2"/>
                </c:manualLayout>
              </c:layout>
              <c:dLblPos val="bestFit"/>
              <c:showPercent val="1"/>
            </c:dLbl>
            <c:numFmt formatCode="0%" sourceLinked="0"/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Лист1!$A$46:$A$57</c:f>
              <c:strCache>
                <c:ptCount val="12"/>
                <c:pt idx="0">
                  <c:v>Образование</c:v>
                </c:pt>
                <c:pt idx="1">
                  <c:v>ЖКХ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Охрана окр. среды и природных ресурсов</c:v>
                </c:pt>
                <c:pt idx="5">
                  <c:v>Общегосударственные вопросы</c:v>
                </c:pt>
                <c:pt idx="6">
                  <c:v>Обслуживание государственного и муниципального долга</c:v>
                </c:pt>
                <c:pt idx="7">
                  <c:v>Национальная экономика</c:v>
                </c:pt>
                <c:pt idx="8">
                  <c:v>Национальная оборона</c:v>
                </c:pt>
                <c:pt idx="9">
                  <c:v>Национальная безопасность</c:v>
                </c:pt>
                <c:pt idx="10">
                  <c:v>Культура и кинематография</c:v>
                </c:pt>
                <c:pt idx="11">
                  <c:v>Физическая культра и спорт</c:v>
                </c:pt>
              </c:strCache>
            </c:strRef>
          </c:cat>
          <c:val>
            <c:numRef>
              <c:f>Лист1!$B$46:$B$57</c:f>
              <c:numCache>
                <c:formatCode>General</c:formatCode>
                <c:ptCount val="12"/>
                <c:pt idx="0">
                  <c:v>129013</c:v>
                </c:pt>
                <c:pt idx="1">
                  <c:v>72753</c:v>
                </c:pt>
                <c:pt idx="2">
                  <c:v>19284</c:v>
                </c:pt>
                <c:pt idx="3">
                  <c:v>15542</c:v>
                </c:pt>
                <c:pt idx="4">
                  <c:v>7443</c:v>
                </c:pt>
                <c:pt idx="5">
                  <c:v>27998</c:v>
                </c:pt>
                <c:pt idx="6" formatCode="#,##0">
                  <c:v>92</c:v>
                </c:pt>
                <c:pt idx="7">
                  <c:v>12387</c:v>
                </c:pt>
                <c:pt idx="8">
                  <c:v>519</c:v>
                </c:pt>
                <c:pt idx="9">
                  <c:v>1258</c:v>
                </c:pt>
                <c:pt idx="10">
                  <c:v>13244</c:v>
                </c:pt>
                <c:pt idx="11" formatCode="#,##0">
                  <c:v>1946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10"/>
        <c:delete val="1"/>
      </c:legendEntry>
      <c:layout>
        <c:manualLayout>
          <c:xMode val="edge"/>
          <c:yMode val="edge"/>
          <c:x val="0.6563902730085629"/>
          <c:y val="1.2158005316744011E-2"/>
          <c:w val="0.33183378833498944"/>
          <c:h val="0.95861201438456456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42D8C45A-9BBF-4A55-98DB-2B492AE0CA8E}" type="datetimeFigureOut">
              <a:rPr lang="ru-RU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6DACB03-6FFE-45A3-9DD7-75F13E234B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ACB03-6FFE-45A3-9DD7-75F13E234B0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ACB03-6FFE-45A3-9DD7-75F13E234B00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82850AAF-5F09-4E1E-8136-CEB75E1FE5BB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24B240FA-F46C-4EB9-B4D5-51ADDD0BBE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D329D8-8CFB-42A4-8C2F-D5FF75692DB3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CF9793-EE43-4946-80F3-C880222F3F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C2B3BC-3AE1-41EB-85AE-4BC36869E880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3D7A28-8830-4CEB-81D3-186413A55F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E7891709-0C92-4F5E-A9FF-4CF84B7A584F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60823F71-7191-4C98-BE4C-265C6659B6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F5F195C8-2CF5-40D6-8425-24277D8DB125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CEFFD2DE-72F5-471E-963F-0BAE859D0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C37046-DB50-4994-ABED-1C9BE76C3AF0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E24E69-D598-4D31-8BAD-C4FD9A81A2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CCF291-9149-416C-A8A2-0CA7F935517C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95E3C7-A1DE-4FB0-9B57-8043BF4AEA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E0CE8EE5-ABD3-4F67-A956-4CD9B9450A6E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8964C590-116A-42A1-9BC8-A1E9F6E184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47CB68-2B0A-4379-8E70-3A3FFDB805E1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A31413-D3B7-4E5A-BC0E-E52A6E9C50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F97EFE8C-CEA6-4532-989E-D198E29BA163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4071125C-4728-44EA-8317-0F6C3E6454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32468E04-CA88-499A-B7E1-3369904891F1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874D42F6-653A-4EB2-B99F-A7882A1A47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63F43AF-4670-4FC7-9E5E-F9A57FCFD657}" type="datetimeFigureOut">
              <a:rPr lang="ru-RU" smtClean="0"/>
              <a:pPr>
                <a:defRPr/>
              </a:pPr>
              <a:t>08.04.2013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475D8DB-B086-427E-9516-6CCFFBDFA3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</p:sldLayoutIdLst>
  <p:transition spd="med">
    <p:cover dir="ru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jpeg"/><Relationship Id="rId3" Type="http://schemas.openxmlformats.org/officeDocument/2006/relationships/image" Target="../media/image126.jpeg"/><Relationship Id="rId7" Type="http://schemas.openxmlformats.org/officeDocument/2006/relationships/image" Target="../media/image130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10" Type="http://schemas.openxmlformats.org/officeDocument/2006/relationships/image" Target="../media/image133.jpeg"/><Relationship Id="rId4" Type="http://schemas.openxmlformats.org/officeDocument/2006/relationships/image" Target="../media/image127.jpeg"/><Relationship Id="rId9" Type="http://schemas.openxmlformats.org/officeDocument/2006/relationships/image" Target="../media/image13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jpeg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7" Type="http://schemas.openxmlformats.org/officeDocument/2006/relationships/image" Target="../media/image151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jpeg"/><Relationship Id="rId5" Type="http://schemas.openxmlformats.org/officeDocument/2006/relationships/image" Target="../media/image149.jpeg"/><Relationship Id="rId4" Type="http://schemas.openxmlformats.org/officeDocument/2006/relationships/image" Target="../media/image14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7" Type="http://schemas.openxmlformats.org/officeDocument/2006/relationships/image" Target="../media/image157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jpeg"/><Relationship Id="rId3" Type="http://schemas.openxmlformats.org/officeDocument/2006/relationships/image" Target="../media/image159.jpeg"/><Relationship Id="rId7" Type="http://schemas.openxmlformats.org/officeDocument/2006/relationships/image" Target="../media/image163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2.jpeg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Relationship Id="rId9" Type="http://schemas.openxmlformats.org/officeDocument/2006/relationships/image" Target="../media/image16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jpeg"/><Relationship Id="rId5" Type="http://schemas.openxmlformats.org/officeDocument/2006/relationships/image" Target="../media/image169.jpeg"/><Relationship Id="rId4" Type="http://schemas.openxmlformats.org/officeDocument/2006/relationships/image" Target="../media/image16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4.jpeg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jpeg"/><Relationship Id="rId3" Type="http://schemas.openxmlformats.org/officeDocument/2006/relationships/image" Target="../media/image175.jpeg"/><Relationship Id="rId7" Type="http://schemas.openxmlformats.org/officeDocument/2006/relationships/image" Target="../media/image17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8.jpeg"/><Relationship Id="rId5" Type="http://schemas.openxmlformats.org/officeDocument/2006/relationships/image" Target="../media/image177.jpeg"/><Relationship Id="rId10" Type="http://schemas.openxmlformats.org/officeDocument/2006/relationships/image" Target="../media/image182.jpeg"/><Relationship Id="rId4" Type="http://schemas.openxmlformats.org/officeDocument/2006/relationships/image" Target="../media/image176.jpeg"/><Relationship Id="rId9" Type="http://schemas.openxmlformats.org/officeDocument/2006/relationships/image" Target="../media/image18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6.jpeg"/><Relationship Id="rId5" Type="http://schemas.openxmlformats.org/officeDocument/2006/relationships/image" Target="../media/image185.jpeg"/><Relationship Id="rId4" Type="http://schemas.openxmlformats.org/officeDocument/2006/relationships/image" Target="../media/image18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18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1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4.jpeg"/><Relationship Id="rId4" Type="http://schemas.openxmlformats.org/officeDocument/2006/relationships/image" Target="../media/image19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8.jpeg"/><Relationship Id="rId4" Type="http://schemas.openxmlformats.org/officeDocument/2006/relationships/image" Target="../media/image197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5.jpeg"/><Relationship Id="rId4" Type="http://schemas.openxmlformats.org/officeDocument/2006/relationships/image" Target="../media/image20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8.jpeg"/><Relationship Id="rId4" Type="http://schemas.openxmlformats.org/officeDocument/2006/relationships/image" Target="../media/image207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jpeg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2.jpeg"/><Relationship Id="rId4" Type="http://schemas.openxmlformats.org/officeDocument/2006/relationships/image" Target="../media/image211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jpeg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5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9.jpeg"/><Relationship Id="rId4" Type="http://schemas.openxmlformats.org/officeDocument/2006/relationships/image" Target="../media/image21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7" Type="http://schemas.openxmlformats.org/officeDocument/2006/relationships/image" Target="../media/image2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3.jpeg"/><Relationship Id="rId5" Type="http://schemas.openxmlformats.org/officeDocument/2006/relationships/image" Target="../media/image222.jpeg"/><Relationship Id="rId4" Type="http://schemas.openxmlformats.org/officeDocument/2006/relationships/image" Target="../media/image22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7" Type="http://schemas.openxmlformats.org/officeDocument/2006/relationships/image" Target="../media/image2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7.jpeg"/><Relationship Id="rId5" Type="http://schemas.openxmlformats.org/officeDocument/2006/relationships/image" Target="../media/image226.jpeg"/><Relationship Id="rId4" Type="http://schemas.openxmlformats.org/officeDocument/2006/relationships/image" Target="../media/image225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2.jpeg"/><Relationship Id="rId5" Type="http://schemas.openxmlformats.org/officeDocument/2006/relationships/image" Target="../media/image231.jpeg"/><Relationship Id="rId4" Type="http://schemas.openxmlformats.org/officeDocument/2006/relationships/image" Target="../media/image23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5.jpeg"/><Relationship Id="rId5" Type="http://schemas.openxmlformats.org/officeDocument/2006/relationships/image" Target="../media/image234.jpeg"/><Relationship Id="rId4" Type="http://schemas.openxmlformats.org/officeDocument/2006/relationships/image" Target="../media/image233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9.jpeg"/><Relationship Id="rId5" Type="http://schemas.openxmlformats.org/officeDocument/2006/relationships/image" Target="../media/image238.jpeg"/><Relationship Id="rId4" Type="http://schemas.openxmlformats.org/officeDocument/2006/relationships/image" Target="../media/image237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1.jpeg"/><Relationship Id="rId5" Type="http://schemas.openxmlformats.org/officeDocument/2006/relationships/image" Target="../media/image240.jpeg"/><Relationship Id="rId4" Type="http://schemas.openxmlformats.org/officeDocument/2006/relationships/image" Target="../media/image198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5.jpeg"/><Relationship Id="rId5" Type="http://schemas.openxmlformats.org/officeDocument/2006/relationships/image" Target="../media/image244.jpeg"/><Relationship Id="rId4" Type="http://schemas.openxmlformats.org/officeDocument/2006/relationships/image" Target="../media/image243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9.jpeg"/><Relationship Id="rId5" Type="http://schemas.openxmlformats.org/officeDocument/2006/relationships/image" Target="../media/image248.jpeg"/><Relationship Id="rId4" Type="http://schemas.openxmlformats.org/officeDocument/2006/relationships/image" Target="../media/image247.jpe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6.jpeg"/><Relationship Id="rId3" Type="http://schemas.openxmlformats.org/officeDocument/2006/relationships/image" Target="../media/image251.jpeg"/><Relationship Id="rId7" Type="http://schemas.openxmlformats.org/officeDocument/2006/relationships/image" Target="../media/image255.jpeg"/><Relationship Id="rId2" Type="http://schemas.openxmlformats.org/officeDocument/2006/relationships/image" Target="../media/image2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4.jpeg"/><Relationship Id="rId11" Type="http://schemas.openxmlformats.org/officeDocument/2006/relationships/image" Target="../media/image259.jpeg"/><Relationship Id="rId5" Type="http://schemas.openxmlformats.org/officeDocument/2006/relationships/image" Target="../media/image253.jpeg"/><Relationship Id="rId10" Type="http://schemas.openxmlformats.org/officeDocument/2006/relationships/image" Target="../media/image258.jpeg"/><Relationship Id="rId4" Type="http://schemas.openxmlformats.org/officeDocument/2006/relationships/image" Target="../media/image252.jpeg"/><Relationship Id="rId9" Type="http://schemas.openxmlformats.org/officeDocument/2006/relationships/image" Target="../media/image257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jpeg"/><Relationship Id="rId2" Type="http://schemas.openxmlformats.org/officeDocument/2006/relationships/image" Target="../media/image2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2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jpeg"/><Relationship Id="rId2" Type="http://schemas.openxmlformats.org/officeDocument/2006/relationships/image" Target="../media/image2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5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jpeg"/><Relationship Id="rId2" Type="http://schemas.openxmlformats.org/officeDocument/2006/relationships/image" Target="../media/image266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2" Type="http://schemas.openxmlformats.org/officeDocument/2006/relationships/image" Target="../media/image26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6.jpeg"/><Relationship Id="rId3" Type="http://schemas.openxmlformats.org/officeDocument/2006/relationships/image" Target="../media/image271.jpeg"/><Relationship Id="rId7" Type="http://schemas.openxmlformats.org/officeDocument/2006/relationships/image" Target="../media/image275.jpeg"/><Relationship Id="rId2" Type="http://schemas.openxmlformats.org/officeDocument/2006/relationships/image" Target="../media/image2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4.jpeg"/><Relationship Id="rId5" Type="http://schemas.openxmlformats.org/officeDocument/2006/relationships/image" Target="../media/image273.jpeg"/><Relationship Id="rId4" Type="http://schemas.openxmlformats.org/officeDocument/2006/relationships/image" Target="../media/image272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jpeg"/><Relationship Id="rId2" Type="http://schemas.openxmlformats.org/officeDocument/2006/relationships/image" Target="../media/image2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1.jpeg"/><Relationship Id="rId5" Type="http://schemas.openxmlformats.org/officeDocument/2006/relationships/image" Target="../media/image280.jpeg"/><Relationship Id="rId4" Type="http://schemas.openxmlformats.org/officeDocument/2006/relationships/image" Target="../media/image279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jpeg"/><Relationship Id="rId7" Type="http://schemas.openxmlformats.org/officeDocument/2006/relationships/image" Target="../media/image287.jpeg"/><Relationship Id="rId2" Type="http://schemas.openxmlformats.org/officeDocument/2006/relationships/image" Target="../media/image2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6.jpeg"/><Relationship Id="rId5" Type="http://schemas.openxmlformats.org/officeDocument/2006/relationships/image" Target="../media/image285.jpeg"/><Relationship Id="rId4" Type="http://schemas.openxmlformats.org/officeDocument/2006/relationships/image" Target="../media/image284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jpeg"/><Relationship Id="rId2" Type="http://schemas.openxmlformats.org/officeDocument/2006/relationships/image" Target="../media/image2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2.jpeg"/><Relationship Id="rId5" Type="http://schemas.openxmlformats.org/officeDocument/2006/relationships/image" Target="../media/image291.jpeg"/><Relationship Id="rId4" Type="http://schemas.openxmlformats.org/officeDocument/2006/relationships/image" Target="../media/image290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gif"/><Relationship Id="rId2" Type="http://schemas.openxmlformats.org/officeDocument/2006/relationships/image" Target="../media/image2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7.jpeg"/><Relationship Id="rId5" Type="http://schemas.openxmlformats.org/officeDocument/2006/relationships/image" Target="../media/image296.jpeg"/><Relationship Id="rId4" Type="http://schemas.openxmlformats.org/officeDocument/2006/relationships/image" Target="../media/image295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9.png"/><Relationship Id="rId2" Type="http://schemas.openxmlformats.org/officeDocument/2006/relationships/image" Target="../media/image2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0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2.png"/><Relationship Id="rId2" Type="http://schemas.openxmlformats.org/officeDocument/2006/relationships/image" Target="../media/image30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4.jpeg"/><Relationship Id="rId4" Type="http://schemas.openxmlformats.org/officeDocument/2006/relationships/image" Target="../media/image303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6.jpeg"/><Relationship Id="rId2" Type="http://schemas.openxmlformats.org/officeDocument/2006/relationships/image" Target="../media/image30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8.jpeg"/><Relationship Id="rId4" Type="http://schemas.openxmlformats.org/officeDocument/2006/relationships/image" Target="../media/image307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7" Type="http://schemas.openxmlformats.org/officeDocument/2006/relationships/image" Target="../media/image3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1.jpeg"/><Relationship Id="rId5" Type="http://schemas.openxmlformats.org/officeDocument/2006/relationships/image" Target="../media/image310.jpeg"/><Relationship Id="rId4" Type="http://schemas.openxmlformats.org/officeDocument/2006/relationships/image" Target="../media/image309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714752"/>
            <a:ext cx="6172200" cy="1303810"/>
          </a:xfrm>
        </p:spPr>
        <p:txBody>
          <a:bodyPr>
            <a:normAutofit/>
          </a:bodyPr>
          <a:lstStyle/>
          <a:p>
            <a:r>
              <a:rPr lang="ru-RU" sz="2700" dirty="0" smtClean="0"/>
              <a:t>Доклад главы города Сорска </a:t>
            </a:r>
            <a:br>
              <a:rPr lang="ru-RU" sz="2700" dirty="0" smtClean="0"/>
            </a:br>
            <a:r>
              <a:rPr lang="ru-RU" sz="2700" dirty="0" smtClean="0"/>
              <a:t>Республики Хакасия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5003322"/>
            <a:ext cx="6929486" cy="1371600"/>
          </a:xfrm>
        </p:spPr>
        <p:txBody>
          <a:bodyPr/>
          <a:lstStyle/>
          <a:p>
            <a:r>
              <a:rPr lang="ru-RU" dirty="0" smtClean="0"/>
              <a:t>О результатах своей деятельности и деятельности администрации города за 2012 год.</a:t>
            </a:r>
            <a:endParaRPr lang="ru-RU" dirty="0"/>
          </a:p>
        </p:txBody>
      </p:sp>
      <p:pic>
        <p:nvPicPr>
          <p:cNvPr id="1026" name="Picture 2" descr="E:\Doki\gerb s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86182" y="1271701"/>
            <a:ext cx="1612899" cy="2014423"/>
          </a:xfrm>
          <a:prstGeom prst="rect">
            <a:avLst/>
          </a:prstGeom>
          <a:noFill/>
        </p:spPr>
      </p:pic>
      <p:pic>
        <p:nvPicPr>
          <p:cNvPr id="46081" name="Picture 1" descr="C:\Documents and Settings\2\Рабочий стол\zakupki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8127" y="973016"/>
            <a:ext cx="1404915" cy="101306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401080" cy="57150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Структура расходов города Сорск в 2009-2012 г.</a:t>
            </a:r>
            <a:endParaRPr lang="ru-RU" sz="2400" dirty="0"/>
          </a:p>
        </p:txBody>
      </p:sp>
      <p:graphicFrame>
        <p:nvGraphicFramePr>
          <p:cNvPr id="6" name="Chart 1"/>
          <p:cNvGraphicFramePr>
            <a:graphicFrameLocks/>
          </p:cNvGraphicFramePr>
          <p:nvPr/>
        </p:nvGraphicFramePr>
        <p:xfrm>
          <a:off x="0" y="857232"/>
          <a:ext cx="8858280" cy="600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401080" cy="1143000"/>
          </a:xfrm>
        </p:spPr>
        <p:txBody>
          <a:bodyPr>
            <a:normAutofit/>
          </a:bodyPr>
          <a:lstStyle/>
          <a:p>
            <a:r>
              <a:rPr lang="ru-RU" sz="2400" dirty="0"/>
              <a:t>Структура расходов бюджета в 2012 году</a:t>
            </a:r>
            <a:br>
              <a:rPr lang="ru-RU" sz="2400" dirty="0"/>
            </a:br>
            <a:endParaRPr lang="ru-RU" sz="2400" dirty="0"/>
          </a:p>
        </p:txBody>
      </p:sp>
      <p:graphicFrame>
        <p:nvGraphicFramePr>
          <p:cNvPr id="6" name="Chart 2"/>
          <p:cNvGraphicFramePr>
            <a:graphicFrameLocks/>
          </p:cNvGraphicFramePr>
          <p:nvPr/>
        </p:nvGraphicFramePr>
        <p:xfrm>
          <a:off x="0" y="785794"/>
          <a:ext cx="9143999" cy="6072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Использование и распоряжение муниципальным имуществом</a:t>
            </a:r>
            <a:endParaRPr lang="ru-RU" sz="26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www.ternopillis.te.ua/userfiles/files/images%28732%29_350x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785794"/>
            <a:ext cx="2030119" cy="2424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http://ikar62.ru/upload/images/c1/c150b292fa78fdf4e4da6b42008a4adbthumb640x48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785794"/>
            <a:ext cx="4000528" cy="2381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s017.radikal.ru/i402/1112/8f/80c6c8d8923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124" y="4071942"/>
            <a:ext cx="3500462" cy="2625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Арендная плата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43890" cy="118585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48 договоров аренды нежилых помещений и движимого имущества.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Стрелка вверх 3"/>
          <p:cNvSpPr/>
          <p:nvPr/>
        </p:nvSpPr>
        <p:spPr>
          <a:xfrm rot="3490748">
            <a:off x="3851490" y="645442"/>
            <a:ext cx="1430889" cy="7339449"/>
          </a:xfrm>
          <a:prstGeom prst="upArrow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19712662">
            <a:off x="2523302" y="3424877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6,6 млн. рублей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C:\Documents and Settings\2\Рабочий стол\Карта границ населенных пунктов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757061"/>
            <a:ext cx="2983857" cy="3882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57764" y="4214818"/>
            <a:ext cx="3375445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Арендная плата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71638"/>
            <a:ext cx="7615262" cy="104298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392 договора аренды земельных участков.</a:t>
            </a:r>
            <a:endParaRPr lang="ru-RU" sz="2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Стрелка вверх 3"/>
          <p:cNvSpPr/>
          <p:nvPr/>
        </p:nvSpPr>
        <p:spPr>
          <a:xfrm rot="3490748">
            <a:off x="4637309" y="645442"/>
            <a:ext cx="1430889" cy="7339449"/>
          </a:xfrm>
          <a:prstGeom prst="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19712662">
            <a:off x="2955155" y="3235228"/>
            <a:ext cx="441770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2,7 млн. рублей 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9144000" cy="857256"/>
          </a:xfrm>
        </p:spPr>
        <p:txBody>
          <a:bodyPr>
            <a:noAutofit/>
          </a:bodyPr>
          <a:lstStyle/>
          <a:p>
            <a:r>
              <a:rPr lang="ru-RU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Продажа муниципального имущества в 2012 г.</a:t>
            </a:r>
            <a:br>
              <a:rPr lang="ru-RU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sz="220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814514"/>
            <a:ext cx="7467600" cy="104298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В том числе от продажи </a:t>
            </a:r>
          </a:p>
          <a:p>
            <a:pPr algn="ctr">
              <a:buNone/>
            </a:pP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Земельных участков – 4,8 млн. руб.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22" name="Picture 2" descr="http://www.san1993.ru/upload/iblock/f90/1264070685-ful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4071942"/>
            <a:ext cx="3191850" cy="2574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/>
          <p:cNvSpPr/>
          <p:nvPr/>
        </p:nvSpPr>
        <p:spPr>
          <a:xfrm rot="3490748">
            <a:off x="3851490" y="645442"/>
            <a:ext cx="1430889" cy="7339449"/>
          </a:xfrm>
          <a:prstGeom prst="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19712662">
            <a:off x="2388597" y="3414723"/>
            <a:ext cx="3378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5,8 млн. рублей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Размещение муниципальных заказов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fedpress.ru/sites/fedpress/files/artkasya/news/11_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56554" y="928670"/>
            <a:ext cx="3344536" cy="250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9" name="Picture 5" descr="http://murashy.ucoz.ru/Foto/goszakupk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91360" y="1643050"/>
            <a:ext cx="3366392" cy="1959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57166"/>
            <a:ext cx="7467600" cy="1143000"/>
          </a:xfrm>
        </p:spPr>
        <p:txBody>
          <a:bodyPr>
            <a:normAutofit/>
          </a:bodyPr>
          <a:lstStyle/>
          <a:p>
            <a:r>
              <a:rPr lang="ru-RU" sz="2700" dirty="0" smtClean="0"/>
              <a:t>Размещение заказов в 2010-2012 г.</a:t>
            </a:r>
            <a:endParaRPr lang="ru-RU" sz="27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3793" name="Object 1"/>
          <p:cNvGraphicFramePr>
            <a:graphicFrameLocks/>
          </p:cNvGraphicFramePr>
          <p:nvPr/>
        </p:nvGraphicFramePr>
        <p:xfrm>
          <a:off x="-71470" y="1500174"/>
          <a:ext cx="9001188" cy="5072098"/>
        </p:xfrm>
        <a:graphic>
          <a:graphicData uri="http://schemas.openxmlformats.org/presentationml/2006/ole">
            <p:oleObj spid="_x0000_s33793" name="Worksheet" r:id="rId3" imgW="5676920" imgH="3247949" progId="Excel.Sheet.8">
              <p:embed/>
            </p:oleObj>
          </a:graphicData>
        </a:graphic>
      </p:graphicFrame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 rot="16200000">
            <a:off x="-546830" y="3668021"/>
            <a:ext cx="1357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 </a:t>
            </a:r>
            <a:r>
              <a:rPr lang="ru-RU" sz="1400" dirty="0" err="1" smtClean="0"/>
              <a:t>руб</a:t>
            </a:r>
            <a:endParaRPr lang="ru-RU" sz="14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7467600" cy="1143000"/>
          </a:xfrm>
        </p:spPr>
        <p:txBody>
          <a:bodyPr>
            <a:normAutofit/>
          </a:bodyPr>
          <a:lstStyle/>
          <a:p>
            <a:r>
              <a:rPr lang="ru-RU" sz="2700" dirty="0" smtClean="0"/>
              <a:t>Административная реформа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2770" name="Picture 2" descr="http://master-pluc.ru/images/stories/imgful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57554" y="3143248"/>
            <a:ext cx="2214578" cy="1660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4" name="Picture 6" descr="http://bagdanoff.ucoz.ru/_si/0/4747589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4518414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5649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03882" y="1500174"/>
            <a:ext cx="2825769" cy="231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4" name="Picture 2" descr="I:\2012\0307\IMG_581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00166" y="1500174"/>
            <a:ext cx="2924814" cy="1952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5" name="Picture 3" descr="I:\2012\ветераны\IMG_091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642910" y="3429000"/>
            <a:ext cx="2505889" cy="1672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6" name="Picture 4" descr="I:\2012\ГО\Фото\IMG_198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00364" y="5000636"/>
            <a:ext cx="2571768" cy="1716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329642" cy="1143000"/>
          </a:xfrm>
        </p:spPr>
        <p:txBody>
          <a:bodyPr>
            <a:normAutofit/>
          </a:bodyPr>
          <a:lstStyle/>
          <a:p>
            <a:r>
              <a:rPr lang="ru-RU" sz="2500" dirty="0" smtClean="0"/>
              <a:t>Охрана окружающей среды, предупреждения и ликвидация чрезвычайных ситуаций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00174"/>
            <a:ext cx="7901014" cy="487375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1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МП «Обеспечение безопасности</a:t>
            </a:r>
          </a:p>
          <a:p>
            <a:pPr>
              <a:buNone/>
            </a:pPr>
            <a:r>
              <a:rPr lang="ru-RU" sz="1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гидротехнического сооружения</a:t>
            </a:r>
          </a:p>
          <a:p>
            <a:pPr>
              <a:buNone/>
            </a:pPr>
            <a:r>
              <a:rPr lang="ru-RU" sz="1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дамбы пруда «Теплый», на ручье</a:t>
            </a:r>
          </a:p>
          <a:p>
            <a:pPr>
              <a:buNone/>
            </a:pPr>
            <a:r>
              <a:rPr lang="ru-RU" sz="1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«Золотой ключ» при использовании</a:t>
            </a:r>
          </a:p>
          <a:p>
            <a:pPr>
              <a:buNone/>
            </a:pPr>
            <a:r>
              <a:rPr lang="ru-RU" sz="1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водных ресурсов, в МО г. Сорск на 2012 год»</a:t>
            </a:r>
          </a:p>
          <a:p>
            <a:pPr>
              <a:buNone/>
            </a:pPr>
            <a:r>
              <a:rPr lang="ru-RU" sz="1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Израсходовано – 256.7 тыс. руб.</a:t>
            </a:r>
          </a:p>
          <a:p>
            <a:pPr>
              <a:buNone/>
            </a:pPr>
            <a:r>
              <a:rPr lang="ru-RU" sz="1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Израсходовано 4,4 млн. руб. из резервного фонда на ремонтные работы городской котельной</a:t>
            </a:r>
            <a:endParaRPr lang="ru-RU" sz="1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4818" name="Picture 2" descr="C:\Прием\Глава 2012 отчет\фильм\отчет главе Арискина\IMG_45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4607726"/>
            <a:ext cx="3000396" cy="2250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9" name="Picture 3" descr="C:\Прием\Глава 2012 отчет\фильм\отчет главе Арискина\IMG_287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4568760"/>
            <a:ext cx="3429024" cy="228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C:\Прием\Глава 2012 отчет\фильм\отчет главе Арискина\IMG_364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1250140"/>
            <a:ext cx="2503471" cy="1877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1" name="Picture 5" descr="I:\2012\250612\IMG_575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2357430"/>
            <a:ext cx="4086244" cy="2728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7" name="Picture 1" descr="I:\2012\город\IMG_455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5867" y="4429132"/>
            <a:ext cx="3638133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58" name="Picture 2" descr="I:\2012\город\IMG_457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377985"/>
            <a:ext cx="3714744" cy="2480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59" name="Picture 3" descr="I:\2012\город\IMG_458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29190" y="257945"/>
            <a:ext cx="4214810" cy="2813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0" name="Picture 4" descr="I:\2012\город\IMG_455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257945"/>
            <a:ext cx="4173158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7467600" cy="50006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Сельское хозяйство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543956" cy="1971676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200" b="1" dirty="0" smtClean="0">
                <a:ln/>
                <a:solidFill>
                  <a:schemeClr val="accent3"/>
                </a:solidFill>
              </a:rPr>
              <a:t>МЦП «Развитие сельскохозяйственного производства на территории МО г. Сорск на 2012-2015 г.»</a:t>
            </a:r>
          </a:p>
          <a:p>
            <a:pPr algn="ctr">
              <a:buNone/>
            </a:pPr>
            <a:r>
              <a:rPr lang="ru-RU" sz="2200" b="1" dirty="0" smtClean="0">
                <a:ln/>
                <a:solidFill>
                  <a:schemeClr val="accent3"/>
                </a:solidFill>
              </a:rPr>
              <a:t>Выделена субсидия в размере 171,5 тыс. руб.</a:t>
            </a:r>
            <a:endParaRPr lang="ru-RU" sz="22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35842" name="Picture 2" descr="http://mosaica.ru/sites/default/files/news/preview/2011/08/17/0_1df02_5a1d0d32_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45513" y="4143380"/>
            <a:ext cx="2998519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http://ejnews.ru/upload/56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286256"/>
            <a:ext cx="2643174" cy="1761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Picture 6" descr="http://www.bezformata.ru/content/Images/000/002/886/image28869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71736" y="3714752"/>
            <a:ext cx="3643338" cy="2908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8" y="642918"/>
            <a:ext cx="9072594" cy="928694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Развитие семейных животноводческих ферм </a:t>
            </a:r>
            <a:br>
              <a:rPr lang="ru-RU" sz="2200" dirty="0" smtClean="0"/>
            </a:br>
            <a:r>
              <a:rPr lang="ru-RU" sz="2200" dirty="0" smtClean="0"/>
              <a:t>в городе Сорске. </a:t>
            </a:r>
            <a:br>
              <a:rPr lang="ru-RU" sz="2200" dirty="0" smtClean="0"/>
            </a:br>
            <a:r>
              <a:rPr lang="ru-RU" sz="2200" dirty="0" smtClean="0"/>
              <a:t>КФК Бойко Д.Ю.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643050"/>
            <a:ext cx="8286808" cy="10001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Выделен грант Бойко Д.Ю. из республиканского бюджета в размере 3,5 млн. руб.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9938" name="Picture 2" descr="C:\Прием\Глава 2012 отчет\фильм\СХ\Бойко Фото\IMG_76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4" y="4181490"/>
            <a:ext cx="3643338" cy="243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39" name="Picture 3" descr="C:\Прием\Глава 2012 отчет\фильм\СХ\Бойко Фото\IMG_759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62" y="2331285"/>
            <a:ext cx="2928990" cy="1954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C:\Прием\Глава 2012 отчет\фильм\СХ\Бойко Фото\IMG_759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2" y="4211943"/>
            <a:ext cx="3643338" cy="243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1" name="Picture 5" descr="C:\Прием\Глава 2012 отчет\фильм\СХ\Бойко Фото\IMG_760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2426331"/>
            <a:ext cx="3214710" cy="2145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6" y="642918"/>
            <a:ext cx="8786842" cy="571504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Сельско-хозяйственные</a:t>
            </a:r>
            <a:r>
              <a:rPr lang="ru-RU" sz="2400" dirty="0" smtClean="0"/>
              <a:t> ярмарки в городе Сорске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900882" cy="132873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В 2012 году было организовано</a:t>
            </a:r>
          </a:p>
          <a:p>
            <a:pPr algn="ctr">
              <a:buNone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6 сельхоз. ярмарок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40962" name="Picture 2" descr="C:\Прием\Глава 2012 отчет\фильм\СХ\ярмарка фото\1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4500570"/>
            <a:ext cx="2928958" cy="2196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3" name="Picture 3" descr="C:\Прием\Глава 2012 отчет\фильм\СХ\ярмарка фото\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786190"/>
            <a:ext cx="3390887" cy="2543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4" name="Picture 4" descr="C:\Прием\Глава 2012 отчет\фильм\СХ\ярмарка фото\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72264" y="1142985"/>
            <a:ext cx="1928826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5" name="Picture 5" descr="C:\Прием\Глава 2012 отчет\фильм\СХ\ярмарка фото\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8" y="3457603"/>
            <a:ext cx="3105135" cy="2328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ятно 1 7"/>
          <p:cNvSpPr/>
          <p:nvPr/>
        </p:nvSpPr>
        <p:spPr>
          <a:xfrm>
            <a:off x="1785918" y="2786058"/>
            <a:ext cx="4500594" cy="1714512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На 20-25% выгоднее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Жилищно-коммунальное хозяйство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 descr="C:\Documents and Settings\2\Рабочий стол\61359_44822_400_0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920812"/>
            <a:ext cx="3000396" cy="2865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829676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Модернизация жилищного фонда города Сорска </a:t>
            </a:r>
            <a:br>
              <a:rPr lang="ru-RU" sz="2400" dirty="0" smtClean="0"/>
            </a:br>
            <a:r>
              <a:rPr lang="ru-RU" sz="2400" dirty="0" smtClean="0"/>
              <a:t>в 2012 году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28762"/>
            <a:ext cx="8643998" cy="125729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Проведение Ремонтов кровель жилых домов в размере - 2,5 млн. рублей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6568" name="Picture 8" descr="http://www.ctsnab.ru/images/content/b/6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52560" y="4643446"/>
            <a:ext cx="3048002" cy="2143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0529" name="Picture 1" descr="C:\Documents and Settings\2\Рабочий стол\Новая папка (2)\IMG_82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428868"/>
            <a:ext cx="3500462" cy="2335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0530" name="Picture 2" descr="C:\Documents and Settings\2\Рабочий стол\Новая папка (2)\IMG_82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2428868"/>
            <a:ext cx="331902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0531" name="Picture 3" descr="C:\Documents and Settings\2\Рабочий стол\Новая папка (2)\IMG_820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4593942"/>
            <a:ext cx="3286148" cy="2192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54016"/>
            <a:ext cx="7467600" cy="70328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Замена инженерных сетей домов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8115328" cy="8572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buNone/>
            </a:pPr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Выделена субсидия в размере 11,2 млн. руб.</a:t>
            </a:r>
          </a:p>
        </p:txBody>
      </p:sp>
      <p:pic>
        <p:nvPicPr>
          <p:cNvPr id="4" name="Picture 2" descr="http://penzagkh.ru/images/podval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70" y="1803786"/>
            <a:ext cx="2786082" cy="208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Прием\0603 ЛЛ\IMG_760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2071678"/>
            <a:ext cx="2354112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8485" name="Picture 5" descr="http://stvnews.ru/files/03_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3929066"/>
            <a:ext cx="3286148" cy="2290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8487" name="Picture 7" descr="http://sgm-stroi.ru/pics/montaj_vodoprovod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0760" y="4000504"/>
            <a:ext cx="2357454" cy="2792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8489" name="Picture 9" descr="http://nextonmarket.kiev.ua/u/23448/m/640x480/4c971d4164b8f4038ac262ae196bd07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86182" y="4857736"/>
            <a:ext cx="1500198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857240"/>
            <a:ext cx="8429684" cy="1143000"/>
          </a:xfrm>
        </p:spPr>
        <p:txBody>
          <a:bodyPr>
            <a:normAutofit/>
          </a:bodyPr>
          <a:lstStyle/>
          <a:p>
            <a:r>
              <a:rPr lang="ru-RU" sz="2700" dirty="0" smtClean="0"/>
              <a:t>Мероприятия по улучшению среды обитания жителей города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86766" cy="4873752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75778" name="Picture 2" descr="I:\2012\Благоустройства октябрь\IMG_21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3857628"/>
            <a:ext cx="406618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79" name="Picture 3" descr="I:\2012\Лето 12\IMG_903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2000240"/>
            <a:ext cx="4052652" cy="2706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0" name="Picture 4" descr="I:\2012\Лето 12\IMG_899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4218007"/>
            <a:ext cx="3739070" cy="2497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857232"/>
            <a:ext cx="8686800" cy="115409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Капитальный ремонт дворовых территорий многоквартирных домов, проездов к дворовым территориям многоквартирных домов на территории МО г. Сорск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285992"/>
            <a:ext cx="8215370" cy="85725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Израсходовано 4,2 млн. руб.</a:t>
            </a:r>
          </a:p>
          <a:p>
            <a:pPr>
              <a:buNone/>
            </a:pP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44385" name="Picture 1" descr="I:\2012\Сентябрь\IMG_09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6198" y="4469498"/>
            <a:ext cx="3149688" cy="2102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386" name="Picture 2" descr="I:\2012\Фотик 0912\IMG_89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9404" y="2895788"/>
            <a:ext cx="3152794" cy="2104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387" name="Picture 3" descr="I:\2012\Фотик 0912\IMG_889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62610" y="4500570"/>
            <a:ext cx="3152794" cy="2104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86808" cy="785810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Ремонт дороги на подъезде к </a:t>
            </a:r>
            <a:r>
              <a:rPr lang="ru-RU" sz="2400" dirty="0" err="1" smtClean="0"/>
              <a:t>пст</a:t>
            </a:r>
            <a:r>
              <a:rPr lang="ru-RU" sz="2400" dirty="0" smtClean="0"/>
              <a:t>. Ербинская </a:t>
            </a:r>
            <a:br>
              <a:rPr lang="ru-RU" sz="2400" dirty="0" smtClean="0"/>
            </a:br>
            <a:r>
              <a:rPr lang="ru-RU" sz="2400" dirty="0" smtClean="0"/>
              <a:t>(от перекрестка до ж/</a:t>
            </a:r>
            <a:r>
              <a:rPr lang="ru-RU" sz="2400" dirty="0" err="1" smtClean="0"/>
              <a:t>д</a:t>
            </a:r>
            <a:r>
              <a:rPr lang="ru-RU" sz="2400" dirty="0" smtClean="0"/>
              <a:t> переезда)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857364"/>
            <a:ext cx="7286644" cy="228601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Ремонт дорог 1000 метров</a:t>
            </a:r>
          </a:p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Цена – 4,3 млн. руб.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7826" name="Picture 2" descr="C:\Прием\Глава 2012 отчет\фильм\ЖКХ\дорога Викан\IMG_466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183468">
            <a:off x="0" y="3286124"/>
            <a:ext cx="2786082" cy="1860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7827" name="Picture 3" descr="C:\Прием\Глава 2012 отчет\фильм\ЖКХ\дорога Викан\IMG_52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4425658"/>
            <a:ext cx="3643338" cy="2432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7828" name="Picture 4" descr="C:\Прием\Глава 2012 отчет\фильм\ЖКХ\дорога Викан\Фото003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66914">
            <a:off x="5857884" y="3929066"/>
            <a:ext cx="2798732" cy="2098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7829" name="Picture 5" descr="C:\Прием\Глава 2012 отчет\фильм\ЖКХ\дорога Викан\IMG_460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114358">
            <a:off x="5147712" y="1449211"/>
            <a:ext cx="3500462" cy="23369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over dir="r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401080" cy="1143000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Капитальный ремонт участка уличной дорожной сети </a:t>
            </a:r>
            <a:r>
              <a:rPr lang="ru-RU" sz="2200" dirty="0" err="1" smtClean="0"/>
              <a:t>пст</a:t>
            </a:r>
            <a:r>
              <a:rPr lang="ru-RU" sz="2200" dirty="0" smtClean="0"/>
              <a:t>. Ербинская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71612"/>
            <a:ext cx="7829576" cy="11430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Протяженность – 2400 метров.</a:t>
            </a:r>
          </a:p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Стоимость работ – 10,9 млн. руб.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6802" name="Picture 2" descr="C:\Прием\Глава 2012 отчет\фильм\ЖКХ\дорога ДСУ Сервис\IMG_183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4807203"/>
            <a:ext cx="3071834" cy="2050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6803" name="Picture 3" descr="C:\Прием\Глава 2012 отчет\фильм\ЖКХ\дорога ДСУ Сервис\IMG_184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40790" y="4714884"/>
            <a:ext cx="3103110" cy="2071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6804" name="Picture 4" descr="C:\Прием\Глава 2012 отчет\фильм\ЖКХ\дорога ДСУ Сервис\IMG_183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2571744"/>
            <a:ext cx="3000396" cy="2003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6805" name="Picture 5" descr="C:\Прием\Глава 2012 отчет\фильм\ЖКХ\дорога ДСУ Сервис\IMG_87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2826792"/>
            <a:ext cx="2939382" cy="1962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39768"/>
            <a:ext cx="7467600" cy="56040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Среднемесячная заработная плата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42844" y="1500174"/>
          <a:ext cx="8572560" cy="4973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2578"/>
            <a:ext cx="7901014" cy="774720"/>
          </a:xfrm>
        </p:spPr>
        <p:txBody>
          <a:bodyPr>
            <a:normAutofit/>
          </a:bodyPr>
          <a:lstStyle/>
          <a:p>
            <a:r>
              <a:rPr lang="ru-RU" sz="2700" dirty="0" smtClean="0"/>
              <a:t>Транспортное обслуживание населения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357298"/>
            <a:ext cx="9144000" cy="8286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Приобретены 3 автобуса ПАЗ – 4,2 млн. руб.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4385" name="Picture 1" descr="C:\Documents and Settings\2\Рабочий стол\Новая папка (2)\IMG_81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6266" y="1857364"/>
            <a:ext cx="3640248" cy="2428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386" name="Picture 2" descr="C:\Documents and Settings\2\Рабочий стол\Новая папка (2)\IMG_818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2066" y="2856386"/>
            <a:ext cx="4070172" cy="2715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387" name="Picture 3" descr="C:\Documents and Settings\2\Рабочий стол\Новая папка (2)\IMG_818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3176" y="4383024"/>
            <a:ext cx="3709352" cy="2475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l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74"/>
            <a:ext cx="885828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Электротехническое </a:t>
            </a:r>
            <a:r>
              <a:rPr lang="ru-RU" sz="2400" smtClean="0"/>
              <a:t>обслуживание сетей в </a:t>
            </a:r>
            <a:r>
              <a:rPr lang="ru-RU" sz="2400" dirty="0" smtClean="0"/>
              <a:t>г. Сорск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671638"/>
            <a:ext cx="8286808" cy="971544"/>
          </a:xfr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Заключен муниципальный контракт</a:t>
            </a:r>
          </a:p>
          <a:p>
            <a:pPr>
              <a:buNone/>
            </a:pP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 с ООО «МРЭС» на сумму 1,3 млн. руб.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2786058"/>
            <a:ext cx="3817731" cy="24491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2428868"/>
            <a:ext cx="2232398" cy="29765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86116" y="4286256"/>
            <a:ext cx="3214710" cy="24110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checker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796892"/>
            <a:ext cx="7467600" cy="631844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Работы по благоустройству города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71612"/>
            <a:ext cx="8501122" cy="3500462"/>
          </a:xfr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Озеленение города </a:t>
            </a:r>
          </a:p>
          <a:p>
            <a:pPr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- 490 тыс. руб.</a:t>
            </a:r>
          </a:p>
          <a:p>
            <a:pPr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Обрезка тополей </a:t>
            </a:r>
          </a:p>
          <a:p>
            <a:pPr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578 шт. – 442 тыс.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руб</a:t>
            </a: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Уборка и подсыпка улиц города</a:t>
            </a:r>
          </a:p>
          <a:p>
            <a:pPr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- 3,3 млн. руб.</a:t>
            </a:r>
          </a:p>
          <a:p>
            <a:pPr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Установка, ремонт лавочек и урн</a:t>
            </a:r>
          </a:p>
          <a:p>
            <a:pPr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- 347,2 тыс.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руб</a:t>
            </a: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buNone/>
            </a:pP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9874" name="Picture 2" descr="I:\2012\41224145\IMG_366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06" y="4813842"/>
            <a:ext cx="3189688" cy="2123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76" name="Picture 4" descr="I:\2012\город\IMG_454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6182" y="4572606"/>
            <a:ext cx="3754160" cy="2356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75" name="Picture 3" descr="I:\2012\41224145\IMG_367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0693" y="866085"/>
            <a:ext cx="3286149" cy="218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72132" y="2937804"/>
            <a:ext cx="2298002" cy="1723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7467600" cy="1143000"/>
          </a:xfrm>
        </p:spPr>
        <p:txBody>
          <a:bodyPr>
            <a:normAutofit/>
          </a:bodyPr>
          <a:lstStyle/>
          <a:p>
            <a:r>
              <a:rPr lang="ru-RU" sz="2700" dirty="0" smtClean="0"/>
              <a:t>Модернизация объектов ЖКХ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47672" y="1643050"/>
            <a:ext cx="8896328" cy="128588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Выполнены работы </a:t>
            </a:r>
          </a:p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сумму около 60 млн. руб.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1922" name="Picture 2" descr="I:\2012\Новая папка44\IMG_04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04000" y="1190636"/>
            <a:ext cx="2540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3" name="Picture 3" descr="I:\2012\1702 фото\IMG_043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381615"/>
            <a:ext cx="2214578" cy="1476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6" name="Picture 6" descr="I:\2012\Сентябрь\IMG_99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2590358"/>
            <a:ext cx="2580884" cy="1723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" descr="I:\2012\Фотик 0912\IMG_842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3304738"/>
            <a:ext cx="2724562" cy="1818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I:\2012\Фотик 0912\IMG_845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285984" y="4786322"/>
            <a:ext cx="3103110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I:\2012\Фотик 0912\IMG_8667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72232" y="5141053"/>
            <a:ext cx="2571768" cy="1716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5" name="Picture 5" descr="I:\2012\1702 фото\IMG_042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43438" y="4233432"/>
            <a:ext cx="2865318" cy="1910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1164"/>
            <a:ext cx="8472518" cy="141763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МП «Повышение устойчивости жилых домов, основных объектов и систем жизнеобеспечения в сейсмических районах МО г. Сорск на 2012-2015 годы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57390"/>
            <a:ext cx="8115328" cy="9715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Строительство многоквартирного жилого дома – на сумму более 17 млн. руб. (из них РХ 16,8 млн. руб.)</a:t>
            </a:r>
          </a:p>
          <a:p>
            <a:pPr>
              <a:buNone/>
            </a:pP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2947" name="Picture 3" descr="C:\Прием\Глава 2012 отчет\фильм\ЖКХ\ДОМ Строительство\IMG_21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4782734"/>
            <a:ext cx="3108483" cy="2075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8" name="Picture 4" descr="C:\Прием\Глава 2012 отчет\фильм\ЖКХ\ДОМ Строительство\IMG_758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2857496"/>
            <a:ext cx="3284798" cy="219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9" name="Picture 5" descr="C:\Прием\Глава 2012 отчет\фильм\ЖКХ\ДОМ Строительство\IMG_759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79070" y="2714620"/>
            <a:ext cx="3322019" cy="221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6" name="Picture 2" descr="I:\2012\Сентябрь\IMG_994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1294" y="4500570"/>
            <a:ext cx="3531130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03266"/>
            <a:ext cx="8401080" cy="143985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МП «Обеспечение экологической безопасности окружающей среды и населения при обращении с отходами производства и потребления на 2011-2025 г.»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43142"/>
            <a:ext cx="8186766" cy="168592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Строительство полигона ТБО осуществлялось в течении </a:t>
            </a:r>
          </a:p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 лет на условиях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софинансирования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общая сумма затрат 24,5 млн. руб. из них</a:t>
            </a:r>
          </a:p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республиканский бюджет 17,2 млн. руб.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38243" name="Picture 3" descr="C:\Documents and Settings\2\Рабочий стол\Новая папка (2)\IMG_814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69317" y="4007458"/>
            <a:ext cx="4117491" cy="2747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8244" name="Picture 4" descr="C:\Documents and Settings\2\Рабочий стол\Новая папка (2)\IMG_816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4093385"/>
            <a:ext cx="4143404" cy="2764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7467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Обслуживание полигона ТБО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14514"/>
            <a:ext cx="5972188" cy="2257428"/>
          </a:xfr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20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Приобретен бульдозер </a:t>
            </a:r>
          </a:p>
          <a:p>
            <a:pPr>
              <a:buNone/>
            </a:pPr>
            <a:r>
              <a:rPr lang="ru-RU" sz="20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сумму 3,9 млн. руб.</a:t>
            </a:r>
          </a:p>
          <a:p>
            <a:pPr>
              <a:buNone/>
            </a:pPr>
            <a:r>
              <a:rPr lang="ru-RU" sz="20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Приобретен мусоровоз МАЗ </a:t>
            </a:r>
          </a:p>
          <a:p>
            <a:pPr>
              <a:buNone/>
            </a:pPr>
            <a:r>
              <a:rPr lang="ru-RU" sz="20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1,2 млн. руб.</a:t>
            </a:r>
            <a:endParaRPr lang="ru-RU" sz="20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0898" name="Picture 2" descr="I:\2012\Траторы\SDC142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2" y="4143404"/>
            <a:ext cx="3428992" cy="2571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0899" name="Picture 3" descr="I:\2012\Траторы\SDC1422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70" y="4143404"/>
            <a:ext cx="3428992" cy="2571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7217" name="Picture 1" descr="C:\Documents and Settings\2\Рабочий стол\Новая папка (2)\IMG_814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199180">
            <a:off x="5173630" y="1407247"/>
            <a:ext cx="3518071" cy="2381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Социальная сфера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9090" name="Picture 2" descr="http://nordic-active.com/e107_images/custom/teambuilding/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32210" y="727033"/>
            <a:ext cx="2833686" cy="3630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9092" name="Picture 4" descr="http://oblvesti.ru/images/photos/medium/article946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916907"/>
            <a:ext cx="4117729" cy="2362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Picture 1" descr="C:\Documents and Settings\2\Рабочий стол\Новая папка (2)\IMG_81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0795" y="3071810"/>
            <a:ext cx="4967785" cy="3314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7829576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Модернизация здравоохранения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69958"/>
            <a:ext cx="8401080" cy="14447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buNone/>
            </a:pPr>
            <a:r>
              <a:rPr lang="ru-RU" sz="2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Завершено строительство здания ФАП </a:t>
            </a:r>
          </a:p>
          <a:p>
            <a:pPr>
              <a:buNone/>
            </a:pPr>
            <a:r>
              <a:rPr lang="ru-RU" sz="2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 </a:t>
            </a:r>
            <a:r>
              <a:rPr lang="ru-RU" sz="2000" b="1" dirty="0" err="1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пст</a:t>
            </a:r>
            <a:r>
              <a:rPr lang="ru-RU" sz="2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. Ербинская на сумму – 4,4 млн. руб. </a:t>
            </a:r>
          </a:p>
          <a:p>
            <a:pPr>
              <a:buNone/>
            </a:pPr>
            <a:r>
              <a:rPr lang="ru-RU" sz="2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(из них местный бюджет 700 тыс. руб.)</a:t>
            </a:r>
            <a:endParaRPr lang="ru-RU" sz="2000" b="1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83970" name="Picture 2" descr="I:\2012\06.11.12 - просто фото\IMG_333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05636" y="4643446"/>
            <a:ext cx="2577273" cy="1720622"/>
          </a:xfrm>
          <a:prstGeom prst="rect">
            <a:avLst/>
          </a:prstGeom>
          <a:noFill/>
        </p:spPr>
      </p:pic>
      <p:pic>
        <p:nvPicPr>
          <p:cNvPr id="134146" name="Picture 2" descr="http://gkp29.narod.ru/images/krest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2857496"/>
            <a:ext cx="1500198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38" name="Picture 2" descr="I:\2013\Для слайдов 12 года\IMG_811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0760" y="2857496"/>
            <a:ext cx="2714644" cy="1621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dirty="0" smtClean="0"/>
              <a:t>Система образования</a:t>
            </a:r>
            <a:endParaRPr lang="ru-RU" sz="2700" dirty="0"/>
          </a:p>
        </p:txBody>
      </p:sp>
      <p:pic>
        <p:nvPicPr>
          <p:cNvPr id="133121" name="Picture 1" descr="C:\Documents and Settings\2\Рабочий стол\278b7da3f2e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1196562"/>
            <a:ext cx="4500594" cy="3375445"/>
          </a:xfrm>
          <a:prstGeom prst="rect">
            <a:avLst/>
          </a:prstGeom>
          <a:noFill/>
        </p:spPr>
      </p:pic>
      <p:pic>
        <p:nvPicPr>
          <p:cNvPr id="133122" name="Picture 2" descr="C:\Documents and Settings\2\Рабочий стол\icons633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16774" y="4143380"/>
            <a:ext cx="1798630" cy="17986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142984"/>
            <a:ext cx="914400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76" y="500042"/>
            <a:ext cx="7467600" cy="64293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Зарплата работников образования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127016"/>
            <a:ext cx="7929618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      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25%		            	      30%</a:t>
            </a: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2050" name="Picture 2" descr="http://www.gazetairkutsk.ru/wp-content/uploads/2011/10/pedago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643314"/>
            <a:ext cx="4071966" cy="2723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http://gazeta.a42.ru/images/lenta/1159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3643314"/>
            <a:ext cx="3884165" cy="2843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Стрелка вверх 5"/>
          <p:cNvSpPr/>
          <p:nvPr/>
        </p:nvSpPr>
        <p:spPr>
          <a:xfrm>
            <a:off x="1500166" y="1571612"/>
            <a:ext cx="1615860" cy="1785950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>
            <a:off x="5929322" y="1571612"/>
            <a:ext cx="1615860" cy="1785950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8858312" cy="1143000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Капитальный ремонт здания бывшего детского садика </a:t>
            </a:r>
            <a:r>
              <a:rPr lang="ru-RU" sz="2200" dirty="0" err="1" smtClean="0"/>
              <a:t>Дюймовочка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714488"/>
            <a:ext cx="8358246" cy="1714512"/>
          </a:xfrm>
          <a:solidFill>
            <a:schemeClr val="bg2">
              <a:lumMod val="9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Произведен капитальный ремонт </a:t>
            </a:r>
          </a:p>
          <a:p>
            <a:pPr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2011-2012 год на сумму 28,7 млн. руб.</a:t>
            </a:r>
          </a:p>
          <a:p>
            <a:pPr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местный бюджет – 13,9 млн. руб.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4994" name="Picture 2" descr="C:\Прием\Глава 2012 отчет\фильм\ОО\IMG_41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229803"/>
            <a:ext cx="3500462" cy="2628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5" name="Picture 3" descr="C:\Прием\Глава 2012 отчет\фильм\ОО\IMG_408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1" y="4229802"/>
            <a:ext cx="3500462" cy="2628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6" name="Picture 4" descr="C:\Прием\Глава 2012 отчет\фильм\ОО\IMG_407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14546" y="2857496"/>
            <a:ext cx="4176472" cy="246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7" name="Picture 5" descr="C:\Прием\Глава 2012 отчет\фильм\ОО\IMG_411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19373" y="2357430"/>
            <a:ext cx="2382572" cy="1788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Прием\Глава 2012 отчет\фильм\ОО\фото\SDC137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89033" y="4963320"/>
            <a:ext cx="2526239" cy="1894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1071546"/>
            <a:ext cx="7467600" cy="42862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Капитальные ремонты образовательных учреждений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1448" y="1571612"/>
            <a:ext cx="6329378" cy="197167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Произведены ремонты на сумму</a:t>
            </a:r>
          </a:p>
          <a:p>
            <a:pPr marL="0" indent="0">
              <a:buNone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более 7,5 млн. руб.</a:t>
            </a:r>
          </a:p>
          <a:p>
            <a:pPr marL="0" indent="0">
              <a:buNone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Осуществлены ремонты пищеблока, прачечной, подвальной разводки </a:t>
            </a:r>
            <a:endParaRPr lang="ru-RU" sz="1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6018" name="Picture 2" descr="C:\Прием\Глава 2012 отчет\фильм\ОО\СОШ № 3\P226094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71736" y="3286124"/>
            <a:ext cx="3066078" cy="2300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19" name="Picture 3" descr="C:\Прием\Глава 2012 отчет\фильм\ОО\СОШ № 3\P226096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4928745"/>
            <a:ext cx="2571768" cy="1929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0" name="Picture 4" descr="C:\Прием\Глава 2012 отчет\фильм\ОО\фото\спортзал2\SAM_266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28184" y="2928934"/>
            <a:ext cx="3001534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1" name="Picture 5" descr="C:\Прием\Глава 2012 отчет\фильм\ОО\фото\Фото Солнышко\SAM_982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40778" y="1357298"/>
            <a:ext cx="2117502" cy="1588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912702"/>
            <a:ext cx="8786874" cy="11589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Ремонт фасада, ремонт кровли  детского сада «Голубок», замена окон дошкольных учреждениях.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7042" name="Picture 2" descr="C:\Прием\Глава 2012 отчет\фильм\ОО\фото\Фото Голубок (1)\Копия DSC0678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1643050"/>
            <a:ext cx="495303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1073" name="Picture 1" descr="C:\Documents and Settings\2\Рабочий стол\Новая папка (2)\IMG_82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48" y="4212612"/>
            <a:ext cx="3857652" cy="2573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1074" name="Picture 2" descr="C:\Documents and Settings\2\Рабочий стол\Новая папка (2)\IMG_82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357694"/>
            <a:ext cx="3357586" cy="2240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blinds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14546" y="3304236"/>
            <a:ext cx="6172200" cy="2053590"/>
          </a:xfrm>
        </p:spPr>
        <p:txBody>
          <a:bodyPr>
            <a:normAutofit/>
          </a:bodyPr>
          <a:lstStyle/>
          <a:p>
            <a:r>
              <a:rPr lang="ru-RU" sz="2700" dirty="0" smtClean="0"/>
              <a:t>Развитая социальная сфера - главная стратегическая цель  развития города Сорска</a:t>
            </a:r>
            <a:endParaRPr lang="ru-RU" sz="2700" dirty="0"/>
          </a:p>
        </p:txBody>
      </p:sp>
      <p:pic>
        <p:nvPicPr>
          <p:cNvPr id="64514" name="Picture 2" descr="http://rbesson.pnz58.info/files/bessonovka_pnzreg_ru/ros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571480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ircl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4" descr="http://gallery.forum-grad.ru/files/2/2/5/0/4/125457m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2768621"/>
            <a:ext cx="4500594" cy="4089403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9144000" cy="242889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МП «Обеспечение жильем молодых семей </a:t>
            </a:r>
          </a:p>
          <a:p>
            <a:pPr marL="0" indent="0" algn="ctr">
              <a:buNone/>
            </a:pP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муниципальном образовании </a:t>
            </a:r>
          </a:p>
          <a:p>
            <a:pPr marL="0" indent="0" algn="ctr">
              <a:buNone/>
            </a:pP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город Сорск  на 2012 годы»</a:t>
            </a:r>
          </a:p>
          <a:p>
            <a:pPr marL="0" indent="0">
              <a:buNone/>
            </a:pP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Местный бюджет – 281,0 </a:t>
            </a:r>
            <a:r>
              <a:rPr lang="ru-RU" sz="2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тыс</a:t>
            </a: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руб.</a:t>
            </a:r>
          </a:p>
          <a:p>
            <a:pPr marL="0" indent="0">
              <a:buNone/>
            </a:pP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Республиканский бюджет – 901,2 тыс. </a:t>
            </a:r>
            <a:r>
              <a:rPr lang="ru-RU" sz="2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руб</a:t>
            </a:r>
            <a:endParaRPr lang="ru-RU" sz="2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0117" name="Picture 5" descr="C:\Documents and Settings\2\Рабочий стол\fam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714752"/>
            <a:ext cx="4718791" cy="31432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sz="quarter" idx="1"/>
          </p:nvPr>
        </p:nvSpPr>
        <p:spPr>
          <a:xfrm>
            <a:off x="214282" y="1500174"/>
            <a:ext cx="8643998" cy="1285884"/>
          </a:xfr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2012 году проведено 762 культурно массовых мероприятий.</a:t>
            </a:r>
          </a:p>
          <a:p>
            <a:pPr marL="0" indent="0" algn="ctr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Общее количество посетивших мероприятия составило </a:t>
            </a:r>
          </a:p>
          <a:p>
            <a:pPr marL="0" indent="0" algn="ctr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25,8 тыс. человек.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Мероприятия культуры в г. Сорске</a:t>
            </a:r>
            <a:endParaRPr lang="ru-RU" sz="2400" dirty="0"/>
          </a:p>
        </p:txBody>
      </p:sp>
      <p:pic>
        <p:nvPicPr>
          <p:cNvPr id="128001" name="Picture 1" descr="I:\2012\090712\IMG_655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0" y="5000636"/>
            <a:ext cx="1568527" cy="1428736"/>
          </a:xfrm>
          <a:prstGeom prst="rect">
            <a:avLst/>
          </a:prstGeom>
          <a:noFill/>
        </p:spPr>
      </p:pic>
      <p:pic>
        <p:nvPicPr>
          <p:cNvPr id="128002" name="Picture 2" descr="I:\2012\по молодёжи\IMG_18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62005" y="5072074"/>
            <a:ext cx="1809797" cy="1357298"/>
          </a:xfrm>
          <a:prstGeom prst="rect">
            <a:avLst/>
          </a:prstGeom>
          <a:noFill/>
        </p:spPr>
      </p:pic>
      <p:pic>
        <p:nvPicPr>
          <p:cNvPr id="128003" name="Picture 3" descr="I:\2012\по молодёжи\Изображение 52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29454" y="2928935"/>
            <a:ext cx="2214578" cy="1476386"/>
          </a:xfrm>
          <a:prstGeom prst="rect">
            <a:avLst/>
          </a:prstGeom>
          <a:noFill/>
        </p:spPr>
      </p:pic>
      <p:pic>
        <p:nvPicPr>
          <p:cNvPr id="128005" name="Picture 5" descr="I:\2012\день пож человека\IMG_182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32" y="2928934"/>
            <a:ext cx="2149600" cy="1435102"/>
          </a:xfrm>
          <a:prstGeom prst="rect">
            <a:avLst/>
          </a:prstGeom>
          <a:noFill/>
        </p:spPr>
      </p:pic>
      <p:pic>
        <p:nvPicPr>
          <p:cNvPr id="128006" name="Picture 6" descr="I:\2012\волейбол 3 октября\IMG_194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2289025" y="2928934"/>
            <a:ext cx="2140099" cy="1428760"/>
          </a:xfrm>
          <a:prstGeom prst="rect">
            <a:avLst/>
          </a:prstGeom>
          <a:noFill/>
        </p:spPr>
      </p:pic>
      <p:pic>
        <p:nvPicPr>
          <p:cNvPr id="128007" name="Picture 7" descr="I:\2012\ярмарка вакансий\IMG_217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086632" y="5055824"/>
            <a:ext cx="2057400" cy="1373548"/>
          </a:xfrm>
          <a:prstGeom prst="rect">
            <a:avLst/>
          </a:prstGeom>
          <a:noFill/>
        </p:spPr>
      </p:pic>
      <p:pic>
        <p:nvPicPr>
          <p:cNvPr id="128008" name="Picture 8" descr="I:\2012\проводы от 28.10.12\IMG_221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63074" y="5072074"/>
            <a:ext cx="2033058" cy="1357298"/>
          </a:xfrm>
          <a:prstGeom prst="rect">
            <a:avLst/>
          </a:prstGeom>
          <a:noFill/>
        </p:spPr>
      </p:pic>
      <p:pic>
        <p:nvPicPr>
          <p:cNvPr id="128009" name="Picture 9" descr="I:\2012\день единения 05.11.12\IMG_2443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646479" y="2928934"/>
            <a:ext cx="2140099" cy="1428760"/>
          </a:xfrm>
          <a:prstGeom prst="rect">
            <a:avLst/>
          </a:prstGeom>
          <a:noFill/>
        </p:spPr>
      </p:pic>
      <p:pic>
        <p:nvPicPr>
          <p:cNvPr id="128012" name="Picture 12" descr="I:\2012\15.09.'12\IMG_9403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039006" y="5072074"/>
            <a:ext cx="2033060" cy="135729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0" y="2786058"/>
            <a:ext cx="9144000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" y="4357694"/>
            <a:ext cx="9144000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4929198"/>
            <a:ext cx="9144000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286496"/>
            <a:ext cx="9144000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l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70" name="Picture 6" descr="http://stat8.blog.ru/lr/0b2c1f445434e0e5b03c1d71cbc370f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4712002"/>
            <a:ext cx="2858399" cy="2145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186766" cy="571504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Улучшение материально-технической базы библиотек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428736"/>
            <a:ext cx="8715436" cy="142876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Приобретено 397 экземпляров книг.</a:t>
            </a:r>
          </a:p>
          <a:p>
            <a:pPr marL="0" indent="0">
              <a:buNone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Установлено 11 пластиковых окон на сумму – 198,8 тыс. руб.</a:t>
            </a:r>
          </a:p>
          <a:p>
            <a:pPr marL="0" indent="0">
              <a:buNone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Приобретен компьютер в сельскую библиотеку.</a:t>
            </a:r>
          </a:p>
        </p:txBody>
      </p:sp>
      <p:pic>
        <p:nvPicPr>
          <p:cNvPr id="88066" name="Picture 2" descr="http://krukiv-rada.gov.ua/uploads/posts/2011-11/1322576834_640_kn_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10350" y="2786058"/>
            <a:ext cx="223328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8068" name="Picture 4" descr="http://rmnt.net/images/2011/01/plast-okna-485x57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43702" y="2714621"/>
            <a:ext cx="1626923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01" name="Picture 1" descr="C:\Documents and Settings\2\Рабочий стол\Новая папка (2)\IMG_812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71470" y="3571876"/>
            <a:ext cx="3970876" cy="2649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3571876"/>
            <a:ext cx="6172200" cy="1377314"/>
          </a:xfrm>
        </p:spPr>
        <p:txBody>
          <a:bodyPr>
            <a:normAutofit/>
          </a:bodyPr>
          <a:lstStyle/>
          <a:p>
            <a:r>
              <a:rPr lang="ru-RU" sz="2700" dirty="0" smtClean="0"/>
              <a:t>Крупные культурно массовые мероприятия 2012 года.</a:t>
            </a:r>
            <a:endParaRPr lang="ru-RU" sz="27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5953" name="Picture 1" descr="C:\Documents and Settings\2\Рабочий стол\oskar-a.g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642918"/>
            <a:ext cx="4786346" cy="2825038"/>
          </a:xfrm>
          <a:prstGeom prst="rect">
            <a:avLst/>
          </a:prstGeom>
          <a:noFill/>
        </p:spPr>
      </p:pic>
      <p:pic>
        <p:nvPicPr>
          <p:cNvPr id="125954" name="Picture 2" descr="C:\Documents and Settings\2\Рабочий стол\thumb_x3_02ef1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643446"/>
            <a:ext cx="2143140" cy="2143140"/>
          </a:xfrm>
          <a:prstGeom prst="rect">
            <a:avLst/>
          </a:prstGeom>
          <a:noFill/>
        </p:spPr>
      </p:pic>
      <p:pic>
        <p:nvPicPr>
          <p:cNvPr id="125955" name="Picture 3" descr="C:\Documents and Settings\2\Рабочий стол\settingsimage_1CHLhb8N5JdIfCUB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5174" y="4917341"/>
            <a:ext cx="1928826" cy="194065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тографии\КВН2012\Изображение 0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93700"/>
            <a:ext cx="3286116" cy="21938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24" y="1491214"/>
            <a:ext cx="3259444" cy="217604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8" name="Picture 4" descr="E:\Фотографии\КВН2012\Изображение 12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" y="4229105"/>
            <a:ext cx="3473895" cy="2319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9" name="Picture 5" descr="E:\Фотографии\КВН2012\Изображение 23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62954" y="4428841"/>
            <a:ext cx="3317592" cy="22148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57488" y="2997125"/>
            <a:ext cx="3429024" cy="22892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42844" y="741238"/>
            <a:ext cx="8572560" cy="104468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«Юморина 2012 год» первая городская игра КВН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4678" y="4071942"/>
            <a:ext cx="3286116" cy="236371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8336" y="4714884"/>
            <a:ext cx="3045663" cy="1892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1" y="2928935"/>
            <a:ext cx="2733251" cy="392906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580596"/>
            <a:ext cx="3714744" cy="182361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2957530" y="2928934"/>
            <a:ext cx="6186470" cy="1000132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Проведение второго городского </a:t>
            </a:r>
          </a:p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рок фестиваля «Сорока»</a:t>
            </a:r>
          </a:p>
        </p:txBody>
      </p:sp>
      <p:pic>
        <p:nvPicPr>
          <p:cNvPr id="94209" name="Picture 1" descr="I:\2012\090712\IMG_662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86380" y="500042"/>
            <a:ext cx="3714776" cy="2480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1" name="Picture 3" descr="http://www.fenokulu.net/portal/sayfalar/Bloglar/BlogUyeResimleri/rtret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00496" y="2071678"/>
            <a:ext cx="1090799" cy="8762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814514"/>
            <a:ext cx="8329642" cy="132873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256 субъектов малого и </a:t>
            </a:r>
          </a:p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среднего предпринимательства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401080" cy="129697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Развитие малого предпринимательства и сферы услуг</a:t>
            </a:r>
            <a:endParaRPr lang="ru-RU" sz="2400" dirty="0"/>
          </a:p>
        </p:txBody>
      </p:sp>
      <p:pic>
        <p:nvPicPr>
          <p:cNvPr id="23558" name="Picture 6" descr="http://www.volganet.ru/export/sites/volga/news/news/images/press-21-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35650" y="1714488"/>
            <a:ext cx="3322630" cy="2338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0" name="Picture 8" descr="http://aquither.moy.su/6/e/skidka-75-na-registratsiju-ooo_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214818"/>
            <a:ext cx="3679017" cy="2452678"/>
          </a:xfrm>
          <a:prstGeom prst="rect">
            <a:avLst/>
          </a:prstGeom>
          <a:noFill/>
        </p:spPr>
      </p:pic>
      <p:pic>
        <p:nvPicPr>
          <p:cNvPr id="8" name="Picture 2" descr="http://raznesi.info/uploads/tiny_mce/textimages/gerg/6bb09c66ce64a102c42551110c5510f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298" y="3214686"/>
            <a:ext cx="2928957" cy="2224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5" name="Picture 1" descr="I:\2012\Благоустройства октябрь\IMG_210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2066" y="4214818"/>
            <a:ext cx="3424067" cy="228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3" descr="C:\Прием\ДЕНЬ СЕЛА\IMG_884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820" y="1927899"/>
            <a:ext cx="3431305" cy="2290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E:\Фотографии\15.09.'12\IMG_939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4383582"/>
            <a:ext cx="3514559" cy="2331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7" name="Picture 3" descr="E:\Фотографии\15.09.'12\IMG_94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67445" y="4391064"/>
            <a:ext cx="3479828" cy="2323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9" name="Picture 5" descr="E:\Фотографии\15.09.'12\IMG_962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36451" y="2012796"/>
            <a:ext cx="3514561" cy="2426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500034" y="642918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</a:rPr>
              <a:t>Проведение Дня села в </a:t>
            </a:r>
            <a:r>
              <a:rPr lang="ru-RU" sz="2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</a:rPr>
              <a:t>пст</a:t>
            </a:r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</a:rPr>
              <a:t>. Ербинская</a:t>
            </a: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</a:effectLst>
            </a:endParaRPr>
          </a:p>
          <a:p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</a:rPr>
              <a:t>Было выделено 31.2 тыс. руб.</a:t>
            </a:r>
          </a:p>
        </p:txBody>
      </p:sp>
      <p:pic>
        <p:nvPicPr>
          <p:cNvPr id="64514" name="Picture 2" descr="C:\Прием\ДЕНЬ СЕЛА\IMG_881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28926" y="3356659"/>
            <a:ext cx="3143272" cy="2098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6" name="Picture 4" descr="C:\Прием\ДЕНЬ СЕЛА\IMG_944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86116" y="1284957"/>
            <a:ext cx="2357454" cy="249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orsk-adm.ru/images/stories/2012/gazeta/1bravo/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119545"/>
            <a:ext cx="3143272" cy="20971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8" name="Picture 6" descr="http://sorsk-adm.ru/images/stories/2012/gazeta/1bravo/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38" y="1132403"/>
            <a:ext cx="3143272" cy="21537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81" name="Picture 9" descr="E:\Фотографии\Творческий отчет 27.11.2012 года\IMG_399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3542" y="4762486"/>
            <a:ext cx="3143269" cy="20955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82" name="Picture 10" descr="E:\Фотографии\Творческий отчет 27.11.2012 года\IMG_429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4762468"/>
            <a:ext cx="3138839" cy="20955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80" name="Picture 8" descr="http://sorsk-adm.ru/images/stories/2012/gazeta/1bravo/2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28894" y="2714621"/>
            <a:ext cx="3143272" cy="23574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83" name="Picture 11" descr="E:\Фотографии\Творческий отчет 27.11.2012 года\IMG_432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14778" y="5111724"/>
            <a:ext cx="1132028" cy="17462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3084" name="Picture 12" descr="E:\Фотографии\Творческий отчет 27.11.2012 года\IMG_435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715108" y="3127874"/>
            <a:ext cx="2270134" cy="15155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3085" name="Picture 13" descr="E:\Фотографии\Творческий отчет 27.11.2012 года\IMG_4227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57158" y="3130006"/>
            <a:ext cx="2266940" cy="1513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11" name="TextBox 10"/>
          <p:cNvSpPr txBox="1"/>
          <p:nvPr/>
        </p:nvSpPr>
        <p:spPr>
          <a:xfrm>
            <a:off x="142844" y="642918"/>
            <a:ext cx="850112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Проведение творческих отчетов коллективов города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Культура\Рабочий стол\дг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027992"/>
            <a:ext cx="3352785" cy="22582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1" name="Picture 3" descr="E:\Фотографии\ДЕНЬ ГОРОДА 2012 (12-14 июля)\IMG_703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04213" y="2027988"/>
            <a:ext cx="3382596" cy="22582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2" name="Picture 4" descr="E:\Фотографии\ДЕНЬ ГОРОДА 2012 (12-14 июля)\IMG_71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2551" y="4507492"/>
            <a:ext cx="3199782" cy="2136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053" name="Picture 5" descr="E:\Фотографии\ДЕНЬ ГОРОДА 2012 (12-14 июля)\IMG_715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27214" y="4524830"/>
            <a:ext cx="3173810" cy="21188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054" name="Picture 6" descr="E:\Фотографии\ДЕНЬ ГОРОДА 2012 (12-14 июля)\IMG_701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28926" y="3357538"/>
            <a:ext cx="2594659" cy="17322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28596" y="928670"/>
            <a:ext cx="8329642" cy="107157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3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BeeskneesCTT" pitchFamily="2" charset="0"/>
              </a:rPr>
              <a:t>Проведение дня города – </a:t>
            </a:r>
          </a:p>
          <a:p>
            <a:pPr algn="ctr">
              <a:buNone/>
            </a:pPr>
            <a:r>
              <a:rPr lang="ru-RU" sz="3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BeeskneesCTT" pitchFamily="2" charset="0"/>
              </a:rPr>
              <a:t>День Металлурга</a:t>
            </a:r>
            <a:endParaRPr lang="ru-RU" sz="3000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BeeskneesCTT" pitchFamily="2" charset="0"/>
            </a:endParaRPr>
          </a:p>
        </p:txBody>
      </p:sp>
    </p:spTree>
  </p:cSld>
  <p:clrMapOvr>
    <a:masterClrMapping/>
  </p:clrMapOvr>
  <p:transition spd="med">
    <p:newsflash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17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142853"/>
            <a:ext cx="3857652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Изображение 16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14942" y="142852"/>
            <a:ext cx="3786214" cy="3123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Изображение 15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82" y="3429001"/>
            <a:ext cx="3857652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Изображение 150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214942" y="3357562"/>
            <a:ext cx="3786182" cy="3357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4286248" y="500042"/>
            <a:ext cx="714380" cy="59708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Д</a:t>
            </a: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Е</a:t>
            </a: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Н</a:t>
            </a: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Ь</a:t>
            </a:r>
          </a:p>
          <a:p>
            <a:endParaRPr lang="ru-RU" sz="2800" b="1" i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ancoDi" pitchFamily="82" charset="0"/>
            </a:endParaRP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М</a:t>
            </a: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О</a:t>
            </a: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Л</a:t>
            </a: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О</a:t>
            </a: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Д</a:t>
            </a: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Е</a:t>
            </a: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Ж</a:t>
            </a:r>
          </a:p>
          <a:p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ncoDi" pitchFamily="82" charset="0"/>
              </a:rPr>
              <a:t>И</a:t>
            </a: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23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43702" y="928670"/>
            <a:ext cx="2357422" cy="1857388"/>
          </a:xfrm>
          <a:prstGeom prst="rect">
            <a:avLst/>
          </a:prstGeom>
        </p:spPr>
      </p:pic>
      <p:pic>
        <p:nvPicPr>
          <p:cNvPr id="14" name="Рисунок 13" descr="Изображение 26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86182" y="1428736"/>
            <a:ext cx="2714644" cy="2071702"/>
          </a:xfrm>
          <a:prstGeom prst="rect">
            <a:avLst/>
          </a:prstGeom>
        </p:spPr>
      </p:pic>
      <p:pic>
        <p:nvPicPr>
          <p:cNvPr id="15" name="Рисунок 14" descr="Изображение 26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43702" y="4857736"/>
            <a:ext cx="2357454" cy="1857412"/>
          </a:xfrm>
          <a:prstGeom prst="rect">
            <a:avLst/>
          </a:prstGeom>
        </p:spPr>
      </p:pic>
      <p:pic>
        <p:nvPicPr>
          <p:cNvPr id="16" name="Рисунок 15" descr="Изображение 27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643702" y="2857496"/>
            <a:ext cx="2357454" cy="1928826"/>
          </a:xfrm>
          <a:prstGeom prst="rect">
            <a:avLst/>
          </a:prstGeom>
        </p:spPr>
      </p:pic>
      <p:pic>
        <p:nvPicPr>
          <p:cNvPr id="18" name="Рисунок 17" descr="Изображение 284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285852" y="2857496"/>
            <a:ext cx="2357454" cy="1928826"/>
          </a:xfrm>
          <a:prstGeom prst="rect">
            <a:avLst/>
          </a:prstGeom>
        </p:spPr>
      </p:pic>
      <p:pic>
        <p:nvPicPr>
          <p:cNvPr id="19" name="Рисунок 18" descr="Изображение 467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786182" y="3571876"/>
            <a:ext cx="2714644" cy="3143272"/>
          </a:xfrm>
          <a:prstGeom prst="rect">
            <a:avLst/>
          </a:prstGeom>
        </p:spPr>
      </p:pic>
      <p:pic>
        <p:nvPicPr>
          <p:cNvPr id="21" name="Рисунок 20" descr="Изображение 491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285852" y="928671"/>
            <a:ext cx="2357454" cy="1857388"/>
          </a:xfrm>
          <a:prstGeom prst="rect">
            <a:avLst/>
          </a:prstGeom>
        </p:spPr>
      </p:pic>
      <p:pic>
        <p:nvPicPr>
          <p:cNvPr id="23" name="Рисунок 22" descr="Изображение 505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285852" y="4857760"/>
            <a:ext cx="2357454" cy="185738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61954" y="1"/>
            <a:ext cx="652460" cy="6857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ncoDi" pitchFamily="82" charset="0"/>
            </a:endParaRPr>
          </a:p>
          <a:p>
            <a:endParaRPr lang="ru-RU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ncoDi" pitchFamily="82" charset="0"/>
            </a:endParaRP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N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O</a:t>
            </a:r>
          </a:p>
          <a:p>
            <a:endParaRPr lang="en-US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ncoDi" pitchFamily="82" charset="0"/>
            </a:endParaRP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S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M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O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K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E</a:t>
            </a:r>
          </a:p>
          <a:p>
            <a:endParaRPr lang="en-US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ncoDi" pitchFamily="82" charset="0"/>
            </a:endParaRP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-</a:t>
            </a:r>
          </a:p>
          <a:p>
            <a:endParaRPr lang="en-US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ncoDi" pitchFamily="82" charset="0"/>
            </a:endParaRP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Y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E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S</a:t>
            </a:r>
          </a:p>
          <a:p>
            <a:endParaRPr lang="en-US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ncoDi" pitchFamily="82" charset="0"/>
            </a:endParaRP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D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A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N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C</a:t>
            </a:r>
          </a:p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E</a:t>
            </a:r>
          </a:p>
          <a:p>
            <a:endParaRPr lang="en-US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46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43504" y="2643182"/>
            <a:ext cx="3857620" cy="400052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Рисунок 13" descr="Изображение 50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43504" y="214290"/>
            <a:ext cx="3857620" cy="23574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Изображение 63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7158" y="571480"/>
            <a:ext cx="3643338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" name="Рисунок 17" descr="Изображение 72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85786" y="3357538"/>
            <a:ext cx="3643338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72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44" y="2428868"/>
            <a:ext cx="3714744" cy="4247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Изображение 74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00496" y="1357298"/>
            <a:ext cx="5000628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142844" y="489876"/>
            <a:ext cx="3857652" cy="193899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9FF57D"/>
                  </a:solidFill>
                </a:ln>
                <a:solidFill>
                  <a:srgbClr val="00B050"/>
                </a:solidFill>
                <a:latin typeface="BancoDi" pitchFamily="82" charset="0"/>
              </a:rPr>
              <a:t>День </a:t>
            </a:r>
          </a:p>
          <a:p>
            <a:pPr algn="ctr"/>
            <a:r>
              <a:rPr lang="ru-RU" sz="4000" dirty="0" smtClean="0">
                <a:ln>
                  <a:solidFill>
                    <a:srgbClr val="9FF57D"/>
                  </a:solidFill>
                </a:ln>
                <a:solidFill>
                  <a:srgbClr val="00B050"/>
                </a:solidFill>
                <a:latin typeface="BancoDi" pitchFamily="82" charset="0"/>
              </a:rPr>
              <a:t>молодежи </a:t>
            </a:r>
          </a:p>
          <a:p>
            <a:pPr algn="ctr"/>
            <a:r>
              <a:rPr lang="ru-RU" sz="4000" dirty="0" smtClean="0">
                <a:ln>
                  <a:solidFill>
                    <a:srgbClr val="9FF57D"/>
                  </a:solidFill>
                </a:ln>
                <a:solidFill>
                  <a:srgbClr val="00B050"/>
                </a:solidFill>
                <a:latin typeface="BancoDi" pitchFamily="82" charset="0"/>
              </a:rPr>
              <a:t> 2012</a:t>
            </a:r>
            <a:endParaRPr lang="ru-RU" sz="4000" dirty="0">
              <a:ln>
                <a:solidFill>
                  <a:srgbClr val="9FF57D"/>
                </a:solidFill>
              </a:ln>
              <a:solidFill>
                <a:srgbClr val="00B050"/>
              </a:solidFill>
              <a:latin typeface="BancoDi" pitchFamily="82" charset="0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4357686" y="1428736"/>
            <a:ext cx="457203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ncoDi" pitchFamily="82" charset="0"/>
              </a:rPr>
              <a:t>Развитие физической культуры, спорта и молодёжной политики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ncoDi" pitchFamily="82" charset="0"/>
              </a:rPr>
              <a:t>в 2012году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ncoDi" pitchFamily="82" charset="0"/>
              </a:rPr>
              <a:t>в муниципальном образовании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ncoDi" pitchFamily="82" charset="0"/>
              </a:rPr>
              <a:t>город Сорск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ancoDi" pitchFamily="82" charset="0"/>
            </a:endParaRPr>
          </a:p>
        </p:txBody>
      </p:sp>
      <p:pic>
        <p:nvPicPr>
          <p:cNvPr id="10" name="Рисунок 9" descr="моя картинка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2910" y="1714488"/>
            <a:ext cx="3857652" cy="3222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982318"/>
            <a:ext cx="9144000" cy="14465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just"/>
            <a:r>
              <a:rPr lang="ru-RU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</a:t>
            </a:r>
            <a:r>
              <a:rPr lang="ru-RU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ancoDi" pitchFamily="82" charset="0"/>
              </a:rPr>
              <a:t>Ремонт  кровли   МБОУ  ДОД «КДЮСШ» </a:t>
            </a:r>
          </a:p>
          <a:p>
            <a:pPr algn="ctr"/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ancoDi" pitchFamily="82" charset="0"/>
              </a:rPr>
              <a:t>99 ,5 тыс. руб.</a:t>
            </a:r>
            <a:endParaRPr lang="ru-RU" sz="4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BancoDi" pitchFamily="82" charset="0"/>
            </a:endParaRPr>
          </a:p>
        </p:txBody>
      </p:sp>
      <p:pic>
        <p:nvPicPr>
          <p:cNvPr id="19" name="Рисунок 18" descr="Изображение 08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32" y="3429000"/>
            <a:ext cx="4482480" cy="32147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Рисунок 19" descr="Изображение 08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32" y="3429000"/>
            <a:ext cx="4500562" cy="326664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http://7galaxy.ru/admin/pictures/5028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14480" y="5214982"/>
            <a:ext cx="1643042" cy="164304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186766" cy="714380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Приобретение спортивного инвентаря для дома спорта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5952"/>
            <a:ext cx="7972452" cy="82866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Спортинвентарь на сумму более 250 тыс. рублей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1314" name="Picture 2" descr="http://womanshine.net/uploads/posts/2012-03/1330948766_00000e9f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45" y="2500306"/>
            <a:ext cx="5429259" cy="4071944"/>
          </a:xfrm>
          <a:prstGeom prst="rect">
            <a:avLst/>
          </a:prstGeom>
          <a:noFill/>
        </p:spPr>
      </p:pic>
      <p:pic>
        <p:nvPicPr>
          <p:cNvPr id="107524" name="Picture 4" descr="http://www.bambinos.ru/upload/iblock/c42/c4229e0bd856e4642767592e3ac29fc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2857496"/>
            <a:ext cx="1857388" cy="269901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9702"/>
            <a:ext cx="7467600" cy="63184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Личные подсобные хозяйства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957522"/>
            <a:ext cx="8186766" cy="175736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900 хозяйств.</a:t>
            </a:r>
          </a:p>
          <a:p>
            <a:pPr algn="ctr">
              <a:buNone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1 крестьянско-фермерское хозяйство</a:t>
            </a:r>
          </a:p>
        </p:txBody>
      </p:sp>
      <p:pic>
        <p:nvPicPr>
          <p:cNvPr id="40964" name="Picture 4" descr="http://petsell.ru/user/images/4565/ad_47320_ima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3214686"/>
            <a:ext cx="1809763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6" name="Picture 6" descr="http://www.o-moloke.ru/staff_files/426086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1004304"/>
            <a:ext cx="2580462" cy="1996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8" name="Picture 8" descr="http://www.golostos.ru/pic/contactcenter/article/256/Lichnoe_podsobnoe_khozyaystvo-BI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40" y="4786322"/>
            <a:ext cx="2428892" cy="1841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70" name="Picture 10" descr="http://s.primamedia.ru/f/big/117/11686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4857760"/>
            <a:ext cx="2643206" cy="175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1" name="Picture 1" descr="C:\Прием\Глава 2012 отчет\фильм\СХ\Бойко Фото\IMG_760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14678" y="1075742"/>
            <a:ext cx="2643206" cy="1764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" descr="C:\Прием\ДЕНЬ СЕЛА\IMG_880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7157" y="1073307"/>
            <a:ext cx="2678773" cy="1788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Прием\ДЕНЬ СЕЛА\IMG_879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929322" y="4783685"/>
            <a:ext cx="2786082" cy="1860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2" name="Picture 6" descr="http://storage.pressfoto.ru/2010.09/3018626626ee54f48bad1d90bddf35febbc7a49687_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2643182"/>
            <a:ext cx="4000500" cy="2667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7467600" cy="70328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Приобретение лыжного инвентаря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43076"/>
            <a:ext cx="6186502" cy="68579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сумму более 100 тыс. руб.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6498" name="Picture 2" descr="http://sportstyle.pro/wp-content/uploads/2012/05/lygnye_gonki_01-300x3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32" y="1071546"/>
            <a:ext cx="2500310" cy="2500310"/>
          </a:xfrm>
          <a:prstGeom prst="rect">
            <a:avLst/>
          </a:prstGeom>
          <a:noFill/>
        </p:spPr>
      </p:pic>
      <p:pic>
        <p:nvPicPr>
          <p:cNvPr id="106500" name="Picture 4" descr="http://www.sportlive.su/images/goods/rbs-club/s-lab_skate_pro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4929198"/>
            <a:ext cx="1920852" cy="1571606"/>
          </a:xfrm>
          <a:prstGeom prst="rect">
            <a:avLst/>
          </a:prstGeom>
          <a:noFill/>
        </p:spPr>
      </p:pic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2357422" y="3786190"/>
            <a:ext cx="1357322" cy="357190"/>
          </a:xfrm>
          <a:prstGeom prst="snip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Изображение 43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214942" y="3929066"/>
            <a:ext cx="357190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hecker dir="vert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6" name="Picture 6" descr="http://sorsk-adm.ru/images/stories/2012/0607/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4456591"/>
            <a:ext cx="3500462" cy="2329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500050"/>
            <a:ext cx="8686800" cy="1000124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/>
              <a:t>Строительство комплексной спортивной площадки в центральном парке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571612"/>
            <a:ext cx="8572560" cy="114300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Ведутся строительные работы </a:t>
            </a:r>
          </a:p>
          <a:p>
            <a:pPr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2012 году стоимость работ составила более 1,4 млн. руб.</a:t>
            </a:r>
          </a:p>
        </p:txBody>
      </p:sp>
      <p:pic>
        <p:nvPicPr>
          <p:cNvPr id="76802" name="Picture 2" descr="http://sorsk-adm.ru/images/stories/2012/0607/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2500306"/>
            <a:ext cx="3949507" cy="2628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6804" name="Picture 4" descr="http://sorsk-adm.ru/images/stories/2012/0607/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21260" y="2428868"/>
            <a:ext cx="3863689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mb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4" y="785794"/>
            <a:ext cx="8929718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Благотворительная и спонсорская помощь предприятий города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57390"/>
            <a:ext cx="8186766" cy="9715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проведения различных мероприятий оказана спонсорская помощь более 1 млн. руб.</a:t>
            </a:r>
          </a:p>
          <a:p>
            <a:pPr algn="ctr">
              <a:buNone/>
            </a:pP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4" descr="C:\Documents and Settings\2\Рабочий стол\Для слайдов\награждение\Изображение 1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4942" y="4214818"/>
            <a:ext cx="3642253" cy="2430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50" name="Picture 2" descr="http://pozdravish.ru/wp-content/uploads/2010/12/blagotvoritelnoct-300x27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40" y="2714620"/>
            <a:ext cx="2143140" cy="1935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52" name="Picture 4" descr="I:\2011\210211\Изображение 06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929066"/>
            <a:ext cx="321471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54" name="Picture 6" descr="http://blog-medicina.ru/upload/medialibrary/85c/85c413eb83c286ad08f9fe86dbf330d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12" y="5715016"/>
            <a:ext cx="3104344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792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1472" y="3405160"/>
            <a:ext cx="3429024" cy="3238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7927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86248" y="1500174"/>
            <a:ext cx="457203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800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429124" y="4000504"/>
            <a:ext cx="442915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71472" y="731579"/>
            <a:ext cx="3357586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ncoDi" pitchFamily="82" charset="0"/>
              </a:rPr>
              <a:t>Республиканские соревнования по хоккею с мячом - 2012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ncoDi" pitchFamily="82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8" name="Picture 7" descr="����� (����) 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142852"/>
            <a:ext cx="97155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IMG_474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43438" y="3714752"/>
            <a:ext cx="3929090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488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7158" y="3714752"/>
            <a:ext cx="3786214" cy="29094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483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571736" y="1285860"/>
            <a:ext cx="3929090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0" y="2214554"/>
            <a:ext cx="2357454" cy="923330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BancoDi" pitchFamily="82" charset="0"/>
              </a:rPr>
              <a:t>ХОККЕЙ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BancoDi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3702" y="1714488"/>
            <a:ext cx="2214578" cy="1446550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  <a:latin typeface="BancoDi" pitchFamily="82" charset="0"/>
              </a:rPr>
              <a:t>С МЯЧОМ </a:t>
            </a:r>
            <a:endParaRPr lang="ru-RU" sz="4400" dirty="0">
              <a:solidFill>
                <a:schemeClr val="accent4">
                  <a:lumMod val="75000"/>
                </a:schemeClr>
              </a:solidFill>
              <a:latin typeface="BancoDi" pitchFamily="82" charset="0"/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507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34" y="3019853"/>
            <a:ext cx="4286248" cy="38381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527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00562" y="1071546"/>
            <a:ext cx="4643438" cy="48382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21c9607a11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844" y="214290"/>
            <a:ext cx="3357586" cy="2786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1291224"/>
            <a:ext cx="8429684" cy="8309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ancoDi" pitchFamily="82" charset="0"/>
              </a:rPr>
              <a:t>Приняли участие около 150 велосипедистов города,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ancoDi" pitchFamily="82" charset="0"/>
              </a:rPr>
              <a:t>спорстмены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ancoDi" pitchFamily="82" charset="0"/>
              </a:rPr>
              <a:t>, а так же любители.</a:t>
            </a:r>
          </a:p>
        </p:txBody>
      </p:sp>
      <p:pic>
        <p:nvPicPr>
          <p:cNvPr id="3" name="Рисунок 2" descr="DSC0135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2643206"/>
            <a:ext cx="3286130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0641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29058" y="2070054"/>
            <a:ext cx="2928958" cy="193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6427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14744" y="4143380"/>
            <a:ext cx="314327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650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072330" y="1928802"/>
            <a:ext cx="1928826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57158" y="706591"/>
            <a:ext cx="84296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ncoDi" pitchFamily="82" charset="0"/>
              </a:rPr>
              <a:t>Ежегодный марафон ВЕЛОПРОБЕГ  2012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57158" y="791158"/>
            <a:ext cx="8429684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в гонке приняли участие зам. мин. спорта </a:t>
            </a:r>
            <a:r>
              <a:rPr lang="ru-RU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Струкуов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 В.А и 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ncoDi" pitchFamily="82" charset="0"/>
              </a:rPr>
              <a:t>глава города Жуков А.А.</a:t>
            </a:r>
          </a:p>
        </p:txBody>
      </p:sp>
      <p:sp>
        <p:nvSpPr>
          <p:cNvPr id="66570" name="TextBox 12"/>
          <p:cNvSpPr txBox="1">
            <a:spLocks noChangeArrowheads="1"/>
          </p:cNvSpPr>
          <p:nvPr/>
        </p:nvSpPr>
        <p:spPr bwMode="auto">
          <a:xfrm>
            <a:off x="7715250" y="3786188"/>
            <a:ext cx="15716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/>
          </a:p>
        </p:txBody>
      </p:sp>
      <p:pic>
        <p:nvPicPr>
          <p:cNvPr id="5" name="Рисунок 4" descr="DSC0649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43702" y="1617837"/>
            <a:ext cx="2143140" cy="5168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641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43240" y="1571588"/>
            <a:ext cx="3143272" cy="1784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648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2844" y="1714464"/>
            <a:ext cx="2571768" cy="2314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0645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2844" y="4143356"/>
            <a:ext cx="285752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SC01338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5400000">
            <a:off x="2964633" y="3607583"/>
            <a:ext cx="3571924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142875" y="357188"/>
            <a:ext cx="78581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100" dirty="0" smtClean="0"/>
              <a:t>  </a:t>
            </a:r>
            <a:endParaRPr lang="ru-RU" dirty="0"/>
          </a:p>
        </p:txBody>
      </p:sp>
      <p:pic>
        <p:nvPicPr>
          <p:cNvPr id="80905" name="Picture 7" descr="����� (����)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142852"/>
            <a:ext cx="97155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MG_038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4282" y="500042"/>
            <a:ext cx="3429024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 descr="IMG_030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43636" y="2428868"/>
            <a:ext cx="2286016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Рисунок 6" descr="IMG_027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214942" y="142852"/>
            <a:ext cx="3786182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 descr="IMG_0890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14282" y="3429000"/>
            <a:ext cx="2928926" cy="32147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286116" y="2571744"/>
            <a:ext cx="32147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BancoDi" pitchFamily="82" charset="0"/>
              </a:rPr>
              <a:t>КРОСС НАЦИИ </a:t>
            </a:r>
          </a:p>
          <a:p>
            <a:pPr algn="ctr"/>
            <a:r>
              <a:rPr lang="ru-RU" sz="54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BancoDi" pitchFamily="82" charset="0"/>
              </a:rPr>
              <a:t>- </a:t>
            </a:r>
          </a:p>
          <a:p>
            <a:pPr algn="ctr"/>
            <a:r>
              <a:rPr lang="ru-RU" sz="54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BancoDi" pitchFamily="82" charset="0"/>
              </a:rPr>
              <a:t>2012</a:t>
            </a:r>
            <a:endParaRPr lang="ru-RU" sz="540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rgbClr val="FFFF00"/>
              </a:solidFill>
              <a:latin typeface="BancoDi" pitchFamily="8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70" name="TextBox 12"/>
          <p:cNvSpPr txBox="1">
            <a:spLocks noChangeArrowheads="1"/>
          </p:cNvSpPr>
          <p:nvPr/>
        </p:nvSpPr>
        <p:spPr bwMode="auto">
          <a:xfrm>
            <a:off x="7715250" y="3786188"/>
            <a:ext cx="15716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/>
          </a:p>
        </p:txBody>
      </p:sp>
      <p:pic>
        <p:nvPicPr>
          <p:cNvPr id="4" name="Рисунок 3" descr="IMG_696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42976" y="1500174"/>
            <a:ext cx="3214678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693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00562" y="4000504"/>
            <a:ext cx="3500462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689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8596" y="3571876"/>
            <a:ext cx="3500462" cy="2905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7312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429124" y="1928802"/>
            <a:ext cx="3143240" cy="2262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 rot="20803919">
            <a:off x="1799282" y="832518"/>
            <a:ext cx="6143668" cy="830997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ancoDi" pitchFamily="82" charset="0"/>
              </a:rPr>
              <a:t>Вольная борьба-2012</a:t>
            </a:r>
            <a:endParaRPr lang="ru-RU" sz="4800" dirty="0">
              <a:solidFill>
                <a:srgbClr val="0070C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BancoDi" pitchFamily="82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Бюджет города Сорска</a:t>
            </a:r>
            <a:endParaRPr lang="ru-RU" dirty="0"/>
          </a:p>
        </p:txBody>
      </p:sp>
      <p:pic>
        <p:nvPicPr>
          <p:cNvPr id="39938" name="Picture 2" descr="http://context.crimea.ua/static/media/publications/10697/74822673_271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1336255"/>
            <a:ext cx="4357718" cy="2592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5" name="Picture 7" descr="����� (����)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303198"/>
            <a:ext cx="97155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Изображение 395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844" y="4071942"/>
            <a:ext cx="4572032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36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57752" y="3214686"/>
            <a:ext cx="4143404" cy="350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36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3504" y="142852"/>
            <a:ext cx="3857652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00034" y="1071546"/>
            <a:ext cx="37862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BancoDi" pitchFamily="82" charset="0"/>
              </a:rPr>
              <a:t>ЛЫЖНЯ РОССИИ - 2012</a:t>
            </a:r>
            <a:endParaRPr lang="ru-RU" sz="5400" dirty="0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BancoDi" pitchFamily="82" charset="0"/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41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214290"/>
            <a:ext cx="3714776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41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29190" y="4000504"/>
            <a:ext cx="3929090" cy="2690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Изображение 42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2844" y="2857496"/>
            <a:ext cx="4286280" cy="3833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Изображение 432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857752" y="142852"/>
            <a:ext cx="4143404" cy="36909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928926" y="2143116"/>
            <a:ext cx="25003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  <a:latin typeface="BancoDi" pitchFamily="82" charset="0"/>
              </a:rPr>
              <a:t>ЛЫЖНЯ </a:t>
            </a:r>
          </a:p>
          <a:p>
            <a:pPr algn="ctr"/>
            <a:r>
              <a:rPr lang="ru-RU" sz="4000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  <a:latin typeface="BancoDi" pitchFamily="82" charset="0"/>
              </a:rPr>
              <a:t>РОССИИ </a:t>
            </a:r>
          </a:p>
          <a:p>
            <a:pPr algn="ctr"/>
            <a:r>
              <a:rPr lang="ru-RU" sz="4000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  <a:latin typeface="BancoDi" pitchFamily="82" charset="0"/>
              </a:rPr>
              <a:t>2012</a:t>
            </a:r>
            <a:endParaRPr lang="ru-RU" sz="4000" dirty="0">
              <a:ln>
                <a:solidFill>
                  <a:srgbClr val="00B0F0"/>
                </a:solidFill>
              </a:ln>
              <a:solidFill>
                <a:srgbClr val="0070C0"/>
              </a:solidFill>
              <a:latin typeface="BancoDi" pitchFamily="82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42875" y="357188"/>
            <a:ext cx="78581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100" dirty="0" smtClean="0"/>
              <a:t>   </a:t>
            </a:r>
            <a:endParaRPr lang="ru-RU" dirty="0"/>
          </a:p>
        </p:txBody>
      </p:sp>
      <p:pic>
        <p:nvPicPr>
          <p:cNvPr id="45065" name="Picture 7" descr="����� (����)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214290"/>
            <a:ext cx="97155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Изображение 43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4282" y="357166"/>
            <a:ext cx="3571900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45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14876" y="2071678"/>
            <a:ext cx="4429124" cy="46434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459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4282" y="3357562"/>
            <a:ext cx="4357718" cy="3357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072066" y="714356"/>
            <a:ext cx="37147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F0"/>
                </a:solidFill>
                <a:latin typeface="BancoDi" pitchFamily="82" charset="0"/>
              </a:rPr>
              <a:t>ЛЫЖНЯ РОССИИ - 2012</a:t>
            </a:r>
            <a:endParaRPr lang="ru-RU" sz="4400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rgbClr val="00B0F0"/>
              </a:solidFill>
              <a:latin typeface="BancoDi" pitchFamily="82" charset="0"/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142875" y="357188"/>
            <a:ext cx="78581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100" dirty="0" smtClean="0"/>
              <a:t>   </a:t>
            </a:r>
            <a:endParaRPr lang="ru-RU" dirty="0"/>
          </a:p>
        </p:txBody>
      </p:sp>
      <p:pic>
        <p:nvPicPr>
          <p:cNvPr id="5" name="Рисунок 4" descr="IMG_495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86380" y="29081"/>
            <a:ext cx="3571900" cy="3042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496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844" y="142853"/>
            <a:ext cx="3071834" cy="2770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4965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2844" y="3571876"/>
            <a:ext cx="364333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00034" y="2832083"/>
            <a:ext cx="8072494" cy="1077218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ncoDi" pitchFamily="82" charset="0"/>
              </a:rPr>
              <a:t>Спартакиада руководителей органов власти Республики Хакасия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ancoDi" pitchFamily="82" charset="0"/>
            </a:endParaRPr>
          </a:p>
        </p:txBody>
      </p:sp>
      <p:pic>
        <p:nvPicPr>
          <p:cNvPr id="10" name="Рисунок 9" descr="IMG_4979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3504" y="3714729"/>
            <a:ext cx="3857652" cy="3143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42844" y="2643182"/>
            <a:ext cx="8715436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  <a:latin typeface="BancoDi" pitchFamily="82" charset="0"/>
              </a:rPr>
              <a:t>Город Сорск занял 1 командное место, среди городов Хакасии!</a:t>
            </a:r>
          </a:p>
        </p:txBody>
      </p:sp>
      <p:pic>
        <p:nvPicPr>
          <p:cNvPr id="4" name="Рисунок 3" descr="IMG_501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14942" y="3613932"/>
            <a:ext cx="3786214" cy="3101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492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7081" y="395367"/>
            <a:ext cx="3143272" cy="2465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512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380617" y="399726"/>
            <a:ext cx="3477663" cy="2529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515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2844" y="3711969"/>
            <a:ext cx="3357586" cy="3003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22"/>
            <a:ext cx="7467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Деятельность главы</a:t>
            </a:r>
            <a:endParaRPr lang="ru-RU" sz="2400" dirty="0"/>
          </a:p>
        </p:txBody>
      </p:sp>
      <p:pic>
        <p:nvPicPr>
          <p:cNvPr id="4" name="Picture 2" descr="C:\Documents and Settings\2\Рабочий стол\Для слайдов\в слайды\зимин\Изображение 1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965190">
            <a:off x="2718592" y="3025828"/>
            <a:ext cx="2783695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4754" name="Picture 2" descr="http://sorsk-adm.ru/images/stories/2012/nashe/0410/IMG_839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47685">
            <a:off x="0" y="3071810"/>
            <a:ext cx="2384069" cy="1590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4756" name="Picture 4" descr="http://sorsk-adm.ru/images/stories/2012/nashe/0310/IMG_09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357298"/>
            <a:ext cx="2357422" cy="15728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4758" name="Picture 6" descr="http://sorsk-adm.ru/images/stories/2012/0607/1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90644">
            <a:off x="0" y="4643446"/>
            <a:ext cx="3005055" cy="200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4760" name="Picture 8" descr="http://sorsk-adm.ru/images/stories/2012/0607/2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0" y="1357298"/>
            <a:ext cx="2361142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0" descr="I:\2012\День Полиции 09.11.12\IMG_338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86578" y="1381064"/>
            <a:ext cx="2357422" cy="1573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21" name="Picture 1" descr="I:\2012\2012 2222\IMG_5855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6547728">
            <a:off x="3201752" y="4841820"/>
            <a:ext cx="1997249" cy="1600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 descr="I:\2012\0307\IMG_5813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20946938">
            <a:off x="5668378" y="3060399"/>
            <a:ext cx="3103108" cy="2071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22" name="Picture 2" descr="I:\2012\0307\IMG_5823.jpg"/>
          <p:cNvPicPr>
            <a:picLocks noChangeAspect="1" noChangeArrowheads="1"/>
          </p:cNvPicPr>
          <p:nvPr/>
        </p:nvPicPr>
        <p:blipFill>
          <a:blip r:embed="rId10" cstate="email">
            <a:lum contrast="10000"/>
          </a:blip>
          <a:srcRect/>
          <a:stretch>
            <a:fillRect/>
          </a:stretch>
        </p:blipFill>
        <p:spPr bwMode="auto">
          <a:xfrm>
            <a:off x="2285983" y="1338666"/>
            <a:ext cx="2382018" cy="15902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0" y="1214422"/>
            <a:ext cx="9144000" cy="1428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2928934"/>
            <a:ext cx="9144000" cy="1428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6786586"/>
            <a:ext cx="9144000" cy="1428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C:\Прием\М.Н\Изображение 022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357818" y="4643446"/>
            <a:ext cx="2825800" cy="1881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plit orient="vert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92869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Сессия совета депутатов утвердила бюджет на 2013 и на плановый период 2014-2015 годы.</a:t>
            </a:r>
            <a:endParaRPr lang="ru-RU" sz="2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4514" name="Picture 2" descr="C:\Прием\ИЗБРАНИЕ\IMG_55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1571612"/>
            <a:ext cx="5143536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5" name="Picture 3" descr="C:\Прием\ИЗБРАНИЕ\IMG_558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4214818"/>
            <a:ext cx="385765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6" name="Picture 4" descr="C:\Прием\ИЗБРАНИЕ\IMG_559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4071942"/>
            <a:ext cx="4143372" cy="276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3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357158" y="1885952"/>
            <a:ext cx="5472122" cy="147161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Заключение договора социально-экономического партнерства с ООО Сорский ГОК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857232"/>
            <a:ext cx="8643998" cy="857256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Социально-экономическое партнерство в 2011-2012 году.</a:t>
            </a:r>
            <a:endParaRPr lang="ru-RU" sz="2200" dirty="0"/>
          </a:p>
        </p:txBody>
      </p:sp>
      <p:pic>
        <p:nvPicPr>
          <p:cNvPr id="5" name="Picture 2" descr="C:\Documents and Settings\2\Рабочий стол\Для слайдов\согл\Изображение 2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5055" y="3643314"/>
            <a:ext cx="4603767" cy="3071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3474" y="2357430"/>
            <a:ext cx="3141930" cy="2091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3729" name="Picture 1" descr="I:\Для слайдов\М.Н\Изображение 02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0" y="4143380"/>
            <a:ext cx="3857656" cy="25717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5" name="Picture 3" descr="I:\2012\2706 сотр с Карат\IMG_58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9" y="3009302"/>
            <a:ext cx="4214841" cy="2813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000108"/>
            <a:ext cx="8358246" cy="785810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Социально-экономическое партнерство в 2012 году.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957390"/>
            <a:ext cx="8572560" cy="1042982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Заключение договора социально-экономического партнерства с ЗАО «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Карат-ЦМ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  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2034" name="Picture 2" descr="I:\2012\2706 сотр с Карат\IMG_578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446" y="3000372"/>
            <a:ext cx="4401748" cy="2938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ircl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www.e-nizhnekamsk.ru/upload/iblock/b4b/economik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5140" y="5214950"/>
            <a:ext cx="2000264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28" name="Picture 4" descr="C:\Documents and Settings\2\Рабочий стол\9f7b3f9116bbe8a082a06319e4b16a4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74" y="357166"/>
            <a:ext cx="4071966" cy="33609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Перспективы социально экономического развития города на 2013-2015 годы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plu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74"/>
            <a:ext cx="8358246" cy="1143000"/>
          </a:xfrm>
        </p:spPr>
        <p:txBody>
          <a:bodyPr/>
          <a:lstStyle/>
          <a:p>
            <a:r>
              <a:rPr lang="ru-RU" dirty="0" smtClean="0"/>
              <a:t>Доходная часть бюджета за 2009-2012 г.</a:t>
            </a:r>
            <a:endParaRPr lang="ru-RU" dirty="0"/>
          </a:p>
        </p:txBody>
      </p:sp>
      <p:graphicFrame>
        <p:nvGraphicFramePr>
          <p:cNvPr id="4" name="Chart 1"/>
          <p:cNvGraphicFramePr>
            <a:graphicFrameLocks/>
          </p:cNvGraphicFramePr>
          <p:nvPr/>
        </p:nvGraphicFramePr>
        <p:xfrm>
          <a:off x="0" y="1214422"/>
          <a:ext cx="9144000" cy="5643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>
            <a:off x="0" y="3571876"/>
            <a:ext cx="9144000" cy="1000132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642918"/>
            <a:ext cx="8715436" cy="64294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градообразующих предприятий</a:t>
            </a:r>
          </a:p>
          <a:p>
            <a:pPr algn="ctr">
              <a:buNone/>
            </a:pP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5538" name="Picture 2" descr="I:\2009\СГОК\Обогатительная фабри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1470" y="4714884"/>
            <a:ext cx="9215470" cy="2231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39" name="Picture 3" descr="I:\2009\СГОК\Плавка ферромолибден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285884"/>
            <a:ext cx="3055843" cy="2051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0" name="Picture 4" descr="I:\2009\СГОК\плавка, слив шлак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3570" y="1214446"/>
            <a:ext cx="3143272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1" name="Picture 5" descr="C:\Documents and Settings\2\Рабочий стол\1-magnij-mg-90-gost-804-93-iz-postoyannogo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48" y="3357562"/>
            <a:ext cx="1785950" cy="1180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3" name="Picture 7" descr="http://www.romantic-collection.net/users/1243/931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57950" y="3429000"/>
            <a:ext cx="1721794" cy="1290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4" name="Picture 8" descr="I:\2009\СГОК\доставка руды из карьера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173856" y="1714512"/>
            <a:ext cx="2469714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5" name="Picture 9" descr="I:\2009\СГОК\измельчительное отделение ОФ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0800000" flipV="1">
            <a:off x="3238512" y="3286124"/>
            <a:ext cx="2190744" cy="1470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u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ятиугольник 9"/>
          <p:cNvSpPr/>
          <p:nvPr/>
        </p:nvSpPr>
        <p:spPr>
          <a:xfrm>
            <a:off x="0" y="5643578"/>
            <a:ext cx="9144000" cy="1000132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57"/>
            <a:ext cx="9144000" cy="128588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Совершенствование доходного потенциала территории МО г. Сорск</a:t>
            </a:r>
            <a:br>
              <a:rPr lang="ru-RU" sz="2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4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2706" name="Picture 2" descr="http://www.arhnet.info/files/imagecache/i_anews_big/story-adnews-2012-a-vy-podtverdili-vid-ekonomicheskoy-deyatelnosti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23632" y="1785940"/>
            <a:ext cx="2834516" cy="1930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08" name="Picture 4" descr="http://sanatate.md/data/pic/news/0070/7074/1_600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4000504"/>
            <a:ext cx="2500330" cy="2004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10" name="Picture 6" descr="http://ko44.ru/media/k2/items/cache/f0c3a021df8a28f4e3936660c10f3aba_X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4214818"/>
            <a:ext cx="2404892" cy="1802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16" name="Picture 12" descr="http://www.rusmicrofinance.ru/upload/iblock/4aa/rstvo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10" y="1643065"/>
            <a:ext cx="3048000" cy="2286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12" name="Picture 8" descr="http://www.perm-most.ru/User_Files/38/wv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430" y="3357562"/>
            <a:ext cx="1773308" cy="1457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u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686800" cy="14176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Реформирование 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жилищного-коммунального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 хозяйства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0" y="5643578"/>
            <a:ext cx="9144000" cy="1000132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0666" name="Picture 10" descr="http://www.nextonmarket.com/u/3781/p/640x480/34ca24e083bcadab1bbe899fd65a15b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02" y="1592873"/>
            <a:ext cx="2626099" cy="1862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60" name="Picture 4" descr="http://volovec.at.ua/Papka2/poslug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4872589"/>
            <a:ext cx="2137347" cy="1603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62" name="Picture 6" descr="http://www.informetr.ru/_roll/big/1251_jkh_bi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5015465"/>
            <a:ext cx="2216509" cy="1485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64" name="Picture 8" descr="http://zkx-vyborg.ru/uploads/posts/2012-01/1326184428_information_items_265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6559" y="2735881"/>
            <a:ext cx="3008119" cy="2230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68" name="Picture 12" descr="http://vladnews.ru/uploads/July/13.07/13497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43570" y="2878757"/>
            <a:ext cx="2928958" cy="2196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58" name="Picture 2" descr="http://operativno.ua/images/userimages/articles/ca2e48f443bc58afe4a0cfa53fae2b9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71802" y="3521699"/>
            <a:ext cx="2638671" cy="1979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lu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ятиугольник 9"/>
          <p:cNvSpPr/>
          <p:nvPr/>
        </p:nvSpPr>
        <p:spPr>
          <a:xfrm>
            <a:off x="0" y="5643578"/>
            <a:ext cx="9144000" cy="1000132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012" y="500042"/>
            <a:ext cx="7467600" cy="1143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cap="none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сельского хозяйства</a:t>
            </a:r>
            <a:br>
              <a:rPr lang="ru-RU" sz="2400" b="1" cap="none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cap="none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9634" name="Picture 2" descr="http://www.agroacadem.ru/wp-content/uploads/2012/09/pomidor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38754" y="1368388"/>
            <a:ext cx="3405212" cy="2553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6" name="Picture 4" descr="http://sad-palisad.ru/images/upload/0600092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490" y="1368388"/>
            <a:ext cx="1857388" cy="261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8" name="Picture 6" descr="http://fedpress.ru/sites/fedpress/files/stenina-olga/news/image27221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8094" y="1439826"/>
            <a:ext cx="2857520" cy="2802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40" name="Picture 8" descr="http://www.fresher.ru/images9/etot-bezumno-realnyj-mir-7/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7224" y="4144584"/>
            <a:ext cx="3214710" cy="2408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42" name="Picture 10" descr="http://www.kid.ru/forummam3/9f37ad64ca1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29124" y="3930270"/>
            <a:ext cx="3522668" cy="2642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u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8" name="Picture 10" descr="http://www.uranews.ru/photos/130219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1214422"/>
            <a:ext cx="2214578" cy="2834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186766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Развитие малого предпринимательства</a:t>
            </a:r>
            <a:br>
              <a:rPr lang="ru-RU" sz="2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24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5643578"/>
            <a:ext cx="9144000" cy="1000132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8610" name="Picture 2" descr="http://www.rkuzn.pnzreg.ru/files/kuzneck_pnzreg_ru/economic_potential/3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214422"/>
            <a:ext cx="2286016" cy="1751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8612" name="Picture 4" descr="http://top55.info/fileadmin/articles/art_image/1470_art_www.volganet.ru_NEW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1285860"/>
            <a:ext cx="2357454" cy="19046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8614" name="Picture 6" descr="http://dabi.ru/attachments/6348/6213/images/large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7752" y="3786190"/>
            <a:ext cx="2353093" cy="1552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6" name="Picture 8" descr="http://www.regruss.ru/upload/iblock/840/ckvfh%20nwrsla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71604" y="3786190"/>
            <a:ext cx="2165294" cy="1495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d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04" y="642918"/>
            <a:ext cx="9115396" cy="142876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Развитие социальной сферы и повышение комфортности городской среды.</a:t>
            </a:r>
            <a:br>
              <a:rPr lang="ru-RU" sz="24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24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681" name="Picture 1" descr="I:\2011\Фото от главы\ренд\10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43000" y="1719498"/>
            <a:ext cx="6443710" cy="3281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ятиугольник 3"/>
          <p:cNvSpPr/>
          <p:nvPr/>
        </p:nvSpPr>
        <p:spPr>
          <a:xfrm>
            <a:off x="0" y="5643578"/>
            <a:ext cx="9144000" cy="1000132"/>
          </a:xfrm>
          <a:prstGeom prst="homePlat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7586" name="Picture 2" descr="http://sorsk-adm.ru/images/stories/invest/prj/dm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5594" y="4429132"/>
            <a:ext cx="4820470" cy="2357430"/>
          </a:xfrm>
          <a:prstGeom prst="rect">
            <a:avLst/>
          </a:prstGeom>
          <a:noFill/>
        </p:spPr>
      </p:pic>
      <p:pic>
        <p:nvPicPr>
          <p:cNvPr id="67590" name="Picture 6" descr="http://sorsk-adm.ru/images/stories/invest/ozero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0283" y="4433914"/>
            <a:ext cx="4150873" cy="24241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тографии\1 июня 2012\IMG_41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14422"/>
            <a:ext cx="4143372" cy="27860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" name="Picture 6" descr="����� (����)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03271" y="659473"/>
            <a:ext cx="725919" cy="84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E:\Фотографии\1 июня 2012\IMG_424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70805" y="1214422"/>
            <a:ext cx="4173195" cy="27860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8" name="Picture 4" descr="E:\Фотографии\1 июня 2012\IMG_424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5984" y="3519491"/>
            <a:ext cx="5000660" cy="333850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 spd="med">
    <p:blinds dir="vert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����� (����)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2571744"/>
            <a:ext cx="700632" cy="81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Фотографии\12 июня\IMG_471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42984"/>
            <a:ext cx="4143372" cy="27146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7" name="Picture 3" descr="E:\Фотографии\12 июня\IMG_472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1142984"/>
            <a:ext cx="4143372" cy="26947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8" name="Picture 4" descr="E:\Фотографии\12 июня\IMG_476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28860" y="3996421"/>
            <a:ext cx="4286280" cy="28615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 spd="med">
    <p:wipe dir="u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7" descr="����� (����)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2214554"/>
            <a:ext cx="97155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DSC0641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3571876"/>
            <a:ext cx="4357718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 descr="DSC0643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2844" y="285728"/>
            <a:ext cx="3643338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 descr="DSC06449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072066" y="285728"/>
            <a:ext cx="3857652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 descr="DSC06451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42844" y="3500438"/>
            <a:ext cx="4214842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:\Documents and Settings\Молодежь\Рабочий стол\докл\сорпрск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1643050"/>
            <a:ext cx="678661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28596" y="857232"/>
            <a:ext cx="79480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B0F0"/>
                </a:solidFill>
                <a:latin typeface="BancoDi" pitchFamily="82" charset="0"/>
              </a:rPr>
              <a:t>«ЭТО МОЙ ГОРОД – Я ЕГО ЛЮБЛЮ»</a:t>
            </a:r>
            <a:endParaRPr lang="ru-RU" sz="4400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00B0F0"/>
              </a:solidFill>
              <a:latin typeface="BancoDi" pitchFamily="82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8"/>
            <a:ext cx="8472518" cy="1143000"/>
          </a:xfrm>
        </p:spPr>
        <p:txBody>
          <a:bodyPr>
            <a:normAutofit/>
          </a:bodyPr>
          <a:lstStyle/>
          <a:p>
            <a:r>
              <a:rPr lang="ru-RU" sz="2400" dirty="0"/>
              <a:t>Собственные доходы </a:t>
            </a:r>
            <a:r>
              <a:rPr lang="ru-RU" sz="2400" dirty="0" smtClean="0"/>
              <a:t>бюджета в 2012 году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graphicFrame>
        <p:nvGraphicFramePr>
          <p:cNvPr id="4" name="Chart 2"/>
          <p:cNvGraphicFramePr>
            <a:graphicFrameLocks/>
          </p:cNvGraphicFramePr>
          <p:nvPr/>
        </p:nvGraphicFramePr>
        <p:xfrm>
          <a:off x="428596" y="1285859"/>
          <a:ext cx="8215338" cy="5572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4866</TotalTime>
  <Words>1178</Words>
  <Application>Microsoft Office PowerPoint</Application>
  <PresentationFormat>Экран (4:3)</PresentationFormat>
  <Paragraphs>248</Paragraphs>
  <Slides>90</Slides>
  <Notes>19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90</vt:i4>
      </vt:variant>
    </vt:vector>
  </HeadingPairs>
  <TitlesOfParts>
    <vt:vector size="92" baseType="lpstr">
      <vt:lpstr>Эркер</vt:lpstr>
      <vt:lpstr>Worksheet</vt:lpstr>
      <vt:lpstr>Доклад главы города Сорска  Республики Хакасия</vt:lpstr>
      <vt:lpstr>Слайд 2</vt:lpstr>
      <vt:lpstr>Среднемесячная заработная плата</vt:lpstr>
      <vt:lpstr>Зарплата работников образования</vt:lpstr>
      <vt:lpstr>Развитие малого предпринимательства и сферы услуг</vt:lpstr>
      <vt:lpstr>Личные подсобные хозяйства</vt:lpstr>
      <vt:lpstr>Бюджет города Сорска</vt:lpstr>
      <vt:lpstr>Доходная часть бюджета за 2009-2012 г.</vt:lpstr>
      <vt:lpstr>Собственные доходы бюджета в 2012 году  </vt:lpstr>
      <vt:lpstr>Структура расходов города Сорск в 2009-2012 г.</vt:lpstr>
      <vt:lpstr>Структура расходов бюджета в 2012 году </vt:lpstr>
      <vt:lpstr>Использование и распоряжение муниципальным имуществом</vt:lpstr>
      <vt:lpstr>Арендная плата</vt:lpstr>
      <vt:lpstr>Арендная плата</vt:lpstr>
      <vt:lpstr>Продажа муниципального имущества в 2012 г. </vt:lpstr>
      <vt:lpstr>Размещение муниципальных заказов</vt:lpstr>
      <vt:lpstr>Размещение заказов в 2010-2012 г.</vt:lpstr>
      <vt:lpstr>Административная реформа</vt:lpstr>
      <vt:lpstr>Охрана окружающей среды, предупреждения и ликвидация чрезвычайных ситуаций</vt:lpstr>
      <vt:lpstr>Сельское хозяйство</vt:lpstr>
      <vt:lpstr>Развитие семейных животноводческих ферм  в городе Сорске.  КФК Бойко Д.Ю.</vt:lpstr>
      <vt:lpstr>Сельско-хозяйственные ярмарки в городе Сорске</vt:lpstr>
      <vt:lpstr>Жилищно-коммунальное хозяйство</vt:lpstr>
      <vt:lpstr>Модернизация жилищного фонда города Сорска  в 2012 году</vt:lpstr>
      <vt:lpstr>Замена инженерных сетей домов</vt:lpstr>
      <vt:lpstr>Мероприятия по улучшению среды обитания жителей города</vt:lpstr>
      <vt:lpstr>Капитальный ремонт дворовых территорий многоквартирных домов, проездов к дворовым территориям многоквартирных домов на территории МО г. Сорск</vt:lpstr>
      <vt:lpstr>Ремонт дороги на подъезде к пст. Ербинская  (от перекрестка до ж/д переезда)</vt:lpstr>
      <vt:lpstr>Капитальный ремонт участка уличной дорожной сети пст. Ербинская</vt:lpstr>
      <vt:lpstr>Транспортное обслуживание населения</vt:lpstr>
      <vt:lpstr>Электротехническое обслуживание сетей в г. Сорск</vt:lpstr>
      <vt:lpstr>Работы по благоустройству города</vt:lpstr>
      <vt:lpstr>Модернизация объектов ЖКХ</vt:lpstr>
      <vt:lpstr>МП «Повышение устойчивости жилых домов, основных объектов и систем жизнеобеспечения в сейсмических районах МО г. Сорск на 2012-2015 годы</vt:lpstr>
      <vt:lpstr>МП «Обеспечение экологической безопасности окружающей среды и населения при обращении с отходами производства и потребления на 2011-2025 г.»</vt:lpstr>
      <vt:lpstr>Обслуживание полигона ТБО</vt:lpstr>
      <vt:lpstr>Социальная сфера</vt:lpstr>
      <vt:lpstr>Модернизация здравоохранения</vt:lpstr>
      <vt:lpstr>Система образования</vt:lpstr>
      <vt:lpstr>Капитальный ремонт здания бывшего детского садика Дюймовочка</vt:lpstr>
      <vt:lpstr>Капитальные ремонты образовательных учреждений</vt:lpstr>
      <vt:lpstr>Слайд 42</vt:lpstr>
      <vt:lpstr>Развитая социальная сфера - главная стратегическая цель  развития города Сорска</vt:lpstr>
      <vt:lpstr>Слайд 44</vt:lpstr>
      <vt:lpstr>Мероприятия культуры в г. Сорске</vt:lpstr>
      <vt:lpstr>Улучшение материально-технической базы библиотек</vt:lpstr>
      <vt:lpstr>Крупные культурно массовые мероприятия 2012 года.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Приобретение спортивного инвентаря для дома спорта</vt:lpstr>
      <vt:lpstr>Приобретение лыжного инвентаря</vt:lpstr>
      <vt:lpstr>Строительство комплексной спортивной площадки в центральном парке</vt:lpstr>
      <vt:lpstr>Благотворительная и спонсорская помощь предприятий города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Деятельность главы</vt:lpstr>
      <vt:lpstr>Сессия совета депутатов утвердила бюджет на 2013 и на плановый период 2014-2015 годы.</vt:lpstr>
      <vt:lpstr>Социально-экономическое партнерство в 2011-2012 году.</vt:lpstr>
      <vt:lpstr>Социально-экономическое партнерство в 2012 году.</vt:lpstr>
      <vt:lpstr>Перспективы социально экономического развития города на 2013-2015 годы</vt:lpstr>
      <vt:lpstr>Слайд 80</vt:lpstr>
      <vt:lpstr>   Совершенствование доходного потенциала территории МО г. Сорск </vt:lpstr>
      <vt:lpstr>  Реформирование  жилищного-коммунального хозяйства </vt:lpstr>
      <vt:lpstr>Развитие сельского хозяйства </vt:lpstr>
      <vt:lpstr>Развитие малого предпринимательства </vt:lpstr>
      <vt:lpstr>Развитие социальной сферы и повышение комфортности городской среды. </vt:lpstr>
      <vt:lpstr>Слайд 86</vt:lpstr>
      <vt:lpstr>Слайд 87</vt:lpstr>
      <vt:lpstr>Слайд 88</vt:lpstr>
      <vt:lpstr>Слайд 89</vt:lpstr>
      <vt:lpstr>Спасибо за внимание!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показатели социально экономического развития муниципального образования город Сорск за 2007-2009 гг.</dc:title>
  <dc:creator>SAS</dc:creator>
  <cp:lastModifiedBy>2</cp:lastModifiedBy>
  <cp:revision>459</cp:revision>
  <dcterms:created xsi:type="dcterms:W3CDTF">2010-10-12T11:29:06Z</dcterms:created>
  <dcterms:modified xsi:type="dcterms:W3CDTF">2013-04-08T09:04:16Z</dcterms:modified>
</cp:coreProperties>
</file>