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slides/slide99.xml" ContentType="application/vnd.openxmlformats-officedocument.presentationml.slide+xml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7"/>
  </p:notesMasterIdLst>
  <p:handoutMasterIdLst>
    <p:handoutMasterId r:id="rId118"/>
  </p:handoutMasterIdLst>
  <p:sldIdLst>
    <p:sldId id="256" r:id="rId2"/>
    <p:sldId id="258" r:id="rId3"/>
    <p:sldId id="36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69" r:id="rId16"/>
    <p:sldId id="270" r:id="rId17"/>
    <p:sldId id="271" r:id="rId18"/>
    <p:sldId id="272" r:id="rId19"/>
    <p:sldId id="273" r:id="rId20"/>
    <p:sldId id="274" r:id="rId21"/>
    <p:sldId id="370" r:id="rId22"/>
    <p:sldId id="275" r:id="rId23"/>
    <p:sldId id="276" r:id="rId24"/>
    <p:sldId id="371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72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D7B6E0"/>
    <a:srgbClr val="CC3300"/>
    <a:srgbClr val="FDF58D"/>
    <a:srgbClr val="808080"/>
    <a:srgbClr val="FCFCFC"/>
    <a:srgbClr val="E8E8E8"/>
    <a:srgbClr val="FFD84B"/>
    <a:srgbClr val="FFFFFF"/>
    <a:srgbClr val="FFC3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>
        <p:scale>
          <a:sx n="75" d="100"/>
          <a:sy n="75" d="100"/>
        </p:scale>
        <p:origin x="-90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0;&#1089;&#1087;&#1086;&#1083;&#1085;&#1077;&#1085;&#1080;%20&#1087;&#1086;%20&#1076;&#1086;&#1093;&#1086;&#1076;&#1072;&#1084;%2013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0;&#1089;&#1087;&#1086;&#1083;&#1085;&#1077;&#1085;&#1080;%20&#1087;&#1086;%20&#1076;&#1086;&#1093;&#1086;&#1076;&#1072;&#1084;%2013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0;&#1089;&#1087;&#1086;&#1083;&#1085;&#1077;&#1085;&#1080;%20&#1087;&#1086;%20&#1076;&#1086;&#1093;&#1086;&#1076;&#1072;&#1084;%2013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8;&#1072;&#1089;&#1093;&#1086;&#1076;&#1099;%2012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72;\&#1088;&#1072;&#1089;&#1093;&#1086;&#1076;&#1099;%2012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99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5;&#1088;&#1080;&#1077;&#1084;\&#1076;&#1080;&#1072;&#1075;&#1088;&#1072;&#1084;&#1084;&#1099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7164191613362592"/>
          <c:y val="0.20543836952176497"/>
          <c:w val="0.5104481331973918"/>
          <c:h val="0.58610358363561954"/>
        </c:manualLayout>
      </c:layout>
      <c:barChart>
        <c:barDir val="col"/>
        <c:grouping val="clustered"/>
        <c:ser>
          <c:idx val="0"/>
          <c:order val="0"/>
          <c:tx>
            <c:strRef>
              <c:f>Лист2!$B$5</c:f>
              <c:strCache>
                <c:ptCount val="1"/>
                <c:pt idx="0">
                  <c:v>Доходы  всего: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numRef>
              <c:f>Лист2!$C$4:$G$4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Лист2!$C$5:$G$5</c:f>
              <c:numCache>
                <c:formatCode>General</c:formatCode>
                <c:ptCount val="5"/>
                <c:pt idx="0">
                  <c:v>168370</c:v>
                </c:pt>
                <c:pt idx="1">
                  <c:v>202563</c:v>
                </c:pt>
                <c:pt idx="2">
                  <c:v>269241</c:v>
                </c:pt>
                <c:pt idx="3">
                  <c:v>322863</c:v>
                </c:pt>
                <c:pt idx="4">
                  <c:v>277031</c:v>
                </c:pt>
              </c:numCache>
            </c:numRef>
          </c:val>
        </c:ser>
        <c:ser>
          <c:idx val="1"/>
          <c:order val="1"/>
          <c:tx>
            <c:strRef>
              <c:f>Лист2!$B$6</c:f>
              <c:strCache>
                <c:ptCount val="1"/>
                <c:pt idx="0">
                  <c:v>собственные доходы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Лист2!$C$4:$G$4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Лист2!$C$6:$G$6</c:f>
              <c:numCache>
                <c:formatCode>General</c:formatCode>
                <c:ptCount val="5"/>
                <c:pt idx="0">
                  <c:v>68828</c:v>
                </c:pt>
                <c:pt idx="1">
                  <c:v>105091</c:v>
                </c:pt>
                <c:pt idx="2">
                  <c:v>146600</c:v>
                </c:pt>
                <c:pt idx="3">
                  <c:v>100145</c:v>
                </c:pt>
                <c:pt idx="4">
                  <c:v>110937</c:v>
                </c:pt>
              </c:numCache>
            </c:numRef>
          </c:val>
        </c:ser>
        <c:ser>
          <c:idx val="2"/>
          <c:order val="2"/>
          <c:tx>
            <c:strRef>
              <c:f>Лист2!$B$7</c:f>
              <c:strCache>
                <c:ptCount val="1"/>
                <c:pt idx="0">
                  <c:v>безвозмездные доходы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Лист2!$C$4:$G$4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Лист2!$C$7:$G$7</c:f>
              <c:numCache>
                <c:formatCode>General</c:formatCode>
                <c:ptCount val="5"/>
                <c:pt idx="0">
                  <c:v>99542</c:v>
                </c:pt>
                <c:pt idx="1">
                  <c:v>97472</c:v>
                </c:pt>
                <c:pt idx="2">
                  <c:v>122641</c:v>
                </c:pt>
                <c:pt idx="3">
                  <c:v>222718</c:v>
                </c:pt>
                <c:pt idx="4">
                  <c:v>166094</c:v>
                </c:pt>
              </c:numCache>
            </c:numRef>
          </c:val>
        </c:ser>
        <c:axId val="57257344"/>
        <c:axId val="57803904"/>
      </c:barChart>
      <c:catAx>
        <c:axId val="57257344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7803904"/>
        <c:crosses val="autoZero"/>
        <c:lblAlgn val="ctr"/>
        <c:lblOffset val="100"/>
        <c:tickLblSkip val="1"/>
        <c:tickMarkSkip val="1"/>
      </c:catAx>
      <c:valAx>
        <c:axId val="5780390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ru-RU" sz="1400"/>
                  <a:t>тыс.рублей</a:t>
                </a:r>
              </a:p>
            </c:rich>
          </c:tx>
          <c:layout>
            <c:manualLayout>
              <c:xMode val="edge"/>
              <c:yMode val="edge"/>
              <c:x val="2.3880637079456101E-2"/>
              <c:y val="0.38066526860021932"/>
            </c:manualLayout>
          </c:layout>
        </c:title>
        <c:numFmt formatCode="General" sourceLinked="1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7257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850791378350641"/>
          <c:y val="0.40181326580408788"/>
          <c:w val="0.28955241390280978"/>
          <c:h val="0.28045608620530482"/>
        </c:manualLayout>
      </c:layout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dPt>
            <c:idx val="1"/>
            <c:spPr>
              <a:solidFill>
                <a:srgbClr val="66CCFF"/>
              </a:solidFill>
            </c:spPr>
          </c:dPt>
          <c:dLbls>
            <c:dLbl>
              <c:idx val="0"/>
              <c:delete val="1"/>
            </c:dLbl>
            <c:dLbl>
              <c:idx val="6"/>
              <c:delete val="1"/>
            </c:dLbl>
            <c:dLbl>
              <c:idx val="9"/>
              <c:delete val="1"/>
            </c:dLbl>
            <c:dLbl>
              <c:idx val="11"/>
              <c:delete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Лист2!$B$35:$B$48</c:f>
              <c:strCache>
                <c:ptCount val="13"/>
                <c:pt idx="0">
                  <c:v>Налог на прибыль</c:v>
                </c:pt>
                <c:pt idx="1">
                  <c:v>НДФЛ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Арендная плата за земельные участки</c:v>
                </c:pt>
                <c:pt idx="6">
                  <c:v>Доходы от перечисления части прибыли</c:v>
                </c:pt>
                <c:pt idx="7">
                  <c:v>Арендная плата за имущество</c:v>
                </c:pt>
                <c:pt idx="8">
                  <c:v>Плата за негативное воздействие на окр. среду</c:v>
                </c:pt>
                <c:pt idx="9">
                  <c:v>Доходы от оказания платных услуг</c:v>
                </c:pt>
                <c:pt idx="10">
                  <c:v>Доходы от продажи материальных и нематериальных активов</c:v>
                </c:pt>
                <c:pt idx="11">
                  <c:v>Прочие неналоговые доходы </c:v>
                </c:pt>
                <c:pt idx="12">
                  <c:v>Штрафы, санкции, возмещение ущерба</c:v>
                </c:pt>
              </c:strCache>
            </c:strRef>
          </c:cat>
          <c:val>
            <c:numRef>
              <c:f>Лист2!$C$35:$C$48</c:f>
              <c:numCache>
                <c:formatCode>General</c:formatCode>
                <c:ptCount val="13"/>
                <c:pt idx="0">
                  <c:v>178</c:v>
                </c:pt>
                <c:pt idx="1">
                  <c:v>81239</c:v>
                </c:pt>
                <c:pt idx="2">
                  <c:v>2021</c:v>
                </c:pt>
                <c:pt idx="3">
                  <c:v>4176</c:v>
                </c:pt>
                <c:pt idx="4">
                  <c:v>719</c:v>
                </c:pt>
                <c:pt idx="5">
                  <c:v>1193</c:v>
                </c:pt>
                <c:pt idx="6">
                  <c:v>124</c:v>
                </c:pt>
                <c:pt idx="7">
                  <c:v>8317</c:v>
                </c:pt>
                <c:pt idx="8">
                  <c:v>10861</c:v>
                </c:pt>
                <c:pt idx="9">
                  <c:v>84</c:v>
                </c:pt>
                <c:pt idx="10">
                  <c:v>756</c:v>
                </c:pt>
                <c:pt idx="11">
                  <c:v>29</c:v>
                </c:pt>
                <c:pt idx="12">
                  <c:v>1239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>
        <c:manualLayout>
          <c:xMode val="edge"/>
          <c:yMode val="edge"/>
          <c:x val="2.9842040920555646E-2"/>
          <c:y val="1.2157621256003483E-2"/>
          <c:w val="0.9685985384182737"/>
          <c:h val="0.50922412115731497"/>
        </c:manualLayout>
      </c:layout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0.17164191613362592"/>
          <c:y val="7.9123465014835401E-2"/>
          <c:w val="0.5104481331973918"/>
          <c:h val="0.71241859198086155"/>
        </c:manualLayout>
      </c:layout>
      <c:barChart>
        <c:barDir val="col"/>
        <c:grouping val="clustered"/>
        <c:ser>
          <c:idx val="2"/>
          <c:order val="0"/>
          <c:tx>
            <c:strRef>
              <c:f>Лист2!$B$7</c:f>
              <c:strCache>
                <c:ptCount val="1"/>
                <c:pt idx="0">
                  <c:v>безвозмездные доходы</c:v>
                </c:pt>
              </c:strCache>
            </c:strRef>
          </c:tx>
          <c:spPr>
            <a:solidFill>
              <a:srgbClr val="00B0F0"/>
            </a:solidFill>
          </c:spPr>
          <c:dLbls>
            <c:showVal val="1"/>
          </c:dLbls>
          <c:cat>
            <c:numRef>
              <c:f>Лист2!$C$4:$G$4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Лист2!$C$7:$G$7</c:f>
              <c:numCache>
                <c:formatCode>General</c:formatCode>
                <c:ptCount val="5"/>
                <c:pt idx="0">
                  <c:v>99542</c:v>
                </c:pt>
                <c:pt idx="1">
                  <c:v>97472</c:v>
                </c:pt>
                <c:pt idx="2">
                  <c:v>122641</c:v>
                </c:pt>
                <c:pt idx="3">
                  <c:v>222718</c:v>
                </c:pt>
                <c:pt idx="4">
                  <c:v>166094</c:v>
                </c:pt>
              </c:numCache>
            </c:numRef>
          </c:val>
        </c:ser>
        <c:axId val="57292288"/>
        <c:axId val="57293824"/>
      </c:barChart>
      <c:catAx>
        <c:axId val="57292288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57293824"/>
        <c:crosses val="autoZero"/>
        <c:lblAlgn val="ctr"/>
        <c:lblOffset val="100"/>
        <c:tickLblSkip val="1"/>
        <c:tickMarkSkip val="1"/>
      </c:catAx>
      <c:valAx>
        <c:axId val="5729382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тыс.рублей</a:t>
                </a:r>
              </a:p>
            </c:rich>
          </c:tx>
          <c:layout>
            <c:manualLayout>
              <c:xMode val="edge"/>
              <c:yMode val="edge"/>
              <c:x val="2.3880637079456094E-2"/>
              <c:y val="0.38066526860021932"/>
            </c:manualLayout>
          </c:layout>
        </c:title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57292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034861783454352"/>
          <c:y val="0.35736920888507151"/>
          <c:w val="0.23689938757655343"/>
          <c:h val="0.28045608620530482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title>
      <c:tx>
        <c:rich>
          <a:bodyPr/>
          <a:lstStyle/>
          <a:p>
            <a:pPr>
              <a:defRPr sz="2000"/>
            </a:pPr>
            <a:r>
              <a:rPr lang="ru-RU" sz="2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Расходы бюджета муниципального образования город 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Сорск за 2009-2013 годы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c:rich>
      </c:tx>
      <c:layout>
        <c:manualLayout>
          <c:xMode val="edge"/>
          <c:yMode val="edge"/>
          <c:x val="0.11002143482064741"/>
          <c:y val="1.5519101778944304E-3"/>
        </c:manualLayout>
      </c:layout>
    </c:title>
    <c:plotArea>
      <c:layout>
        <c:manualLayout>
          <c:layoutTarget val="inner"/>
          <c:xMode val="edge"/>
          <c:yMode val="edge"/>
          <c:x val="0.13237051618547682"/>
          <c:y val="0.19019330292395767"/>
          <c:w val="0.51985433070866138"/>
          <c:h val="0.71322488596484224"/>
        </c:manualLayout>
      </c:layout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Лист1!$B$3:$F$3</c:f>
              <c:numCache>
                <c:formatCode>#,##0</c:formatCode>
                <c:ptCount val="5"/>
                <c:pt idx="0">
                  <c:v>15405</c:v>
                </c:pt>
                <c:pt idx="1">
                  <c:v>20042.099999999922</c:v>
                </c:pt>
                <c:pt idx="2" formatCode="General">
                  <c:v>24479</c:v>
                </c:pt>
                <c:pt idx="3" formatCode="General">
                  <c:v>27998</c:v>
                </c:pt>
                <c:pt idx="4" formatCode="General">
                  <c:v>34104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Национальная оборона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Лист1!$B$4:$F$4</c:f>
              <c:numCache>
                <c:formatCode>#,##0</c:formatCode>
                <c:ptCount val="5"/>
                <c:pt idx="0">
                  <c:v>432.4</c:v>
                </c:pt>
                <c:pt idx="1">
                  <c:v>357.9</c:v>
                </c:pt>
                <c:pt idx="2" formatCode="General">
                  <c:v>469</c:v>
                </c:pt>
                <c:pt idx="3" formatCode="General">
                  <c:v>519</c:v>
                </c:pt>
                <c:pt idx="4" formatCode="General">
                  <c:v>543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Национальная безопасность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Лист1!$B$5:$F$5</c:f>
              <c:numCache>
                <c:formatCode>#,##0</c:formatCode>
                <c:ptCount val="5"/>
                <c:pt idx="0">
                  <c:v>126.8</c:v>
                </c:pt>
                <c:pt idx="1">
                  <c:v>353.5</c:v>
                </c:pt>
                <c:pt idx="2" formatCode="General">
                  <c:v>635</c:v>
                </c:pt>
                <c:pt idx="3" formatCode="General">
                  <c:v>1258</c:v>
                </c:pt>
                <c:pt idx="4" formatCode="General">
                  <c:v>298</c:v>
                </c:pt>
              </c:numCache>
            </c:numRef>
          </c:val>
        </c:ser>
        <c:ser>
          <c:idx val="3"/>
          <c:order val="3"/>
          <c:tx>
            <c:strRef>
              <c:f>Лист1!$A$6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Лист1!$B$6:$F$6</c:f>
              <c:numCache>
                <c:formatCode>#,##0</c:formatCode>
                <c:ptCount val="5"/>
                <c:pt idx="0">
                  <c:v>6288.9</c:v>
                </c:pt>
                <c:pt idx="1">
                  <c:v>5790.8</c:v>
                </c:pt>
                <c:pt idx="2" formatCode="General">
                  <c:v>7034</c:v>
                </c:pt>
                <c:pt idx="3" formatCode="General">
                  <c:v>12387</c:v>
                </c:pt>
                <c:pt idx="4" formatCode="General">
                  <c:v>22150</c:v>
                </c:pt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ЖКХ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Лист1!$B$7:$F$7</c:f>
              <c:numCache>
                <c:formatCode>#,##0</c:formatCode>
                <c:ptCount val="5"/>
                <c:pt idx="0">
                  <c:v>40145.9</c:v>
                </c:pt>
                <c:pt idx="1">
                  <c:v>40567</c:v>
                </c:pt>
                <c:pt idx="2" formatCode="General">
                  <c:v>56348</c:v>
                </c:pt>
                <c:pt idx="3" formatCode="General">
                  <c:v>72753</c:v>
                </c:pt>
                <c:pt idx="4" formatCode="General">
                  <c:v>80383</c:v>
                </c:pt>
              </c:numCache>
            </c:numRef>
          </c:val>
        </c:ser>
        <c:ser>
          <c:idx val="5"/>
          <c:order val="5"/>
          <c:tx>
            <c:strRef>
              <c:f>Лист1!$A$8</c:f>
              <c:strCache>
                <c:ptCount val="1"/>
                <c:pt idx="0">
                  <c:v>Охрана окр. среды и природных ресурсов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Лист1!$B$8:$F$8</c:f>
              <c:numCache>
                <c:formatCode>#,##0</c:formatCode>
                <c:ptCount val="5"/>
                <c:pt idx="0">
                  <c:v>885.4</c:v>
                </c:pt>
                <c:pt idx="1">
                  <c:v>1738.8</c:v>
                </c:pt>
                <c:pt idx="2" formatCode="General">
                  <c:v>16224</c:v>
                </c:pt>
                <c:pt idx="3" formatCode="General">
                  <c:v>7443</c:v>
                </c:pt>
              </c:numCache>
            </c:numRef>
          </c:val>
        </c:ser>
        <c:ser>
          <c:idx val="6"/>
          <c:order val="6"/>
          <c:tx>
            <c:strRef>
              <c:f>Лист1!$A$9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Лист1!$B$9:$F$9</c:f>
              <c:numCache>
                <c:formatCode>#,##0</c:formatCode>
                <c:ptCount val="5"/>
                <c:pt idx="0">
                  <c:v>65967.899999999994</c:v>
                </c:pt>
                <c:pt idx="1">
                  <c:v>74642.399999999994</c:v>
                </c:pt>
                <c:pt idx="2" formatCode="General">
                  <c:v>109562</c:v>
                </c:pt>
                <c:pt idx="3" formatCode="General">
                  <c:v>129013</c:v>
                </c:pt>
                <c:pt idx="4" formatCode="General">
                  <c:v>123020</c:v>
                </c:pt>
              </c:numCache>
            </c:numRef>
          </c:val>
        </c:ser>
        <c:ser>
          <c:idx val="7"/>
          <c:order val="7"/>
          <c:tx>
            <c:strRef>
              <c:f>Лист1!$A$10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Лист1!$B$10:$F$10</c:f>
              <c:numCache>
                <c:formatCode>#,##0</c:formatCode>
                <c:ptCount val="5"/>
                <c:pt idx="0">
                  <c:v>5473</c:v>
                </c:pt>
                <c:pt idx="1">
                  <c:v>9366.7000000000007</c:v>
                </c:pt>
                <c:pt idx="2" formatCode="General">
                  <c:v>17109</c:v>
                </c:pt>
                <c:pt idx="3" formatCode="General">
                  <c:v>13244</c:v>
                </c:pt>
                <c:pt idx="4" formatCode="General">
                  <c:v>13543</c:v>
                </c:pt>
              </c:numCache>
            </c:numRef>
          </c:val>
        </c:ser>
        <c:ser>
          <c:idx val="8"/>
          <c:order val="8"/>
          <c:tx>
            <c:strRef>
              <c:f>Лист1!$A$11</c:f>
              <c:strCache>
                <c:ptCount val="1"/>
                <c:pt idx="0">
                  <c:v>Здравоохранение, физ.культура, спорт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Лист1!$B$11:$F$11</c:f>
              <c:numCache>
                <c:formatCode>#,##0</c:formatCode>
                <c:ptCount val="5"/>
                <c:pt idx="0">
                  <c:v>26354.7</c:v>
                </c:pt>
                <c:pt idx="1">
                  <c:v>31862.799999999996</c:v>
                </c:pt>
                <c:pt idx="2" formatCode="General">
                  <c:v>31366</c:v>
                </c:pt>
                <c:pt idx="3" formatCode="General">
                  <c:v>21230</c:v>
                </c:pt>
                <c:pt idx="4" formatCode="General">
                  <c:v>12451</c:v>
                </c:pt>
              </c:numCache>
            </c:numRef>
          </c:val>
        </c:ser>
        <c:ser>
          <c:idx val="9"/>
          <c:order val="9"/>
          <c:tx>
            <c:strRef>
              <c:f>Лист1!$A$12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Лист1!$B$12:$F$12</c:f>
              <c:numCache>
                <c:formatCode>#,##0</c:formatCode>
                <c:ptCount val="5"/>
                <c:pt idx="0">
                  <c:v>10238.6</c:v>
                </c:pt>
                <c:pt idx="1">
                  <c:v>11546.9</c:v>
                </c:pt>
                <c:pt idx="2" formatCode="General">
                  <c:v>14195</c:v>
                </c:pt>
                <c:pt idx="3" formatCode="General">
                  <c:v>15542</c:v>
                </c:pt>
                <c:pt idx="4" formatCode="General">
                  <c:v>14424</c:v>
                </c:pt>
              </c:numCache>
            </c:numRef>
          </c:val>
        </c:ser>
        <c:ser>
          <c:idx val="10"/>
          <c:order val="10"/>
          <c:tx>
            <c:strRef>
              <c:f>Лист1!$A$13</c:f>
              <c:strCache>
                <c:ptCount val="1"/>
                <c:pt idx="0">
                  <c:v>Обслуживание государственного и муниципального долга</c:v>
                </c:pt>
              </c:strCache>
            </c:strRef>
          </c:tx>
          <c:cat>
            <c:numRef>
              <c:f>Лист1!$B$2:$F$2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Лист1!$B$13:$F$13</c:f>
              <c:numCache>
                <c:formatCode>General</c:formatCode>
                <c:ptCount val="5"/>
                <c:pt idx="3">
                  <c:v>92</c:v>
                </c:pt>
                <c:pt idx="4">
                  <c:v>270</c:v>
                </c:pt>
              </c:numCache>
            </c:numRef>
          </c:val>
        </c:ser>
        <c:axId val="57895936"/>
        <c:axId val="57901824"/>
      </c:barChart>
      <c:catAx>
        <c:axId val="57895936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b="1"/>
            </a:pPr>
            <a:endParaRPr lang="ru-RU"/>
          </a:p>
        </c:txPr>
        <c:crossAx val="57901824"/>
        <c:crosses val="autoZero"/>
        <c:auto val="1"/>
        <c:lblAlgn val="ctr"/>
        <c:lblOffset val="100"/>
        <c:tickLblSkip val="1"/>
        <c:tickMarkSkip val="1"/>
      </c:catAx>
      <c:valAx>
        <c:axId val="5790182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тыс.руб.</a:t>
                </a:r>
              </a:p>
            </c:rich>
          </c:tx>
          <c:layout>
            <c:manualLayout>
              <c:xMode val="edge"/>
              <c:yMode val="edge"/>
              <c:x val="1.8735407494016885E-2"/>
              <c:y val="0.47696913012776981"/>
            </c:manualLayout>
          </c:layout>
        </c:title>
        <c:numFmt formatCode="#,##0" sourceLinked="1"/>
        <c:tickLblPos val="nextTo"/>
        <c:txPr>
          <a:bodyPr rot="0" vert="horz"/>
          <a:lstStyle/>
          <a:p>
            <a:pPr>
              <a:defRPr sz="1400" b="1"/>
            </a:pPr>
            <a:endParaRPr lang="ru-RU"/>
          </a:p>
        </c:txPr>
        <c:crossAx val="57895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204986876640682"/>
          <c:y val="0.1243490813648294"/>
          <c:w val="0.3255269135441623"/>
          <c:h val="0.8038185379111876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32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Структура расходов бюджета в 2013 году</a:t>
            </a:r>
          </a:p>
        </c:rich>
      </c:tx>
    </c:title>
    <c:plotArea>
      <c:layout/>
      <c:pieChart>
        <c:varyColors val="1"/>
        <c:ser>
          <c:idx val="0"/>
          <c:order val="0"/>
          <c:dPt>
            <c:idx val="0"/>
            <c:spPr>
              <a:solidFill>
                <a:srgbClr val="FFC000"/>
              </a:solidFill>
            </c:spPr>
          </c:dPt>
          <c:dPt>
            <c:idx val="6"/>
            <c:spPr>
              <a:solidFill>
                <a:srgbClr val="00B050"/>
              </a:solidFill>
            </c:spPr>
          </c:dPt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10"/>
              <c:delete val="1"/>
            </c:dLbl>
            <c:showPercent val="1"/>
            <c:showLeaderLines val="1"/>
          </c:dLbls>
          <c:cat>
            <c:strRef>
              <c:f>'[расходы 12.xls]Лист1'!$A$46:$A$56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ЖКХ</c:v>
                </c:pt>
                <c:pt idx="5">
                  <c:v>Охрана окр. среды и природных ресурсов</c:v>
                </c:pt>
                <c:pt idx="6">
                  <c:v>Образование</c:v>
                </c:pt>
                <c:pt idx="7">
                  <c:v>Культура и кинематография</c:v>
                </c:pt>
                <c:pt idx="8">
                  <c:v>Спорт</c:v>
                </c:pt>
                <c:pt idx="9">
                  <c:v>Социальная политика</c:v>
                </c:pt>
                <c:pt idx="10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'[расходы 12.xls]Лист1'!$B$46:$B$56</c:f>
              <c:numCache>
                <c:formatCode>General</c:formatCode>
                <c:ptCount val="11"/>
                <c:pt idx="0">
                  <c:v>34104</c:v>
                </c:pt>
                <c:pt idx="1">
                  <c:v>543</c:v>
                </c:pt>
                <c:pt idx="2">
                  <c:v>298</c:v>
                </c:pt>
                <c:pt idx="3">
                  <c:v>22150</c:v>
                </c:pt>
                <c:pt idx="4">
                  <c:v>80383</c:v>
                </c:pt>
                <c:pt idx="6">
                  <c:v>123020</c:v>
                </c:pt>
                <c:pt idx="7">
                  <c:v>13543</c:v>
                </c:pt>
                <c:pt idx="8">
                  <c:v>12451</c:v>
                </c:pt>
                <c:pt idx="9">
                  <c:v>14424</c:v>
                </c:pt>
                <c:pt idx="10" formatCode="#,##0">
                  <c:v>270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hPercent val="71"/>
      <c:depthPercent val="100"/>
      <c:rAngAx val="1"/>
    </c:view3D>
    <c:plotArea>
      <c:layout>
        <c:manualLayout>
          <c:layoutTarget val="inner"/>
          <c:xMode val="edge"/>
          <c:yMode val="edge"/>
          <c:x val="7.7617328519855602E-2"/>
          <c:y val="4.2042165335742003E-2"/>
          <c:w val="0.71841155234657206"/>
          <c:h val="0.83483728309544825"/>
        </c:manualLayout>
      </c:layout>
      <c:bar3DChart>
        <c:barDir val="col"/>
        <c:grouping val="clustered"/>
        <c:ser>
          <c:idx val="0"/>
          <c:order val="0"/>
          <c:tx>
            <c:strRef>
              <c:f>Лист3!$A$2</c:f>
              <c:strCache>
                <c:ptCount val="1"/>
                <c:pt idx="0">
                  <c:v>письменные</c:v>
                </c:pt>
              </c:strCache>
            </c:strRef>
          </c:tx>
          <c:dLbls>
            <c:dLbl>
              <c:idx val="0"/>
              <c:layout>
                <c:manualLayout>
                  <c:x val="1.8055555555555561E-2"/>
                  <c:y val="-9.6095423512204681E-3"/>
                </c:manualLayout>
              </c:layout>
              <c:showVal val="1"/>
            </c:dLbl>
            <c:dLbl>
              <c:idx val="1"/>
              <c:layout>
                <c:manualLayout>
                  <c:x val="1.8055555555555561E-2"/>
                  <c:y val="-1.6816699114635805E-2"/>
                </c:manualLayout>
              </c:layout>
              <c:showVal val="1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Val val="1"/>
          </c:dLbls>
          <c:cat>
            <c:numRef>
              <c:f>Лист3!$B$1:$C$1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Лист3!$B$2:$C$2</c:f>
              <c:numCache>
                <c:formatCode>General</c:formatCode>
                <c:ptCount val="2"/>
                <c:pt idx="0">
                  <c:v>179</c:v>
                </c:pt>
                <c:pt idx="1">
                  <c:v>167</c:v>
                </c:pt>
              </c:numCache>
            </c:numRef>
          </c:val>
        </c:ser>
        <c:ser>
          <c:idx val="1"/>
          <c:order val="1"/>
          <c:tx>
            <c:strRef>
              <c:f>Лист3!$A$3</c:f>
              <c:strCache>
                <c:ptCount val="1"/>
                <c:pt idx="0">
                  <c:v>устные</c:v>
                </c:pt>
              </c:strCache>
            </c:strRef>
          </c:tx>
          <c:dLbls>
            <c:dLbl>
              <c:idx val="0"/>
              <c:layout>
                <c:manualLayout>
                  <c:x val="2.2222222222222251E-2"/>
                  <c:y val="-1.9219084702440901E-2"/>
                </c:manualLayout>
              </c:layout>
              <c:showVal val="1"/>
            </c:dLbl>
            <c:dLbl>
              <c:idx val="1"/>
              <c:layout>
                <c:manualLayout>
                  <c:x val="2.0833333333333388E-2"/>
                  <c:y val="-1.2011927939025559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</c:dLbls>
          <c:cat>
            <c:numRef>
              <c:f>Лист3!$B$1:$C$1</c:f>
              <c:numCache>
                <c:formatCode>General</c:formatCode>
                <c:ptCount val="2"/>
                <c:pt idx="0">
                  <c:v>2012</c:v>
                </c:pt>
                <c:pt idx="1">
                  <c:v>2013</c:v>
                </c:pt>
              </c:numCache>
            </c:numRef>
          </c:cat>
          <c:val>
            <c:numRef>
              <c:f>Лист3!$B$3:$C$3</c:f>
              <c:numCache>
                <c:formatCode>General</c:formatCode>
                <c:ptCount val="2"/>
                <c:pt idx="0">
                  <c:v>103</c:v>
                </c:pt>
                <c:pt idx="1">
                  <c:v>48</c:v>
                </c:pt>
              </c:numCache>
            </c:numRef>
          </c:val>
        </c:ser>
        <c:shape val="box"/>
        <c:axId val="60400000"/>
        <c:axId val="60401536"/>
        <c:axId val="0"/>
      </c:bar3DChart>
      <c:catAx>
        <c:axId val="60400000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 b="1"/>
            </a:pPr>
            <a:endParaRPr lang="ru-RU"/>
          </a:p>
        </c:txPr>
        <c:crossAx val="60401536"/>
        <c:crosses val="autoZero"/>
        <c:auto val="1"/>
        <c:lblAlgn val="ctr"/>
        <c:lblOffset val="100"/>
        <c:tickLblSkip val="1"/>
        <c:tickMarkSkip val="1"/>
      </c:catAx>
      <c:valAx>
        <c:axId val="60401536"/>
        <c:scaling>
          <c:orientation val="minMax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 b="1"/>
            </a:pPr>
            <a:endParaRPr lang="ru-RU"/>
          </a:p>
        </c:txPr>
        <c:crossAx val="60400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588447653429796"/>
          <c:y val="0.43843972421559518"/>
          <c:w val="0.16967509025270758"/>
          <c:h val="0.1291295078169219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4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Лист3!$B$39</c:f>
              <c:strCache>
                <c:ptCount val="1"/>
                <c:pt idx="0">
                  <c:v>2012</c:v>
                </c:pt>
              </c:strCache>
            </c:strRef>
          </c:tx>
          <c:dLbls>
            <c:showVal val="1"/>
          </c:dLbls>
          <c:cat>
            <c:strRef>
              <c:f>Лист3!$A$40:$A$52</c:f>
              <c:strCache>
                <c:ptCount val="13"/>
                <c:pt idx="0">
                  <c:v>промышленность и строительство</c:v>
                </c:pt>
                <c:pt idx="1">
                  <c:v>транспорт и связь</c:v>
                </c:pt>
                <c:pt idx="2">
                  <c:v>труд и заработная плата</c:v>
                </c:pt>
                <c:pt idx="3">
                  <c:v>агропромышленный комплекс</c:v>
                </c:pt>
                <c:pt idx="4">
                  <c:v>наука, культура, информация</c:v>
                </c:pt>
                <c:pt idx="5">
                  <c:v>народное образование</c:v>
                </c:pt>
                <c:pt idx="6">
                  <c:v>торговля</c:v>
                </c:pt>
                <c:pt idx="7">
                  <c:v>жилищные вопросы</c:v>
                </c:pt>
                <c:pt idx="8">
                  <c:v>коммунально-бытовое обслуживание</c:v>
                </c:pt>
                <c:pt idx="9">
                  <c:v>социальное обеспечение</c:v>
                </c:pt>
                <c:pt idx="10">
                  <c:v>финансовые вопросы</c:v>
                </c:pt>
                <c:pt idx="11">
                  <c:v>здравоохранение</c:v>
                </c:pt>
                <c:pt idx="12">
                  <c:v>другие вопросы</c:v>
                </c:pt>
              </c:strCache>
            </c:strRef>
          </c:cat>
          <c:val>
            <c:numRef>
              <c:f>Лист3!$B$40:$B$52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5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3</c:v>
                </c:pt>
                <c:pt idx="7">
                  <c:v>46</c:v>
                </c:pt>
                <c:pt idx="8">
                  <c:v>186</c:v>
                </c:pt>
                <c:pt idx="9">
                  <c:v>3</c:v>
                </c:pt>
                <c:pt idx="10">
                  <c:v>0</c:v>
                </c:pt>
                <c:pt idx="11">
                  <c:v>3</c:v>
                </c:pt>
                <c:pt idx="12">
                  <c:v>32</c:v>
                </c:pt>
              </c:numCache>
            </c:numRef>
          </c:val>
        </c:ser>
        <c:ser>
          <c:idx val="1"/>
          <c:order val="1"/>
          <c:tx>
            <c:strRef>
              <c:f>Лист3!$C$39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strRef>
              <c:f>Лист3!$A$40:$A$52</c:f>
              <c:strCache>
                <c:ptCount val="13"/>
                <c:pt idx="0">
                  <c:v>промышленность и строительство</c:v>
                </c:pt>
                <c:pt idx="1">
                  <c:v>транспорт и связь</c:v>
                </c:pt>
                <c:pt idx="2">
                  <c:v>труд и заработная плата</c:v>
                </c:pt>
                <c:pt idx="3">
                  <c:v>агропромышленный комплекс</c:v>
                </c:pt>
                <c:pt idx="4">
                  <c:v>наука, культура, информация</c:v>
                </c:pt>
                <c:pt idx="5">
                  <c:v>народное образование</c:v>
                </c:pt>
                <c:pt idx="6">
                  <c:v>торговля</c:v>
                </c:pt>
                <c:pt idx="7">
                  <c:v>жилищные вопросы</c:v>
                </c:pt>
                <c:pt idx="8">
                  <c:v>коммунально-бытовое обслуживание</c:v>
                </c:pt>
                <c:pt idx="9">
                  <c:v>социальное обеспечение</c:v>
                </c:pt>
                <c:pt idx="10">
                  <c:v>финансовые вопросы</c:v>
                </c:pt>
                <c:pt idx="11">
                  <c:v>здравоохранение</c:v>
                </c:pt>
                <c:pt idx="12">
                  <c:v>другие вопросы</c:v>
                </c:pt>
              </c:strCache>
            </c:strRef>
          </c:cat>
          <c:val>
            <c:numRef>
              <c:f>Лист3!$C$40:$C$52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4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0</c:v>
                </c:pt>
                <c:pt idx="7">
                  <c:v>12</c:v>
                </c:pt>
                <c:pt idx="8">
                  <c:v>146</c:v>
                </c:pt>
                <c:pt idx="9">
                  <c:v>3</c:v>
                </c:pt>
                <c:pt idx="10">
                  <c:v>1</c:v>
                </c:pt>
                <c:pt idx="11">
                  <c:v>0</c:v>
                </c:pt>
                <c:pt idx="12">
                  <c:v>44</c:v>
                </c:pt>
              </c:numCache>
            </c:numRef>
          </c:val>
        </c:ser>
        <c:shape val="box"/>
        <c:axId val="60457728"/>
        <c:axId val="60459264"/>
        <c:axId val="0"/>
      </c:bar3DChart>
      <c:catAx>
        <c:axId val="60457728"/>
        <c:scaling>
          <c:orientation val="minMax"/>
        </c:scaling>
        <c:axPos val="b"/>
        <c:tickLblPos val="nextTo"/>
        <c:crossAx val="60459264"/>
        <c:crosses val="autoZero"/>
        <c:auto val="1"/>
        <c:lblAlgn val="ctr"/>
        <c:lblOffset val="100"/>
      </c:catAx>
      <c:valAx>
        <c:axId val="604592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0457728"/>
        <c:crosses val="autoZero"/>
        <c:crossBetween val="between"/>
      </c:valAx>
    </c:plotArea>
    <c:legend>
      <c:legendPos val="r"/>
      <c:txPr>
        <a:bodyPr/>
        <a:lstStyle/>
        <a:p>
          <a:pPr>
            <a:defRPr sz="1800"/>
          </a:pPr>
          <a:endParaRPr lang="ru-RU"/>
        </a:p>
      </c:txPr>
    </c:legend>
    <c:plotVisOnly val="1"/>
  </c:chart>
  <c:txPr>
    <a:bodyPr/>
    <a:lstStyle/>
    <a:p>
      <a:pPr>
        <a:defRPr sz="12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49CE4A9-4674-42CC-BD37-AD42D1F89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27EE5B-6B0F-47DB-842C-7EC0E6FC9B8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8C9F6D81-5568-41BF-8DB4-6F773DDBEC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" grpId="0" animBg="1"/>
      <p:bldP spid="3112" grpId="1" animBg="1"/>
      <p:bldP spid="3112" grpId="2" animBg="1"/>
      <p:bldP spid="3112" grpId="3" animBg="1"/>
      <p:bldP spid="3113" grpId="0" animBg="1"/>
      <p:bldP spid="3113" grpId="1" animBg="1"/>
      <p:bldP spid="3113" grpId="2" animBg="1"/>
      <p:bldP spid="3113" grpId="3" animBg="1"/>
      <p:bldP spid="3114" grpId="0" animBg="1"/>
      <p:bldP spid="3114" grpId="1" animBg="1"/>
      <p:bldP spid="3114" grpId="2" animBg="1"/>
      <p:bldP spid="3114" grpId="3" animBg="1"/>
      <p:bldP spid="3115" grpId="0" animBg="1"/>
      <p:bldP spid="3115" grpId="1" animBg="1"/>
      <p:bldP spid="3115" grpId="2" animBg="1"/>
      <p:bldP spid="3115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660E4-561B-409A-8872-E4799D6BF1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928F2-0256-46AD-9CE3-7619D696D9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A22C72D-0EDD-487A-A4C4-A096F5E73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A8167CF-181B-4E2B-8C48-D046607690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5CB6859-2C0D-4F1D-A6A9-E989CFD014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99530-ECF8-49E3-A319-6BA5E2F228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77C2C9C-9AD3-4198-AFFC-988862B8E0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6AC67-52AB-44C8-B0D2-4D9E1B0C50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EE3D0-5D05-4335-92C5-654360C5FB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06F08-1B7C-4044-B0BE-B8F3EC6EFB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56B68-7C4B-48D2-9B60-D66E2C43FA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AE2E3-10F1-400E-BCD6-A795C73C5F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7F0F0-4774-4235-B69E-88A89049E4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ECEA6A-74A9-4663-9E1B-A305907854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B037A-89D8-4E0E-8142-7B86C2C720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946FA9F-3020-414B-A1FD-60D69C0CBA5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jpeg"/><Relationship Id="rId2" Type="http://schemas.openxmlformats.org/officeDocument/2006/relationships/image" Target="../media/image30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9.jpeg"/><Relationship Id="rId4" Type="http://schemas.openxmlformats.org/officeDocument/2006/relationships/image" Target="../media/image308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jpeg"/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jpeg"/><Relationship Id="rId2" Type="http://schemas.openxmlformats.org/officeDocument/2006/relationships/image" Target="../media/image3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4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png"/><Relationship Id="rId2" Type="http://schemas.openxmlformats.org/officeDocument/2006/relationships/image" Target="../media/image3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8.jpeg"/><Relationship Id="rId4" Type="http://schemas.openxmlformats.org/officeDocument/2006/relationships/image" Target="../media/image317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jpeg"/><Relationship Id="rId2" Type="http://schemas.openxmlformats.org/officeDocument/2006/relationships/image" Target="../media/image3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1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jpeg"/><Relationship Id="rId2" Type="http://schemas.openxmlformats.org/officeDocument/2006/relationships/image" Target="../media/image3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5.jpeg"/><Relationship Id="rId4" Type="http://schemas.openxmlformats.org/officeDocument/2006/relationships/image" Target="../media/image324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8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jpeg"/><Relationship Id="rId2" Type="http://schemas.openxmlformats.org/officeDocument/2006/relationships/image" Target="../media/image3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2.jpeg"/><Relationship Id="rId4" Type="http://schemas.openxmlformats.org/officeDocument/2006/relationships/image" Target="../media/image331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4.jpeg"/><Relationship Id="rId2" Type="http://schemas.openxmlformats.org/officeDocument/2006/relationships/image" Target="../media/image3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6.jpeg"/><Relationship Id="rId4" Type="http://schemas.openxmlformats.org/officeDocument/2006/relationships/image" Target="../media/image335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8.jpeg"/><Relationship Id="rId2" Type="http://schemas.openxmlformats.org/officeDocument/2006/relationships/image" Target="../media/image3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0.jpeg"/><Relationship Id="rId4" Type="http://schemas.openxmlformats.org/officeDocument/2006/relationships/image" Target="../media/image3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jpeg"/><Relationship Id="rId2" Type="http://schemas.openxmlformats.org/officeDocument/2006/relationships/image" Target="../media/image3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3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jpeg"/><Relationship Id="rId2" Type="http://schemas.openxmlformats.org/officeDocument/2006/relationships/image" Target="../media/image3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6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jpeg"/><Relationship Id="rId2" Type="http://schemas.openxmlformats.org/officeDocument/2006/relationships/image" Target="../media/image3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9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jpeg"/><Relationship Id="rId2" Type="http://schemas.openxmlformats.org/officeDocument/2006/relationships/image" Target="../media/image3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2.jpe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3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35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6.png"/><Relationship Id="rId4" Type="http://schemas.openxmlformats.org/officeDocument/2006/relationships/image" Target="../media/image145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jpeg"/><Relationship Id="rId3" Type="http://schemas.openxmlformats.org/officeDocument/2006/relationships/image" Target="../media/image148.jpeg"/><Relationship Id="rId7" Type="http://schemas.openxmlformats.org/officeDocument/2006/relationships/image" Target="../media/image152.jpe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Relationship Id="rId9" Type="http://schemas.openxmlformats.org/officeDocument/2006/relationships/image" Target="../media/image15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6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7" Type="http://schemas.openxmlformats.org/officeDocument/2006/relationships/image" Target="../media/image179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jpe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jpeg"/><Relationship Id="rId5" Type="http://schemas.openxmlformats.org/officeDocument/2006/relationships/image" Target="../media/image183.jpeg"/><Relationship Id="rId4" Type="http://schemas.openxmlformats.org/officeDocument/2006/relationships/image" Target="../media/image18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7" Type="http://schemas.openxmlformats.org/officeDocument/2006/relationships/image" Target="../media/image195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4.jpeg"/><Relationship Id="rId5" Type="http://schemas.openxmlformats.org/officeDocument/2006/relationships/image" Target="../media/image193.jpeg"/><Relationship Id="rId4" Type="http://schemas.openxmlformats.org/officeDocument/2006/relationships/image" Target="../media/image19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9.jpeg"/><Relationship Id="rId4" Type="http://schemas.openxmlformats.org/officeDocument/2006/relationships/image" Target="../media/image19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8.jpeg"/><Relationship Id="rId4" Type="http://schemas.openxmlformats.org/officeDocument/2006/relationships/image" Target="../media/image20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8.png"/><Relationship Id="rId4" Type="http://schemas.openxmlformats.org/officeDocument/2006/relationships/image" Target="../media/image21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2.jpeg"/><Relationship Id="rId4" Type="http://schemas.openxmlformats.org/officeDocument/2006/relationships/image" Target="../media/image221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6.jpeg"/><Relationship Id="rId4" Type="http://schemas.openxmlformats.org/officeDocument/2006/relationships/image" Target="../media/image22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jpeg"/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jpeg"/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3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eg"/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1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jpeg"/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5.jpeg"/><Relationship Id="rId4" Type="http://schemas.openxmlformats.org/officeDocument/2006/relationships/image" Target="../media/image24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jpeg"/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9.jpeg"/><Relationship Id="rId4" Type="http://schemas.openxmlformats.org/officeDocument/2006/relationships/image" Target="../media/image24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3.jpeg"/><Relationship Id="rId4" Type="http://schemas.openxmlformats.org/officeDocument/2006/relationships/image" Target="../media/image252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jpeg"/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7.jpeg"/><Relationship Id="rId4" Type="http://schemas.openxmlformats.org/officeDocument/2006/relationships/image" Target="../media/image25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jpeg"/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1.jpeg"/><Relationship Id="rId4" Type="http://schemas.openxmlformats.org/officeDocument/2006/relationships/image" Target="../media/image260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5.jpeg"/><Relationship Id="rId4" Type="http://schemas.openxmlformats.org/officeDocument/2006/relationships/image" Target="../media/image264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jpeg"/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8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jpeg"/><Relationship Id="rId2" Type="http://schemas.openxmlformats.org/officeDocument/2006/relationships/image" Target="../media/image2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2.jpeg"/><Relationship Id="rId4" Type="http://schemas.openxmlformats.org/officeDocument/2006/relationships/image" Target="../media/image271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jpeg"/><Relationship Id="rId2" Type="http://schemas.openxmlformats.org/officeDocument/2006/relationships/image" Target="../media/image2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jpeg"/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9.jpeg"/><Relationship Id="rId4" Type="http://schemas.openxmlformats.org/officeDocument/2006/relationships/image" Target="../media/image278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jpeg"/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3.jpeg"/><Relationship Id="rId4" Type="http://schemas.openxmlformats.org/officeDocument/2006/relationships/image" Target="../media/image282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jpeg"/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6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jpeg"/><Relationship Id="rId2" Type="http://schemas.openxmlformats.org/officeDocument/2006/relationships/image" Target="../media/image2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9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jpeg"/><Relationship Id="rId2" Type="http://schemas.openxmlformats.org/officeDocument/2006/relationships/image" Target="../media/image2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2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jpeg"/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jpeg"/><Relationship Id="rId2" Type="http://schemas.openxmlformats.org/officeDocument/2006/relationships/image" Target="../media/image295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jpeg"/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jpeg"/><Relationship Id="rId2" Type="http://schemas.openxmlformats.org/officeDocument/2006/relationships/image" Target="../media/image2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1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gif"/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5.jpeg"/><Relationship Id="rId4" Type="http://schemas.openxmlformats.org/officeDocument/2006/relationships/image" Target="../media/image30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228600" y="917557"/>
            <a:ext cx="8229600" cy="3225823"/>
          </a:xfrm>
        </p:spPr>
        <p:txBody>
          <a:bodyPr/>
          <a:lstStyle/>
          <a:p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Отчет главы за 2013 год</a:t>
            </a:r>
            <a:endParaRPr lang="en-US" sz="6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2" descr="http://images.vector-images.com/19/sorsk_city_coa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643314"/>
            <a:ext cx="1657350" cy="20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Инвестиции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42" y="2303473"/>
            <a:ext cx="8229600" cy="4268799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Направление использования инвестиций в основной капитал (машины,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оборудование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 транспортные средства) – 50,3%</a:t>
            </a:r>
          </a:p>
          <a:p>
            <a:pPr>
              <a:buNone/>
            </a:pP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нефинансовые активы и здания – 39,3% 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94210" name="Picture 2" descr="http://img0.liveinternet.ru/images/attach/c/6/90/809/90809880_business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412" y="3857628"/>
            <a:ext cx="4953035" cy="3714776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1303341"/>
            <a:ext cx="8229600" cy="4268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Общая сумма</a:t>
            </a:r>
            <a:r>
              <a:rPr kumimoji="0" lang="ru-RU" sz="2800" b="1" i="0" u="none" strike="noStrike" kern="1200" spc="50" normalizeH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инвестиций в развитие города составила – 92,1 млн. рублей.</a:t>
            </a:r>
            <a:endParaRPr kumimoji="0" lang="ru-RU" sz="28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8306" name="Picture 2" descr="http://www.infoiva.com/wp-content/uploads/2012/02/green-econom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97421" y="4357694"/>
            <a:ext cx="2351565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8308" name="Picture 4" descr="http://delo.yuga.ru/media/obligaci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4786322"/>
            <a:ext cx="2569164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:\Для слайдов\565656+\IMG_03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02581" y="4071942"/>
            <a:ext cx="3941419" cy="2954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I:\Люди\IMG_75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908" y="2571769"/>
            <a:ext cx="6143668" cy="4429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2" name="Picture 2" descr="I:\Люди\Спорт\IMG_095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8926" y="-24"/>
            <a:ext cx="6223105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3" name="Picture 3" descr="I:\Для слайдов\565656+\IMG_476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71470" y="285728"/>
            <a:ext cx="2994578" cy="200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Молодежная политика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3644"/>
            <a:ext cx="8229600" cy="3731306"/>
          </a:xfr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городе Сорске насчитывается более </a:t>
            </a:r>
          </a:p>
          <a:p>
            <a:pPr marL="0" indent="0">
              <a:buNone/>
            </a:pP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3,5 тыс. горожан в возрасте от 14 до 35 лет.</a:t>
            </a:r>
          </a:p>
        </p:txBody>
      </p:sp>
      <p:pic>
        <p:nvPicPr>
          <p:cNvPr id="17410" name="Picture 2" descr="http://www.turism19.ru/sites/default/files/news/201207/2%5B6427%5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7927" y="3857652"/>
            <a:ext cx="4792771" cy="3101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7" name="Picture 1" descr="I:\Люди\IMG_51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58481" y="3714776"/>
            <a:ext cx="4385519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Фотки молодежи</a:t>
            </a:r>
            <a:endParaRPr lang="ru-RU" dirty="0"/>
          </a:p>
        </p:txBody>
      </p:sp>
      <p:pic>
        <p:nvPicPr>
          <p:cNvPr id="4" name="Picture 2" descr="I:\Люди\Люди\IMG_51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3571877"/>
            <a:ext cx="5017637" cy="3347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3" name="Picture 1" descr="I:\Люди\Люди\IMG_555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06" y="285728"/>
            <a:ext cx="4964940" cy="3309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4" name="Picture 2" descr="I:\Люди\Люди\IMG_963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71092" y="357166"/>
            <a:ext cx="4172940" cy="6267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I:\Люди\Казаки Сорск\IMG_87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48" y="3929066"/>
            <a:ext cx="4564629" cy="3043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7100"/>
          </a:xfrm>
        </p:spPr>
        <p:txBody>
          <a:bodyPr/>
          <a:lstStyle/>
          <a:p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Патриотическое воспитание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2290" name="Picture 2" descr="http://www.rr46.ru/upload/image/i-fla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8110" y="400065"/>
            <a:ext cx="4076700" cy="5314951"/>
          </a:xfrm>
          <a:prstGeom prst="rect">
            <a:avLst/>
          </a:prstGeom>
          <a:noFill/>
        </p:spPr>
      </p:pic>
      <p:pic>
        <p:nvPicPr>
          <p:cNvPr id="12291" name="Picture 3" descr="I:\Люди\IMG_82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3929090"/>
            <a:ext cx="4000496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I:\Люди\IMG_883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6248" y="1071546"/>
            <a:ext cx="4338659" cy="2888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I:\Люди\За!Бей!\IMG_95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70233"/>
            <a:ext cx="3243012" cy="2159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1" name="Picture 7" descr="I:\Люди\За!Бей!\IMG_95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4770232"/>
            <a:ext cx="3214710" cy="2140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Ирис</a:t>
            </a:r>
            <a:endParaRPr lang="ru-RU" b="1" spc="50" dirty="0">
              <a:ln w="11430"/>
              <a:solidFill>
                <a:srgbClr val="D6009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235745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tx2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tx2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</a:rPr>
              <a:t>Молодежное объединение ИРИС принимает активное участие в проводимых акциях</a:t>
            </a:r>
          </a:p>
          <a:p>
            <a:pPr marL="0" indent="0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tx2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tx2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</a:rPr>
              <a:t>31 мая Всемирный день отказа от курения – прошла акция «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tx2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tx2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</a:rPr>
              <a:t>ЗАбей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tx2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tx2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</a:rPr>
              <a:t>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tx2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tx2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tx2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13500000" scaled="1"/>
                <a:tileRect/>
              </a:gradFill>
            </a:endParaRPr>
          </a:p>
        </p:txBody>
      </p:sp>
      <p:pic>
        <p:nvPicPr>
          <p:cNvPr id="11269" name="Picture 5" descr="I:\Люди\За!Бей!\IMG_95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8" y="3286124"/>
            <a:ext cx="4315997" cy="2873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 descr="http://www.sorsk-adm.ru/images/stories/2013/nashe/IMG_91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50748" y="71414"/>
            <a:ext cx="4893252" cy="3264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Еще ирис</a:t>
            </a:r>
            <a:endParaRPr lang="ru-RU" dirty="0"/>
          </a:p>
        </p:txBody>
      </p:sp>
      <p:pic>
        <p:nvPicPr>
          <p:cNvPr id="13313" name="Picture 1" descr="I:\Люди\1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72369" y="3357563"/>
            <a:ext cx="5257415" cy="350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7" name="Picture 5" descr="http://www.sorsk-adm.ru/images/stories/2013/gazeta/0307/0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667283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1" name="Picture 9" descr="http://www.sorsk-adm.ru/images/stories/2012/nashe/2511/P114051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823" y="3500438"/>
            <a:ext cx="4667240" cy="3500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urist-edu.ru/pars_docs/refs/2/1877/1877_html_m1a21ce1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4000504"/>
            <a:ext cx="4267200" cy="240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Обеспечение жильем молодых семей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2643206"/>
          </a:xfr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рамках муниципальной  программы «Обеспечение жильем молодых семей» ведётся работа по предоставлению жилья молодым семьям. В 2013 году такую помощь получили 3 семьи, на общую сумму 680,4 тыс.рублей, из них: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счет средств местного бюджета  сумма составила – 166,6 тыс. рублей;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счет средств республиканского бюджета – 309,7тыс. рублей;</a:t>
            </a:r>
          </a:p>
          <a:p>
            <a:pPr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счет средств федерального бюджета – 204,1тыс. рублей. 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 descr="http://bdg.by/content/images/news/big/166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89332" y="4714884"/>
            <a:ext cx="2732506" cy="2186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http://100realty.ua/sites/100realty.ua/files/imagecache/thumbnail-180x180/shared_files/images/simy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57907" y="4286256"/>
            <a:ext cx="3086093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I:\Люди\Люди\IMG_51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33168" y="3714752"/>
            <a:ext cx="4710832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8" name="Picture 2" descr="I:\Люди\Люди\IMG_286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751" y="133352"/>
            <a:ext cx="4683125" cy="3509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I:\Люди\Люди\IMG_318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48" y="214290"/>
            <a:ext cx="4855389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 descr="I:\Люди\Люди\IMG_752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06" y="3179772"/>
            <a:ext cx="4500594" cy="3678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://maxi-exkavator.ru/pics/image/1%2864%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76987" y="4500570"/>
            <a:ext cx="3452797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6" name="Picture 8" descr="http://abakan.sibnovosti.ru/pictures/0488/2974/v_sorske_kazhdaya_4_ya_semya_ne_platit_za_uslugi_zhkh_thumb_main.JPG?136869438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36" y="4500570"/>
            <a:ext cx="3481382" cy="1958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муниципального образования город Сорск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642918"/>
            <a:ext cx="7572428" cy="378621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на предстоящий год отражены в наших главных документах - бюджете города на 2014 год и плане социально-экономического развития МО г. Сорск</a:t>
            </a:r>
            <a:endParaRPr lang="ru-RU" sz="36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 descr="http://www.xakac.info/sites/default/files/DSC0176.jpeg?134094553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13481" y="4429132"/>
            <a:ext cx="3330155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http://www.itv.ru/images/news/tumanny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85784" y="4498107"/>
            <a:ext cx="3357586" cy="2145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Приоритеты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78539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2014 году:</a:t>
            </a:r>
          </a:p>
          <a:p>
            <a:pPr>
              <a:buFontTx/>
              <a:buChar char="-"/>
            </a:pP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Завершена реализация крупного проекта строительство дома.</a:t>
            </a:r>
          </a:p>
          <a:p>
            <a:pPr>
              <a:buNone/>
            </a:pP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 На завершающей стадии находятся работы по строительству стадиона в парке города. </a:t>
            </a:r>
          </a:p>
          <a:p>
            <a:pPr>
              <a:buNone/>
            </a:pP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 продолжится ремонт автомобильной дороги по улице Кирова</a:t>
            </a:r>
          </a:p>
          <a:p>
            <a:pPr>
              <a:buNone/>
            </a:pPr>
            <a:endParaRPr lang="ru-RU" sz="24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2" name="Picture 4" descr="http://download.userplay.info/attachment/2012/07/10/s2-ziare-com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520" y="428628"/>
            <a:ext cx="1768072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www.xakac.info/sites/default/files/DSC0056.jpeg?134094583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07825" y="4286256"/>
            <a:ext cx="3164373" cy="2104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://www.domowoi.com/system/images/000/002/576/21202.jpg?129358394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697048"/>
            <a:ext cx="3071802" cy="230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6" name="Picture 8" descr="http://www.parthenon-house.ru/images/articles/s43/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94746" y="4786322"/>
            <a:ext cx="3463600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Предпринимательство</a:t>
            </a:r>
            <a:endParaRPr lang="ru-RU" b="1" spc="50" dirty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501122" cy="47853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настоящее время в городе работают 260 субъектов малого и среднего предпринимательства.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предпринимателей города</a:t>
            </a:r>
          </a:p>
          <a:p>
            <a:pPr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получили гранты в рамках программы </a:t>
            </a:r>
          </a:p>
          <a:p>
            <a:pPr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«Развитие предпринимательства на территории города»</a:t>
            </a:r>
          </a:p>
          <a:p>
            <a:pPr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		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	на сумму 1,8 млн. руб.</a:t>
            </a:r>
            <a:endParaRPr lang="ru-RU" sz="2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4" descr="http://www.contrasterra.ru/storage/newsimage/591188c9034dc8d0135e90f5cce8e0a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-642974" y="4000504"/>
            <a:ext cx="5000628" cy="3490905"/>
          </a:xfrm>
          <a:prstGeom prst="rect">
            <a:avLst/>
          </a:prstGeom>
          <a:noFill/>
        </p:spPr>
      </p:pic>
      <p:pic>
        <p:nvPicPr>
          <p:cNvPr id="5" name="Picture 6" descr="http://www.choice.kz/uploads/vakansii_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4714908"/>
            <a:ext cx="3452797" cy="20716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Приоритеты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90" y="1214422"/>
            <a:ext cx="8229600" cy="478539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800" b="1" dirty="0" smtClean="0">
                <a:ln w="11430"/>
                <a:solidFill>
                  <a:srgbClr val="FF66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2015 - 2016 годах планируется приступить 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solidFill>
                  <a:srgbClr val="FF66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работам по утеплению 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solidFill>
                  <a:srgbClr val="FF66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детского садика «Голубок»</a:t>
            </a:r>
          </a:p>
          <a:p>
            <a:pPr marL="0" indent="0">
              <a:buNone/>
            </a:pPr>
            <a:endParaRPr lang="ru-RU" sz="2800" b="1" dirty="0">
              <a:ln w="11430"/>
              <a:solidFill>
                <a:srgbClr val="FF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46" y="3643314"/>
            <a:ext cx="471490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4572008"/>
            <a:ext cx="5929354" cy="2338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http://golubok.oo-sorsk.ru/images/gallery/news/09-01-2013/DSC0882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1839504"/>
            <a:ext cx="3643338" cy="2732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sreda-info.ru/sites/default/files/DSC_0002%20%281024x678%29.jpg?13602947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4254977"/>
            <a:ext cx="3929090" cy="2603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Приоритеты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27311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Реализация  в жилищно-коммунальном хозяйстве несколько крупных программ, которые  будут реализованы в течение следующих лет </a:t>
            </a:r>
          </a:p>
          <a:p>
            <a:pPr marL="0" indent="0">
              <a:buNone/>
            </a:pPr>
            <a:r>
              <a:rPr lang="ru-RU" sz="2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программа ремонта объектов ЖКХ </a:t>
            </a:r>
          </a:p>
          <a:p>
            <a:pPr marL="0" indent="0">
              <a:buNone/>
            </a:pPr>
            <a:r>
              <a:rPr lang="ru-RU" sz="2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программа ремонта дворовых территорий</a:t>
            </a:r>
            <a:endParaRPr lang="ru-RU" sz="2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http://www.r-19.ru/cache/assets/images/administration/foto/Sorsk_28.06.12/1340933130_pgal-full__DSC00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433365" y="4643446"/>
            <a:ext cx="3219415" cy="2143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http://www.xakac.info/sites/default/files/kotelteya.jpg?132913017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39010" y="4000504"/>
            <a:ext cx="4147502" cy="26336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785395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Планируется снос ветхого и аварийного жилья, строительство нового жилья.</a:t>
            </a:r>
            <a:endParaRPr lang="ru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357166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50" normalizeH="0" baseline="0" noProof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Приоритеты</a:t>
            </a:r>
            <a:endParaRPr kumimoji="0" lang="ru-RU" sz="4400" b="1" i="0" u="none" strike="noStrike" kern="1200" spc="50" normalizeH="0" baseline="0" noProof="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102" name="Picture 6" descr="http://sparstroy.ru/upload/thumbnails/small/th_5438167708084572801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285992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http://akimat-pvl.gov.kz/media/img/journal/51bae3a638fe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2838469"/>
            <a:ext cx="5488270" cy="3662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Прием\доклад главы\Дом\IMG_556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4572008"/>
            <a:ext cx="354073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3772"/>
            <a:ext cx="8229600" cy="79208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Проведение совестной работы администрации и налоговых органов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Максимальное использование ресурсов федеральных и республиканских программ для получения дополнительных средств на развитие города.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124" name="Picture 4" descr="http://mo.astrobl.ru/poselokvolodarskij/sites/mo.astrobl.ru.poselokvolodarskij/files/u179/fn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96" y="4732749"/>
            <a:ext cx="2928950" cy="2196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http://new.tlt.ru/uploads/2012/06/c2482171e686dedd8420af2b8835dd78_x1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42908" y="4714908"/>
            <a:ext cx="2952738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3" name="Picture 1" descr="I:\Люди\Копия IMG_458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8" y="3429000"/>
            <a:ext cx="4214842" cy="2813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5954" name="Picture 2" descr="I:\Люди\Красиво\IMG_22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357354" y="-142876"/>
            <a:ext cx="10605098" cy="70723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1483075"/>
            <a:ext cx="7344816" cy="2160239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71" descr="C:\Users\DNS\Desktop\12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-32" y="3000372"/>
            <a:ext cx="9144000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://images.vector-images.com/19/sorsk_city_coa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285728"/>
            <a:ext cx="1285884" cy="1574100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Зарплата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46243"/>
            <a:ext cx="8229600" cy="452596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0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2013 году среднемесячная заработная плата по городу составила – 22,8 тыс. руб., что больше по сравнению с 2012 годом на 15,3%</a:t>
            </a:r>
          </a:p>
          <a:p>
            <a:pPr marL="0" indent="0" algn="ctr">
              <a:buNone/>
            </a:pPr>
            <a:r>
              <a:rPr lang="ru-RU" sz="30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Просроченной задолженности по </a:t>
            </a:r>
            <a:r>
              <a:rPr lang="ru-RU" sz="3000" b="1" dirty="0" err="1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30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/</a:t>
            </a:r>
            <a:r>
              <a:rPr lang="ru-RU" sz="3000" b="1" dirty="0" err="1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30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marL="0" indent="0" algn="ctr">
              <a:buNone/>
            </a:pPr>
            <a:r>
              <a:rPr lang="ru-RU" sz="3000" b="1" dirty="0" smtClean="0">
                <a:ln w="11430"/>
                <a:solidFill>
                  <a:srgbClr val="33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городе  - нет</a:t>
            </a:r>
            <a:endParaRPr lang="ru-RU" sz="3000" b="1" dirty="0">
              <a:ln w="11430"/>
              <a:solidFill>
                <a:srgbClr val="33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3186" name="Picture 2" descr="http://frant.me/files/news/11438/8c0dab113c7a1f5257481013a7667ad5_640_480_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908" y="4857784"/>
            <a:ext cx="2952739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3188" name="Picture 4" descr="http://cs421918.vk.me/v421918071/5a9d/zIc_JwZn0jM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8828" y="4838729"/>
            <a:ext cx="2856642" cy="2162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3190" name="Picture 6" descr="http://susanin.udm.ru/upload/iblock/22b/22bbba4ef06289480cc391e9ec9f4ec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0" y="4595797"/>
            <a:ext cx="3393305" cy="2262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3192" name="Picture 8" descr="http://www.samp-rus.com/_ld/21/1083969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43834" y="500042"/>
            <a:ext cx="1785950" cy="1785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Безработица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323124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indent="711200">
              <a:buNone/>
            </a:pP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 Сорске за прошедший год на 30% сократилась численность официально зарегистрированных безработных.</a:t>
            </a:r>
          </a:p>
          <a:p>
            <a:pPr marL="0" indent="711200">
              <a:buNone/>
            </a:pP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Уровень безработных составил 1%, что ниже республиканского значения (1,5%).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92162" name="Picture 2" descr="http://thenews.kz/static/news/b/6/b6kKpMP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072074"/>
            <a:ext cx="3110183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4" name="Picture 4" descr="http://www.tuvaonline.ru/uploads/posts/2012-11/1353334989_bezra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4827947"/>
            <a:ext cx="2857520" cy="2030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66" name="Picture 6" descr="http://s1.ipicture.ru/uploads/20121126/j0QErJUp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4857760"/>
            <a:ext cx="2643142" cy="2021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:\Люди\для Насти\IMG_20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3786190"/>
            <a:ext cx="3316301" cy="2488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5532"/>
            <a:ext cx="8229600" cy="116751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33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Рейтинговая оценка уровня социально экономического развития муниципальных образования РХ за 2013 год</a:t>
            </a:r>
            <a:endParaRPr lang="ru-RU" sz="2800" b="1" spc="50" dirty="0">
              <a:ln w="11430"/>
              <a:solidFill>
                <a:srgbClr val="33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9753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 Сорск занимает  3 место </a:t>
            </a:r>
          </a:p>
          <a:p>
            <a:pPr marL="0" indent="0" algn="ctr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(после Абакана и Саяногорска)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1138" name="Picture 2" descr="http://1.bp.blogspot.com/_Srg0sKEKhuo/TQ80akf8UxI/AAAAAAAADq8/SmtXsJQKmgY/s1600/aaaaaaaaaaa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4286256"/>
            <a:ext cx="2459163" cy="3177167"/>
          </a:xfrm>
          <a:prstGeom prst="rect">
            <a:avLst/>
          </a:prstGeom>
          <a:noFill/>
        </p:spPr>
      </p:pic>
      <p:pic>
        <p:nvPicPr>
          <p:cNvPr id="9217" name="Picture 1" descr="C:\Documents and Settings\2\Рабочий стол\люди\1320376500_pgal-full__DSC717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714776"/>
            <a:ext cx="3646865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71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Официальный сайт</a:t>
            </a:r>
            <a:endParaRPr lang="ru-RU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06" y="2500306"/>
            <a:ext cx="4771625" cy="32861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343709"/>
            <a:ext cx="4572032" cy="870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94642">
            <a:off x="4487921" y="1500174"/>
            <a:ext cx="4286280" cy="50149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500098" y="3000372"/>
            <a:ext cx="10072758" cy="20002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0114" name="Picture 2" descr="http://vtemekino.ru/imagesfoto/obrazets-zapolneniya-ttn-rb-36894-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14" y="3214686"/>
            <a:ext cx="2285984" cy="1560275"/>
          </a:xfrm>
          <a:prstGeom prst="rect">
            <a:avLst/>
          </a:prstGeom>
          <a:noFill/>
        </p:spPr>
      </p:pic>
      <p:pic>
        <p:nvPicPr>
          <p:cNvPr id="90116" name="Picture 4" descr="http://smtp.amurpress.ru/images/resized/images/stories/fast/budj_370_2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3214686"/>
            <a:ext cx="2288873" cy="1546536"/>
          </a:xfrm>
          <a:prstGeom prst="rect">
            <a:avLst/>
          </a:prstGeom>
          <a:noFill/>
        </p:spPr>
      </p:pic>
      <p:pic>
        <p:nvPicPr>
          <p:cNvPr id="90118" name="Picture 6" descr="http://cs313329.vk.me/v313329546/1640/AuqiIBMGi9Q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3190873"/>
            <a:ext cx="2857520" cy="1619262"/>
          </a:xfrm>
          <a:prstGeom prst="rect">
            <a:avLst/>
          </a:prstGeom>
          <a:noFill/>
        </p:spPr>
      </p:pic>
      <p:pic>
        <p:nvPicPr>
          <p:cNvPr id="90120" name="Picture 8" descr="http://madrasah2.ru/wp-content/uploads/2012/01/%D0%B4%D0%B5%D0%BD%D1%8C%D0%B3%D0%B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3143248"/>
            <a:ext cx="2214578" cy="1660118"/>
          </a:xfrm>
          <a:prstGeom prst="rect">
            <a:avLst/>
          </a:prstGeom>
          <a:noFill/>
        </p:spPr>
      </p:pic>
      <p:sp>
        <p:nvSpPr>
          <p:cNvPr id="9" name="Лента лицом вверх 8"/>
          <p:cNvSpPr/>
          <p:nvPr/>
        </p:nvSpPr>
        <p:spPr>
          <a:xfrm>
            <a:off x="785786" y="1357298"/>
            <a:ext cx="7500990" cy="1214446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1357298"/>
            <a:ext cx="4614866" cy="86352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>
            <a:graphicFrameLocks/>
          </p:cNvGraphicFramePr>
          <p:nvPr/>
        </p:nvGraphicFramePr>
        <p:xfrm>
          <a:off x="0" y="0"/>
          <a:ext cx="9572660" cy="7072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Доходы бюджета города </a:t>
            </a:r>
            <a:b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Сорска за 2009-2013 годы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-285784" y="1142984"/>
          <a:ext cx="9429784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260315"/>
            <a:ext cx="835821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Структура собственных доходов бюджета МО 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г. Сорск за 2013 г.</a:t>
            </a:r>
            <a:endParaRPr lang="ru-RU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357166"/>
            <a:ext cx="8729666" cy="157163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Сумма безвозмездных поступлений из бюджета РХ  за 2009 – 2013 годы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4" name="Chart 1"/>
          <p:cNvGraphicFramePr>
            <a:graphicFrameLocks/>
          </p:cNvGraphicFramePr>
          <p:nvPr/>
        </p:nvGraphicFramePr>
        <p:xfrm>
          <a:off x="0" y="1643050"/>
          <a:ext cx="9144000" cy="5429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920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100-летие станции Ербинская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2\Рабочий стол\К отчету 13\Культура\100 ербинск\IMG_26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902718"/>
            <a:ext cx="4429124" cy="2955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2\Рабочий стол\К отчету 13\Культура\100 ербинск\IMG_26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926615"/>
            <a:ext cx="4286280" cy="2859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2\Рабочий стол\К отчету 13\Культура\100 ербинск\IMG_25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000108"/>
            <a:ext cx="4429124" cy="2955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Documents and Settings\2\Рабочий стол\К отчету 13\Культура\100 ербинск\IMG_255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1285860"/>
            <a:ext cx="4429124" cy="2955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1674442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Федеральные программы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206"/>
            <a:ext cx="8229600" cy="23739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2009 году </a:t>
            </a:r>
            <a:r>
              <a:rPr lang="ru-RU" b="1" dirty="0" err="1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софинансирование</a:t>
            </a:r>
            <a:r>
              <a:rPr lang="ru-RU" b="1" dirty="0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по региональным и федеральным программам составляло – 1,3 млн. руб.</a:t>
            </a:r>
          </a:p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2013 году – 48,8 млн. руб. </a:t>
            </a:r>
            <a:endParaRPr lang="ru-RU" b="1" dirty="0">
              <a:ln w="11430"/>
              <a:solidFill>
                <a:srgbClr val="3333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7042" name="Picture 2" descr="http://www.emlakpark.com/img/haber/74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5472461"/>
            <a:ext cx="1279015" cy="131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4" name="Picture 4" descr="http://www.apmk.rkomi.ru/content/image-news/11457/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58122" y="5351820"/>
            <a:ext cx="1385878" cy="150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6" name="Picture 6" descr="http://gym11vbg.ru/wp-content/uploads/2012/08/image0012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70" y="5072074"/>
            <a:ext cx="2486154" cy="2333625"/>
          </a:xfrm>
          <a:prstGeom prst="rect">
            <a:avLst/>
          </a:prstGeom>
          <a:noFill/>
        </p:spPr>
      </p:pic>
      <p:pic>
        <p:nvPicPr>
          <p:cNvPr id="87048" name="Picture 8" descr="http://upload.wikimedia.org/wikipedia/commons/thumb/1/17/NPR_Hab.png/200px-NPR_Hab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43570" y="5357826"/>
            <a:ext cx="1905000" cy="1771651"/>
          </a:xfrm>
          <a:prstGeom prst="rect">
            <a:avLst/>
          </a:prstGeom>
          <a:noFill/>
        </p:spPr>
      </p:pic>
      <p:pic>
        <p:nvPicPr>
          <p:cNvPr id="87050" name="Picture 10" descr="http://portal-energo.ru/files/news/thumb1/eadd14c7f0c22832d484d035fff8145f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9058" y="4085634"/>
            <a:ext cx="1643074" cy="1629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71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Приоритетные </a:t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отрасли финансирования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3000396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заработная платы работников бюджетной сферы, 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расходы на обеспечение жизнедеятельности учреждений,</a:t>
            </a:r>
          </a:p>
          <a:p>
            <a:pPr marL="0" indent="0">
              <a:buNone/>
            </a:pPr>
            <a: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развитие ЖКХ. </a:t>
            </a:r>
            <a:endParaRPr lang="ru-RU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4210" name="Picture 2" descr="http://www.ryazanreg.ru/data/glava/020409/graph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5000636"/>
            <a:ext cx="2697658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2" name="Picture 4" descr="http://www.mk.ru/upload/iblock_mk/475/20/3b/9c/DETAIL_PICTURE__3328674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4857736"/>
            <a:ext cx="2478289" cy="1857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4" name="Picture 6" descr="http://oilnews.kz/wp-content/uploads/2013/10/8987-622x28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4786322"/>
            <a:ext cx="399756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cosworld.ru/wp-content/uploads/2011/10/Moi-rashodi-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857892"/>
            <a:ext cx="1428728" cy="1428728"/>
          </a:xfrm>
          <a:prstGeom prst="rect">
            <a:avLst/>
          </a:prstGeom>
          <a:noFill/>
        </p:spPr>
      </p:pic>
      <p:graphicFrame>
        <p:nvGraphicFramePr>
          <p:cNvPr id="5" name="Диаграмма 4"/>
          <p:cNvGraphicFramePr/>
          <p:nvPr/>
        </p:nvGraphicFramePr>
        <p:xfrm>
          <a:off x="0" y="0"/>
          <a:ext cx="901787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Муниципальное имущество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804" y="1571612"/>
            <a:ext cx="8229600" cy="1000132"/>
          </a:xfr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 муниципальных учреждений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gray">
          <a:xfrm>
            <a:off x="485804" y="2571744"/>
            <a:ext cx="8229600" cy="13573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 муниципальных унитарных предприятия</a:t>
            </a:r>
            <a:endParaRPr kumimoji="0" lang="ru-RU" sz="3200" b="1" i="0" u="none" strike="noStrike" kern="0" cap="none" spc="0" normalizeH="0" baseline="0" noProof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4210" name="Picture 2" descr="http://my-ivanovo.ru/wp-content/uploads/2011/01/b17175e4d1f42612f1dd1dbd2ed36b4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3920454"/>
            <a:ext cx="3071834" cy="2937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1" name="Picture 3" descr="I:\Люди\Копия IMG_36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4071942"/>
            <a:ext cx="406412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7920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Аренда </a:t>
            </a:r>
            <a:b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муниципального имущества</a:t>
            </a:r>
            <a:endParaRPr lang="ru-RU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429684" cy="2000264"/>
          </a:xfr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Действует 52 договора</a:t>
            </a:r>
          </a:p>
          <a:p>
            <a:pPr marL="0" indent="0" algn="ctr">
              <a:buNone/>
            </a:pP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 отчетный год получено </a:t>
            </a:r>
          </a:p>
          <a:p>
            <a:pPr marL="0" indent="0" algn="ctr">
              <a:buNone/>
            </a:pP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арендной платы – 8,3 млн. руб.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84994" name="Picture 2" descr="http://www.yarsk24.ru/_nw/1/174431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87795" y="4286256"/>
            <a:ext cx="3245283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6" name="Picture 4" descr="http://rean-penza.ru/images/upld/2013/October/arenda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4071942"/>
            <a:ext cx="3571900" cy="2465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8" name="Picture 6" descr="http://www.adzinstva.by/wp-content/uploads/2013/01/head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4414860"/>
            <a:ext cx="2814807" cy="2085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Аренда земельных участков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206"/>
            <a:ext cx="8229600" cy="28026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Действует 322 договора </a:t>
            </a:r>
          </a:p>
          <a:p>
            <a:pPr marL="0" indent="0" algn="ctr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Получено доходов от аренды – </a:t>
            </a:r>
          </a:p>
          <a:p>
            <a:pPr marL="0" indent="0" algn="ctr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1200000 рублей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3970" name="Picture 2" descr="http://njkx.ru/uploads/posts/2013-12/1386567408_1317316399_zemly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7572" y="3929066"/>
            <a:ext cx="4515866" cy="300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3972" name="Picture 4" descr="http://www.nemsky.ru/uploads/posts/2013-11/1383334559_1_5255111cc53345255111cc538c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3897990"/>
            <a:ext cx="4071966" cy="3055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524708"/>
          </a:xfrm>
        </p:spPr>
        <p:txBody>
          <a:bodyPr>
            <a:noAutofit/>
          </a:bodyPr>
          <a:lstStyle/>
          <a:p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Бесплатное предоставление в собственность гражданам земельных участков в 2013 году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2563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33 земельных участка</a:t>
            </a:r>
          </a:p>
          <a:p>
            <a:pPr marL="0" indent="0">
              <a:buNone/>
            </a:pPr>
            <a:r>
              <a:rPr lang="ru-RU" sz="2800" dirty="0" smtClean="0"/>
              <a:t>из них: 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D6009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молодым семьям 10 участков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D6009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семьям имеющим детей инвалидов 2 участка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D6009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имеющим 3ех и более детей – 20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D6009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ветеран боевых действий на территории СССР – 1 участок</a:t>
            </a:r>
            <a:endParaRPr lang="ru-RU" sz="2400" b="1" dirty="0">
              <a:ln w="1905"/>
              <a:solidFill>
                <a:srgbClr val="D6009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http://10km-dom.ru/images/u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286480" y="4824436"/>
            <a:ext cx="2857520" cy="210502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0896"/>
            <a:ext cx="8229600" cy="7920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Продажа </a:t>
            </a:r>
            <a:br>
              <a:rPr lang="ru-RU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муниципального имущества</a:t>
            </a:r>
            <a:endParaRPr lang="ru-RU" b="1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401080" cy="478539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8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2013 году от продажи муниципального имущества поступило в бюджет – 830 тыс. руб.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 них – 770 тыс. руб. продажа имущества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Продажа земельных участков – 59,9 тыс. руб.</a:t>
            </a:r>
            <a:endParaRPr lang="ru-RU" sz="2800" b="1" dirty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2946" name="Picture 2" descr="http://images.reklama.com.ua/2010-09-20/540723/photos0-800x600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" y="4519637"/>
            <a:ext cx="3214678" cy="2409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48" name="Picture 4" descr="http://board.od.ua/uploads/aimages/large/131/130196-11767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10490" y="4572032"/>
            <a:ext cx="3533542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950" name="Picture 6" descr="http://img.rufox.ru/files/big2/5982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488" y="3964785"/>
            <a:ext cx="3286148" cy="2464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3772"/>
            <a:ext cx="8229600" cy="79208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Исполнение муниципального заказа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42" y="1858315"/>
            <a:ext cx="8229600" cy="2642255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период 2010-2013 годы – общая сумма заключенных контрактов составила – 463,5 млн. руб. (в 2013 году – 59 млн. руб.)</a:t>
            </a:r>
          </a:p>
          <a:p>
            <a:pPr marL="0" indent="0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Экономия бюджетных средств за 2010-2013 год составила – 34 млн. руб.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22" name="Picture 2" descr="http://uralpress.ru/sites/default/files/imagecache/slide/photo/chinovniki_nakazan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" y="4813403"/>
            <a:ext cx="3286084" cy="2187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6" name="Picture 6" descr="http://img.gazeta.ru/files3/249/3591249/zakup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4905375"/>
            <a:ext cx="2981325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28" name="Picture 8" descr="http://expert.ru/data/public/307842/308286/gos-------450-267_jpg_300x200_crop_q8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5094" y="4953000"/>
            <a:ext cx="28575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2013\Ербинск\для сайта\SAM_06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81" y="357166"/>
            <a:ext cx="4500557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I:\2013\Ербинск\для сайта\IMG_25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101" y="3571876"/>
            <a:ext cx="4286493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I:\2013\Ербинск\для сайта\IMG_315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90478" y="214290"/>
            <a:ext cx="4286525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I:\2013\Ербинск\SAM_104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813" y="3429000"/>
            <a:ext cx="4619625" cy="3464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0198"/>
            <a:ext cx="8229600" cy="9271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Оказание муниципальных услуг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69397"/>
            <a:ext cx="8229600" cy="1731041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/>
                <a:solidFill>
                  <a:srgbClr val="00B050"/>
                </a:solidFill>
              </a:rPr>
              <a:t>В 2013 году на территории города оказывается – 59 муниципальных услуг.</a:t>
            </a:r>
          </a:p>
          <a:p>
            <a:pPr marL="0" indent="0" algn="ctr">
              <a:buNone/>
            </a:pPr>
            <a:endParaRPr lang="ru-RU" b="1" dirty="0" smtClean="0">
              <a:ln/>
              <a:solidFill>
                <a:srgbClr val="00B050"/>
              </a:solidFill>
            </a:endParaRPr>
          </a:p>
        </p:txBody>
      </p:sp>
      <p:pic>
        <p:nvPicPr>
          <p:cNvPr id="2050" name="Picture 2" descr="http://www.plusworld.ru/upload/medialibrary/70a/70a9a5479b3a361ecbe8930f7777c9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933961"/>
            <a:ext cx="3419953" cy="1924039"/>
          </a:xfrm>
          <a:prstGeom prst="rect">
            <a:avLst/>
          </a:prstGeom>
          <a:noFill/>
        </p:spPr>
      </p:pic>
      <p:pic>
        <p:nvPicPr>
          <p:cNvPr id="2052" name="Picture 4" descr="http://900igr.net/datai/informatika/Informatizatsija/0009-005-Novosti-shkol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18" y="4761888"/>
            <a:ext cx="2786082" cy="2096112"/>
          </a:xfrm>
          <a:prstGeom prst="rect">
            <a:avLst/>
          </a:prstGeom>
          <a:noFill/>
        </p:spPr>
      </p:pic>
      <p:pic>
        <p:nvPicPr>
          <p:cNvPr id="2053" name="Picture 5" descr="I:\2013\0602 Открытие МФЦ\IMG_62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8" y="4429132"/>
            <a:ext cx="3252876" cy="217166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Анализ обращений граждан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Chart 1"/>
          <p:cNvGraphicFramePr>
            <a:graphicFrameLocks/>
          </p:cNvGraphicFramePr>
          <p:nvPr/>
        </p:nvGraphicFramePr>
        <p:xfrm>
          <a:off x="0" y="1428736"/>
          <a:ext cx="914400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8596" y="279458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Обращения граждан за 2012-2013 годы</a:t>
            </a:r>
            <a:endParaRPr kumimoji="0" lang="ru-RU" sz="44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785794"/>
          <a:ext cx="9144000" cy="6072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5320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Предупреждение и ликвидация чрезвычайных ситуаций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8315"/>
            <a:ext cx="8229600" cy="228506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2013 году из резервного фонда израсходовано – 10,1 млн. руб. на ремонтные работы городской котельной</a:t>
            </a:r>
            <a:endParaRPr lang="ru-RU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8854" name="Picture 6" descr="http://fedpress.ru/sites/fedpress/files/stenina-olga/news/pojar_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6544" y="4714884"/>
            <a:ext cx="2786050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8852" name="Picture 4" descr="http://www.tribuna-neo.ru/upload/iblock/639/2_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4643446"/>
            <a:ext cx="2714644" cy="2035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http://www.xakac.info/sites/default/files/kotelteya.jpg?132913017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4699881"/>
            <a:ext cx="3286148" cy="2086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0" name="Picture 6" descr="http://www.dknews.kz/wp-content/uploads/2013/09/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16" y="5125648"/>
            <a:ext cx="2309802" cy="1732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31039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сельскохозяйственного производства на территории МО г. Сорск в 2012-2013 годы</a:t>
            </a:r>
            <a:endParaRPr lang="ru-RU" sz="3600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66" y="2072629"/>
            <a:ext cx="8229600" cy="235650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/>
                <a:solidFill>
                  <a:srgbClr val="00B050"/>
                </a:solidFill>
              </a:rPr>
              <a:t>В рамках программы выделена субсидия на приобретение КРС фермеру Бойко Д.Ю. </a:t>
            </a:r>
          </a:p>
          <a:p>
            <a:pPr marL="0" indent="0" algn="ctr">
              <a:buNone/>
            </a:pPr>
            <a:r>
              <a:rPr lang="ru-RU" b="1" dirty="0" smtClean="0">
                <a:ln/>
                <a:solidFill>
                  <a:srgbClr val="00B050"/>
                </a:solidFill>
              </a:rPr>
              <a:t>в сумме – 321 тыс. руб.</a:t>
            </a:r>
            <a:endParaRPr lang="ru-RU" b="1" dirty="0">
              <a:ln/>
              <a:solidFill>
                <a:srgbClr val="00B050"/>
              </a:solidFill>
            </a:endParaRPr>
          </a:p>
        </p:txBody>
      </p:sp>
      <p:pic>
        <p:nvPicPr>
          <p:cNvPr id="77826" name="Picture 2" descr="http://www.jebbeach.com/wp-content/uploads/2012/11/Screen-Shot-2012-11-21-at-8.44.46-AM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249828"/>
            <a:ext cx="2143108" cy="1608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28" name="Picture 4" descr="http://do.gendocs.ru/pars_docs/tw_refs/218/217322/217322_html_33dd484a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5" y="4500570"/>
            <a:ext cx="2643205" cy="1981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32" name="Picture 8" descr="http://farmerportal.ru/sites/default/files/imagecache/content_image/wysiwyg_imageupload/63/%20%D0%B8%20%D0%BC%D1%8F%D1%81%D0%B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43042" y="4572008"/>
            <a:ext cx="2786082" cy="1858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2334"/>
            <a:ext cx="8229600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Перечень предприятий входящих в состав агропромышленного комплекса города Сорска</a:t>
            </a:r>
            <a:endParaRPr lang="ru-RU" sz="3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КФХ Бойко Д.Ю.</a:t>
            </a:r>
          </a:p>
          <a:p>
            <a:pPr algn="ctr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КФХ Скрипкин А.В.</a:t>
            </a:r>
          </a:p>
          <a:p>
            <a:pPr algn="ctr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КФХ Лысенко А.И.</a:t>
            </a:r>
          </a:p>
          <a:p>
            <a:pPr algn="ctr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КФХ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Шарохвостова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А.И.</a:t>
            </a:r>
          </a:p>
          <a:p>
            <a:pPr algn="ctr"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КФХ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Сатиева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Р.Я.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746" name="Picture 2" descr="http://farmer35.ru/upload/video/thumbs/medium/2013/08/04/grabli-kosilka-telega-k-motobloku-kfh-olgi-polozovoi1375606469-51fe16c5a91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2074"/>
            <a:ext cx="2857488" cy="2143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://rostov.dkvartal.ru/system/images/news/000/307/010_x_larg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4214838"/>
            <a:ext cx="2857522" cy="1905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 descr="http://www.gorobzor.ru/public/news/images/3202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81498" y="4286276"/>
            <a:ext cx="2571741" cy="1928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2" name="Picture 8" descr="http://chizhov-s-v.ru/img/500/130691496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43636" y="4876071"/>
            <a:ext cx="3000364" cy="2196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" y="493772"/>
            <a:ext cx="8472518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Сельскохозяйственные ярмарки «Выходного дня»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28565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2013 году было проведено – </a:t>
            </a:r>
          </a:p>
          <a:p>
            <a:pPr algn="ctr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7 ярмарок.</a:t>
            </a:r>
          </a:p>
          <a:p>
            <a:pPr>
              <a:buNone/>
            </a:pP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sgpress.ru/allimages/395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46" y="4071942"/>
            <a:ext cx="381796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sgpress.ru/allimages/398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79132" y="4524394"/>
            <a:ext cx="3435810" cy="2405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8" name="Picture 6" descr="http://sgpress.ru/allimages/3954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0300" y="4929198"/>
            <a:ext cx="2933700" cy="194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0" name="Picture 8" descr="http://www.r-19.ru/cache/assets/images/minselhoz/News%202013/1359348043_400_1%2001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420" y="1285860"/>
            <a:ext cx="2786050" cy="3712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82" name="Picture 10" descr="http://infoarena.ru/infoa_files/users/963/med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06449" y="4429108"/>
            <a:ext cx="3137319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2844" y="3929066"/>
            <a:ext cx="8929718" cy="30003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FontTx/>
              <a:buChar char="-"/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Создание комфортной городской среды </a:t>
            </a:r>
          </a:p>
          <a:p>
            <a:pPr>
              <a:buFontTx/>
              <a:buChar char="-"/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Развитие городской дорожно-транспортной инфраструктуры</a:t>
            </a:r>
          </a:p>
          <a:p>
            <a:pPr>
              <a:buFontTx/>
              <a:buChar char="-"/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Укрепление материально технической базы бюджетных учреждений</a:t>
            </a:r>
          </a:p>
          <a:p>
            <a:pPr>
              <a:buFontTx/>
              <a:buChar char="-"/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Увеличение мест в детских садах</a:t>
            </a:r>
          </a:p>
          <a:p>
            <a:pPr>
              <a:buFontTx/>
              <a:buChar char="-"/>
            </a:pP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Приоритетные направления социально экономического развития города</a:t>
            </a:r>
            <a:endParaRPr lang="ru-RU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342"/>
            <a:ext cx="8229600" cy="152470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Электротехническое обслуживание уличного освещения на территории город Сорск</a:t>
            </a:r>
            <a:endParaRPr lang="ru-RU" sz="32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401080" cy="434023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Были выполнены работы по ревизии и замене светильников уличного освещения, монтаж провода, замена ламп уличного освещения –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сумма по контракту 1,5 млн. руб.</a:t>
            </a:r>
            <a:r>
              <a:rPr lang="ru-RU" sz="2800" dirty="0" smtClean="0"/>
              <a:t>  </a:t>
            </a:r>
            <a:endParaRPr lang="ru-RU" sz="2800" dirty="0"/>
          </a:p>
        </p:txBody>
      </p:sp>
      <p:pic>
        <p:nvPicPr>
          <p:cNvPr id="26626" name="Picture 2" descr="http://beautyek.ru/Media/Light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3786165"/>
            <a:ext cx="3071834" cy="3071835"/>
          </a:xfrm>
          <a:prstGeom prst="rect">
            <a:avLst/>
          </a:prstGeom>
          <a:noFill/>
        </p:spPr>
      </p:pic>
      <p:pic>
        <p:nvPicPr>
          <p:cNvPr id="26628" name="Picture 4" descr="http://www.multiprese.lv/images/127194058531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78" y="4323762"/>
            <a:ext cx="3214678" cy="2534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0" name="Picture 6" descr="http://www.stroylist.ru/upload/iblock/849/e2f564323c5e330274f11d256018c41f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500570"/>
            <a:ext cx="3286148" cy="2317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1218"/>
            <a:ext cx="8229600" cy="9532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Замена светильников на 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светодиодные энергосберегающие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17681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2013 году за счет замены светильников снизились затраты на потребленную электрическую энергию по сравнению с 2012 годом на – 4,5% </a:t>
            </a:r>
          </a:p>
          <a:p>
            <a:pPr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Расходы составили – 1,1 млн. руб.</a:t>
            </a:r>
          </a:p>
        </p:txBody>
      </p:sp>
      <p:pic>
        <p:nvPicPr>
          <p:cNvPr id="25602" name="Picture 2" descr="http://rushkolnik.ru/tw_files2/urls_1/1341/d-1340754/1340754_html_m5603ea9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772" y="4786346"/>
            <a:ext cx="2371922" cy="2153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http://www.lampe.ru/imgnews/lamp_0912200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4776817"/>
            <a:ext cx="3357861" cy="2652711"/>
          </a:xfrm>
          <a:prstGeom prst="rect">
            <a:avLst/>
          </a:prstGeom>
          <a:noFill/>
        </p:spPr>
      </p:pic>
      <p:pic>
        <p:nvPicPr>
          <p:cNvPr id="6" name="Picture 4" descr="http://edu.vmdaily.ru/photo/vecherka/2012/08/doc660d3m2lvd5stlz512t_800_48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45291" y="4762876"/>
            <a:ext cx="2984031" cy="223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8183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Встреча с депутатом государственной думы России, Максимовой Н.С.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2\Рабочий стол\К отчету 13\Политика\Депутат\IMG_758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16" y="3653509"/>
            <a:ext cx="2140122" cy="3204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Documents and Settings\2\Рабочий стол\К отчету 13\Политика\Депутат\IMG_75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645600"/>
            <a:ext cx="3571900" cy="2378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8" name="Picture 8" descr="C:\Documents and Settings\2\Рабочий стол\К отчету 13\Политика\Депутат\IMG_753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1719590"/>
            <a:ext cx="3629237" cy="2423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31" name="Picture 11" descr="C:\Documents and Settings\2\Рабочий стол\К отчету 13\Политика\Депутат\IMG_758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5862" y="3653509"/>
            <a:ext cx="2140122" cy="3204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4" descr="C:\Documents and Settings\2\Рабочий стол\К отчету 13\Политика\Депутат\IMG_751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72760" y="4000504"/>
            <a:ext cx="4056628" cy="2700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643834" y="4382233"/>
            <a:ext cx="96553" cy="347592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43900" y="2571744"/>
            <a:ext cx="142876" cy="257176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3571876"/>
            <a:ext cx="142876" cy="257176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Дорожные знаки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340768"/>
            <a:ext cx="5643602" cy="478539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приобретение, содержание, ремонт и установку дорожно-знаковой информации затрачено </a:t>
            </a:r>
          </a:p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– 14,4 тыс. руб.</a:t>
            </a:r>
          </a:p>
          <a:p>
            <a:pPr marL="0" indent="0" algn="ctr">
              <a:buNone/>
            </a:pPr>
            <a:r>
              <a:rPr lang="ru-RU" b="1" dirty="0" smtClean="0">
                <a:ln w="11430"/>
                <a:solidFill>
                  <a:schemeClr val="tx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Нанесение дорожной разметки (пешеходных переходов) – 50 тыс. руб.</a:t>
            </a:r>
            <a:endParaRPr lang="ru-RU" b="1" dirty="0">
              <a:ln w="11430"/>
              <a:solidFill>
                <a:schemeClr val="tx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4578" name="Picture 2" descr="http://www.gortrans.dp.ua/media/k2/categories/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928802"/>
            <a:ext cx="1141722" cy="1704973"/>
          </a:xfrm>
          <a:prstGeom prst="rect">
            <a:avLst/>
          </a:prstGeom>
          <a:noFill/>
        </p:spPr>
      </p:pic>
      <p:pic>
        <p:nvPicPr>
          <p:cNvPr id="24580" name="Picture 4" descr="http://eepwiki.de/images/thumb/e/e2/600px-Zeichen_306svg.png/128px-600px-Zeichen_306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3571876"/>
            <a:ext cx="1647828" cy="1647829"/>
          </a:xfrm>
          <a:prstGeom prst="rect">
            <a:avLst/>
          </a:prstGeom>
          <a:noFill/>
        </p:spPr>
      </p:pic>
      <p:pic>
        <p:nvPicPr>
          <p:cNvPr id="24582" name="Picture 6" descr="http://maski-dla-dorznakov.ru/static/img/0000/0000/7555/7555528.pj4k4hkqch.156x120.png?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72330" y="1071546"/>
            <a:ext cx="2228863" cy="17145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6715172"/>
            <a:ext cx="9144000" cy="2142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rgbClr val="00B050"/>
                </a:solidFill>
              </a:rPr>
              <a:t>Озеленение</a:t>
            </a:r>
            <a:endParaRPr lang="ru-RU" b="1" dirty="0">
              <a:ln/>
              <a:solidFill>
                <a:srgbClr val="00B050"/>
              </a:solidFill>
            </a:endParaRPr>
          </a:p>
        </p:txBody>
      </p:sp>
      <p:pic>
        <p:nvPicPr>
          <p:cNvPr id="29698" name="Picture 2" descr="http://www.tuvaonline.ru/uploads/posts/2012-07/1341983100_uborka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" y="4948993"/>
            <a:ext cx="2619489" cy="1963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6" name="Picture 10" descr="http://borgulev.ucoz.ru/_ph/1/2/95944836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789129"/>
            <a:ext cx="1095939" cy="3068631"/>
          </a:xfrm>
          <a:prstGeom prst="rect">
            <a:avLst/>
          </a:prstGeom>
          <a:noFill/>
        </p:spPr>
      </p:pic>
      <p:pic>
        <p:nvPicPr>
          <p:cNvPr id="71682" name="Picture 2" descr="http://lg-news.net/media/k2/items/cache/46eff594cc95ecffb759c53475ade30a_X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82" y="4840950"/>
            <a:ext cx="2786050" cy="208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571604" y="1918636"/>
            <a:ext cx="7286676" cy="23676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Были выполнены работы по устройству, высадке, содержанию цветочных клумб, по формовочной обрезки акаций, стрижки газонов по городу Сорску на сумму – 500,2 тыс. руб.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Приобретено 2 триммера для стрижки травы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11618" name="Picture 2" descr="http://www.ikirov.ru/files/1303/neregularnay_klumb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00364" y="4769487"/>
            <a:ext cx="2928958" cy="2143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Уборка мест общего пользования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6877"/>
            <a:ext cx="8229600" cy="478539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Выполнены работы по санитарному содержанию, очистке, подсыпке улиц города на сумму – 2,2 млн. руб.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4" descr="http://www.med.cap.ru/home/286/anonsy/main_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4500546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 descr="http://upravcomp.ru/images/photo/b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4419576"/>
            <a:ext cx="3252829" cy="2438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58" name="Picture 2" descr="http://alkinoselsovet.ucoz.ru/_nw/0/3475185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6" y="4613250"/>
            <a:ext cx="3000364" cy="224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 descr="I:\Люди\ЖКХ\IMG_22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24667" y="4500570"/>
            <a:ext cx="3533151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9608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Установка лавочек и урн, ремонт и установка детских игровых форм во дворах жилых домов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3328982" cy="1554155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378,8 тыс. руб. 				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9634" name="Picture 2" descr="http://piroshar.delovoi.net/image.php?type=P&amp;id=20744&amp;ts=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6" y="3522110"/>
            <a:ext cx="2786050" cy="2954911"/>
          </a:xfrm>
          <a:prstGeom prst="rect">
            <a:avLst/>
          </a:prstGeom>
          <a:noFill/>
        </p:spPr>
      </p:pic>
      <p:pic>
        <p:nvPicPr>
          <p:cNvPr id="7" name="Picture 6" descr="http://kovkainfo.ru/uploads/static_gallery/98/98_13122982922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-142908" y="5276266"/>
            <a:ext cx="1456359" cy="1724634"/>
          </a:xfrm>
          <a:prstGeom prst="rect">
            <a:avLst/>
          </a:prstGeom>
          <a:noFill/>
        </p:spPr>
      </p:pic>
      <p:pic>
        <p:nvPicPr>
          <p:cNvPr id="43010" name="Picture 2" descr="I:\2013\фотик все фото июль\IMG_1060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</a:blip>
          <a:srcRect/>
          <a:stretch>
            <a:fillRect/>
          </a:stretch>
        </p:blipFill>
        <p:spPr bwMode="auto">
          <a:xfrm>
            <a:off x="4679157" y="3500438"/>
            <a:ext cx="439343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214942" y="2214554"/>
            <a:ext cx="335758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200 тыс. руб.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142976" y="2857496"/>
            <a:ext cx="857256" cy="642942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572264" y="2928934"/>
            <a:ext cx="857256" cy="64294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Содержание </a:t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безнадзорных животных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1125"/>
            <a:ext cx="8229600" cy="478539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Заключен договор с предпринимателем Бойко Д.Ю. по содержанию безнадзорных животных – 89,7 тыс. руб.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8614" name="Picture 6" descr="http://www.tyumen-region.com/upload/iblock/f40/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10339" y="4143380"/>
            <a:ext cx="4153645" cy="276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6" name="Picture 8" descr="http://forums.watchuseek.com/attachments/f74/906409d1355654846-show-your-stable--horses_in_stabl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8" y="4071942"/>
            <a:ext cx="389953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0" name="Picture 2" descr="http://www.21.by/pub/news/2011/09/131521740545448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28860" y="3143248"/>
            <a:ext cx="420648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Модернизация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объектов ЖКХ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2272"/>
            <a:ext cx="8229600" cy="20882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период 2013 года выполнены работы по капитальному ремонту КИП и котла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ДКВр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20/13  - на сумму 800 тыс. руб.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7592" name="Picture 8" descr="http://admin.moyaokruga.ru/img/image_detail_new2/0fbbec5b-4f78-49f0-b1ce-3827b139b82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4714884"/>
            <a:ext cx="3500462" cy="2214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4" name="Picture 2" descr="http://www.by.all.biz/img/by/catalog/9471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4695865"/>
            <a:ext cx="3146498" cy="2233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81" name="Picture 1" descr="I:\Люди\ЖКХ\IMG_04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428660" y="4786322"/>
            <a:ext cx="321884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094"/>
            <a:ext cx="8229600" cy="9532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Программа «Энергосбережение и повышение </a:t>
            </a:r>
            <a:r>
              <a:rPr lang="ru-RU" sz="3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энерогэфективности</a:t>
            </a: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»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5439"/>
            <a:ext cx="8229600" cy="478539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Выполнены работы по капитальному ремонту обмуровки котла №1 и №4 и другие работы на котельной</a:t>
            </a:r>
          </a:p>
          <a:p>
            <a:pPr marL="0" indent="0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сумму  – 9 млн. руб.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6562" name="Picture 2" descr="http://tvr-panorama.ru/sites/default/files/DoBodajbo2.JPG?133896760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90500" y="4572033"/>
            <a:ext cx="3047988" cy="2285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4" name="Picture 4" descr="http://polit-gid.ru/sites/default/files/styles/img_600/public/igp24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59185" y="4500570"/>
            <a:ext cx="3527327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6" name="Picture 6" descr="http://gazeta.a42.ru/images/lenta/404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34922" y="4572008"/>
            <a:ext cx="2837640" cy="2285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70" name="Picture 10" descr="http://my-ivanovo.ru/wp-content/uploads/2011/10/11-4060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57950" y="2571744"/>
            <a:ext cx="2592508" cy="2009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Модернизация системы электроснабжения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1125"/>
            <a:ext cx="8229600" cy="478539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Выполнены работы по прокладке кабельных линий на объекты соцкультбыта, жилые дома на сумму – 25,4 млн. руб.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5538" name="Picture 2" descr="http://www.digiseller.ru/preview/114786/p1_106132154127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357694"/>
            <a:ext cx="3554460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0" name="Picture 4" descr="http://www.cupp.ru/db/images/131020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19822" y="4286304"/>
            <a:ext cx="3524210" cy="2643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2" name="Picture 6" descr="http://www.severinform.ru/media/img/800x600_1317296090_set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52594" y="3777617"/>
            <a:ext cx="3348166" cy="2437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920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Выполнены различные мероприятия в области ЖКХ</a:t>
            </a:r>
            <a:endParaRPr lang="ru-RU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9687"/>
            <a:ext cx="8229600" cy="4785395"/>
          </a:xfr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сумму 5,8 млн. рублей: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замена дымососов котлов №1,2;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ремонт газоочистного оборудования котла №4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приобретение задвижки, водопроводных труб, дымососа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дополнительные работы по обмуровке котлов № 1,4;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замена газоходов котлов № 1,2,3;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замена воздуховода котла № 4;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замена экономайзера котла № 1.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ремонт теплотрассы от ТК-22 до ТК 23.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разработка проекта установки модульной котельной в школе п.с.т Ербинская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проведение технической диагностики котлов и здания котельной.</a:t>
            </a:r>
          </a:p>
          <a:p>
            <a:pPr marL="0"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разработка схемы водоснабжения и водоотведения города Сорска.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5532"/>
            <a:ext cx="8229600" cy="123895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Программа по улучшению водоснабжения на территории МО </a:t>
            </a:r>
            <a:b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г. Сорск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4067"/>
            <a:ext cx="8229600" cy="478539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600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Пробурено 11 скважин, оплачено из бюджета – 212,5 тыс. руб.</a:t>
            </a:r>
            <a:endParaRPr lang="ru-RU" sz="3600" b="1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4520" name="Picture 8" descr="http://www.soyuzproekt.ru/oborudovanie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2742" y="3643314"/>
            <a:ext cx="290023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38" name="Picture 2" descr="http://www.lebedevka.ru/images/byreni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4214818"/>
            <a:ext cx="4261181" cy="2428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0" name="Picture 4" descr="http://shkolazhizni.ru/img/content/i63/63975_o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58016" y="3829580"/>
            <a:ext cx="2183724" cy="281413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109" y="1412230"/>
            <a:ext cx="8229600" cy="47853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5" descr="C:\Documents and Settings\2\Рабочий стол\К отчету 13\Политика\Депутат\IMG_75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214446"/>
            <a:ext cx="4514503" cy="3015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9" descr="C:\Documents and Settings\2\Рабочий стол\К отчету 13\Политика\Депутат\IMG_756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06" y="1357322"/>
            <a:ext cx="4514503" cy="3015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10" descr="C:\Documents and Settings\2\Рабочий стол\К отчету 13\Политика\Депутат\IMG_757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4207" y="4162286"/>
            <a:ext cx="4143404" cy="2767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Генеральный план </a:t>
            </a:r>
            <a:b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городского округа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4624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2013 году утвержден генеральный план городского округа, после проведения процедуры согласования в Правительстве Российской Федерации.</a:t>
            </a:r>
            <a:endParaRPr lang="ru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63490" name="Picture 2" descr="http://www.sorsk-adm.ru/images/stories/2011/gazeta/1711/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06" y="3429000"/>
            <a:ext cx="4779889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6561" name="Picture 1" descr="I:\Люди\Shilov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0667" y="3643314"/>
            <a:ext cx="4286248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9208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Строительство дома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1059"/>
            <a:ext cx="822960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рамках программы «Повышение устойчивости жилых домов,  основных   объектов  и  систем  жизнеобеспечения  в  сейсмических районах муниципального образования город Сорск» осуществлено строительство дома на сумму – 24,6 млн. руб. </a:t>
            </a:r>
          </a:p>
          <a:p>
            <a:pPr marL="355600" indent="-355600">
              <a:buFontTx/>
              <a:buChar char="-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федерального бюджета 17,9 млн. руб., </a:t>
            </a:r>
          </a:p>
          <a:p>
            <a:pPr marL="355600" indent="-355600">
              <a:buFontTx/>
              <a:buChar char="-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из бюджета РХ – 1,7 млн. руб., </a:t>
            </a:r>
          </a:p>
          <a:p>
            <a:pPr marL="355600" indent="-355600">
              <a:buFontTx/>
              <a:buChar char="-"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средства местного бюджета 5,1 млн. руб.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3489" name="Picture 1" descr="I:\090913\Копия IMG_313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000504"/>
            <a:ext cx="4192148" cy="2797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490" name="Picture 2" descr="I:\090913\Копия IMG_31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908" y="4000504"/>
            <a:ext cx="4214810" cy="2812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Муниципальная программа «Свой дом»</a:t>
            </a:r>
            <a:endParaRPr lang="ru-RU" sz="3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" y="1340769"/>
            <a:ext cx="8543956" cy="28026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малоэтажного индивидуального строительства предоставляемых льготным категориям граждан разработана проектно сметная документация на электроснабжение 148 земельных участков. </a:t>
            </a:r>
          </a:p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Стоимость проектных работ в 2013 г. составила – 1,3 млн. руб. </a:t>
            </a:r>
          </a:p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Общая сметная стоимость проекта – 20,6 млн. руб.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42" name="Picture 2" descr="http://leningrad-region.slanet.ru/%7Esrc6240050/Dom_na_II_pos_Ordzhonikidz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7554" y="4143380"/>
            <a:ext cx="2360270" cy="2593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4" name="Picture 4" descr="http://izhevsk.ru/forums/icons/forum_pictures/008224/822466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4857760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6" name="Picture 6" descr="http://lakas-biztositas.co.hu/wp-content/uploads/2012/08/lakas_0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5214950"/>
            <a:ext cx="2639872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Содержание и развитие социальной сферы в 2013 году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Направлено более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54%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средств бюджета города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3489" name="Picture 1" descr="I:\Люди\Люди\IMG_3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34434"/>
            <a:ext cx="3500462" cy="2623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1" name="Picture 3" descr="I:\Люди\Люди\IMG_28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928802"/>
            <a:ext cx="3500462" cy="2623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2" name="Picture 4" descr="I:\Люди\Люди\IMG_746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2000240"/>
            <a:ext cx="3571900" cy="4766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0" name="Picture 4" descr="http://img1.liveinternet.ru/images/attach/c/6/92/337/92337225_1__20_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500438"/>
            <a:ext cx="3286148" cy="163097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884363"/>
            <a:ext cx="8229600" cy="1470025"/>
          </a:xfrm>
        </p:spPr>
        <p:txBody>
          <a:bodyPr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Социальная сфера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9394" name="Picture 2" descr="http://www.suleiman-stalskiy.ru/images/articles/articles/cache/cut_300_300_15663_1146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3000372"/>
            <a:ext cx="1928826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6" name="Picture 4" descr="http://sch1089sz.mskobr.ru/images/cms/data/%D1%81%D0%BE%D1%86%D0%B8%D0%B0%D0%BB%D0%BA%D0%B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4857757"/>
            <a:ext cx="3000364" cy="200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8" name="Picture 6" descr="http://s015.radikal.ru/i331/1110/26/d38b2e34ee8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4610108"/>
            <a:ext cx="3000364" cy="224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400" name="Picture 8" descr="http://www.miloserdie.ru/pic/volont0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"/>
            <a:ext cx="2357422" cy="1768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404" name="Picture 12" descr="http://khakas.er.ru/media/userdata/regional_photos/2012/05/03/3b644281a0094954e657a9b2e7bfd3f2.jpe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752735"/>
            <a:ext cx="3286148" cy="2105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5" name="Picture 1" descr="I:\Люди\Люди\IMG_505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14546" y="-51981"/>
            <a:ext cx="2643206" cy="1763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6" name="Picture 2" descr="I:\Люди\Люди\IMG_576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86314" y="-51981"/>
            <a:ext cx="2357454" cy="1766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7" name="Picture 3" descr="I:\Люди\IMG_506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072330" y="0"/>
            <a:ext cx="2192743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66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Детский сад «</a:t>
            </a:r>
            <a:r>
              <a:rPr lang="ru-RU" b="1" spc="50" dirty="0" err="1" smtClean="0">
                <a:ln w="11430"/>
                <a:solidFill>
                  <a:srgbClr val="FF66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Дюймовочка</a:t>
            </a:r>
            <a:r>
              <a:rPr lang="ru-RU" b="1" spc="50" dirty="0" smtClean="0">
                <a:ln w="11430"/>
                <a:solidFill>
                  <a:srgbClr val="FF66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" dirty="0">
              <a:ln w="11430"/>
              <a:solidFill>
                <a:srgbClr val="FF66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8249"/>
            <a:ext cx="8329642" cy="2642255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Введено в эксплуатацию здание детского сада на 90 мест.</a:t>
            </a:r>
          </a:p>
          <a:p>
            <a:pPr marL="0" indent="0">
              <a:buNone/>
            </a:pP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реконструкцию садика профинансировано 24,9 млн. руб.</a:t>
            </a:r>
          </a:p>
          <a:p>
            <a:pPr marL="0" indent="0">
              <a:buNone/>
            </a:pP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Местный бюджет – 5,2 млн. руб. (из них на реконструкцию 3,6 млн. руб., на оборудование и материалы 1,2 млн. руб.) </a:t>
            </a:r>
          </a:p>
          <a:p>
            <a:pPr marL="0" indent="0">
              <a:buNone/>
            </a:pP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Республиканский бюджет – 19,7 млн. руб.</a:t>
            </a:r>
          </a:p>
        </p:txBody>
      </p:sp>
      <p:pic>
        <p:nvPicPr>
          <p:cNvPr id="58370" name="Picture 2" descr="http://www.sorsk-adm.ru/images/stories/2013/nashe/dyim/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089801"/>
            <a:ext cx="3786214" cy="283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http://www.sorsk-adm.ru/images/stories/2013/nashe/dyim/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4357694"/>
            <a:ext cx="342902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4" name="Picture 6" descr="http://www.sorsk-adm.ru/images/stories/2013/nashe/dyim/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48319" y="4036223"/>
            <a:ext cx="3667151" cy="2750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Прием\фото для администрации\фото для администрации\СОШ 1 ФОТО для Главы\СОШ 1 ФОТО для Главы\новое кух оборудование СОШ 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7" y="4357694"/>
            <a:ext cx="3429025" cy="2571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Программа </a:t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«Школьное питание»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2563"/>
            <a:ext cx="8786842" cy="478539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Ремонт и оснащение столового и пищевого блока </a:t>
            </a:r>
          </a:p>
          <a:p>
            <a:pPr marL="0" indent="0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школы №1 на сумму 683 тыс. руб.</a:t>
            </a:r>
          </a:p>
          <a:p>
            <a:pPr marL="0" indent="0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Закуплено столовое оборудование на сумму – 219 тыс. руб.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7346" name="Picture 2" descr="http://uch.znate.ru/tw_files2/urls_6/10/d-9246/9246_html_m4873404.png"/>
          <p:cNvPicPr>
            <a:picLocks noChangeAspect="1" noChangeArrowheads="1"/>
          </p:cNvPicPr>
          <p:nvPr/>
        </p:nvPicPr>
        <p:blipFill>
          <a:blip r:embed="rId3" cstate="email"/>
          <a:srcRect t="6897"/>
          <a:stretch>
            <a:fillRect/>
          </a:stretch>
        </p:blipFill>
        <p:spPr bwMode="auto">
          <a:xfrm>
            <a:off x="7358082" y="1021760"/>
            <a:ext cx="2071702" cy="1049918"/>
          </a:xfrm>
          <a:prstGeom prst="rect">
            <a:avLst/>
          </a:prstGeom>
          <a:noFill/>
        </p:spPr>
      </p:pic>
      <p:pic>
        <p:nvPicPr>
          <p:cNvPr id="57350" name="Picture 6" descr="http://s5.hostingkartinok.com/uploads/images/2013/03/2fe7ca4929a129bd7bc1eed5b03a043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092" y="2857496"/>
            <a:ext cx="3429056" cy="2557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9" name="Picture 3" descr="C:\Прием\фото для администрации\фото для администрации\СОШ 1 ФОТО для Главы\СОШ 1 ФОТО для Главы\отремонтированная крыша СОШ 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2" y="4786322"/>
            <a:ext cx="3375933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7" name="Picture 1" descr="C:\Прием\фото для администрации\фото для администрации\СОШ 1 ФОТО для Главы\СОШ 1 ФОТО для Главы\Столовая 2 СОШ 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42976" y="2911074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8760"/>
            <a:ext cx="8229600" cy="9271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Повышение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энергоэффективности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бюджетных учреждениях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2272"/>
            <a:ext cx="8229600" cy="2802612"/>
          </a:xfrm>
        </p:spPr>
        <p:txBody>
          <a:bodyPr/>
          <a:lstStyle/>
          <a:p>
            <a:pPr marL="0" indent="0">
              <a:buNone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Установлены пластиковые окна в школе №1 на сумму – 2,9 млн. руб. (из них  бюджет РХ – 2,7 млн. руб., местный бюджет – 157 тыс. руб.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6324" name="Picture 4" descr="http://mpr.orb.ru/assets/images/earth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4929198"/>
            <a:ext cx="2857520" cy="1903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3" name="Picture 1" descr="C:\Прием\фото для администрации\фото для администрации\СОШ 1 ФОТО для Главы\СОШ 1 ФОТО для Главы\Пластиковое окно СОШ 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91196" y="4214819"/>
            <a:ext cx="352427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4" name="Picture 2" descr="C:\Прием\фото для администрации\фото для администрации\СОШ 1 ФОТО для Главы\СОШ 1 ФОТО для Главы\пластик окна СОШ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91869" y="4309470"/>
            <a:ext cx="3398040" cy="2548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2334"/>
            <a:ext cx="8229600" cy="7920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Ремонтные работы в бюджетных учреждениях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2563"/>
            <a:ext cx="8229600" cy="4785395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 Осуществлен ремонт системы отопления и замене элеваторного узла в МБОУ «Сорская СОШ №3 с УИОП» на сумму  900 тыс.руб.</a:t>
            </a:r>
          </a:p>
          <a:p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Произведена заменена система розлива ГВС и ХВС, отремонтирован ввод системы теплоснабжения в МБДОУ ЦРР Детский сад «Солнышко» на общую сумму  300 тыс.руб.,</a:t>
            </a:r>
          </a:p>
          <a:p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Отремонтирован ввод  системы отопление в здание МБОУ Сорская СОШ №2 им. </a:t>
            </a:r>
            <a:r>
              <a:rPr lang="ru-RU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Толстихиной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на сумму 300 тыс.руб., </a:t>
            </a:r>
          </a:p>
          <a:p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Заменена кровля над пищеблоком в МБОУ Сорская СОШ №1 на сумму 600 тыс.руб.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5302" name="Picture 6" descr="http://www.newsn.ru/images/cms-image-00000841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22" y="4643446"/>
            <a:ext cx="3194496" cy="2208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69" name="Picture 1" descr="C:\Прием\фото для администрации\фото для администрации\Солнышко\SAM_717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4572008"/>
            <a:ext cx="3028920" cy="2271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0" name="Picture 2" descr="C:\Прием\фото для администрации\фото для администрации\СОШ №3\2014-05-06 14.08.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95277" y="4572008"/>
            <a:ext cx="3047989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0198"/>
            <a:ext cx="8229600" cy="9271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Спортивное оборудование в образовательных учреждениях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60557"/>
            <a:ext cx="8229600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Обновлено спортивное оборудование в  МБОУ Сорская СОШ №3 за счет местного бюджета на 38 тыс.руб.</a:t>
            </a:r>
          </a:p>
          <a:p>
            <a:pPr marL="0" indent="0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МБОУ «Сорская СОШ №1 – на 37,2 </a:t>
            </a:r>
            <a:r>
              <a:rPr lang="ru-RU" sz="2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тыс.руб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(за счет субвенций из республиканского бюджета)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" descr="http://www.joybooster.org/images/sports0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54" y="7480963"/>
            <a:ext cx="2517676" cy="2214578"/>
          </a:xfrm>
          <a:prstGeom prst="rect">
            <a:avLst/>
          </a:prstGeom>
          <a:noFill/>
        </p:spPr>
      </p:pic>
      <p:pic>
        <p:nvPicPr>
          <p:cNvPr id="9" name="Picture 6" descr="http://sf.miass.susu.ru:81/wwwfiles/imgs/Galery1/%C4%C4%D2%20%CE%F1%F2%F0%EE%E2/%CA%E0%F0%F2%E8%ED%EA%E8%20%E7%E0%F1%F2%E0%E2%EA%E8/fabddf0f5d9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7286652"/>
            <a:ext cx="3000396" cy="2408889"/>
          </a:xfrm>
          <a:prstGeom prst="rect">
            <a:avLst/>
          </a:prstGeom>
          <a:noFill/>
        </p:spPr>
      </p:pic>
      <p:pic>
        <p:nvPicPr>
          <p:cNvPr id="57345" name="Picture 1" descr="C:\Прием\фото для администрации\фото для администрации\СОШ 1 ФОТО для Главы\СОШ 1 ФОТО для Главы\спорт оборудование 2 СОШ 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18" y="3429000"/>
            <a:ext cx="4429144" cy="3321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46" name="Picture 2" descr="C:\Прием\фото для администрации\фото для администрации\СОШ 1 ФОТО для Главы\СОШ 1 ФОТО для Главы\спорт оборуд СОШ 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3429000"/>
            <a:ext cx="4429144" cy="3321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4280" name="Picture 8" descr="http://greentherm.com.ua/image/kanatu/sz/0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86182" y="5409107"/>
            <a:ext cx="1643074" cy="144889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9532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Открытие многофункционального центра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150" name="Picture 6" descr="C:\Documents and Settings\2\Рабочий стол\К отчету 13\Город\МФЦ\IMG_61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50429" y="4071966"/>
            <a:ext cx="4064711" cy="2714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1" name="Picture 7" descr="C:\Documents and Settings\2\Рабочий стол\К отчету 13\Город\МФЦ\IMG_616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908" y="1471392"/>
            <a:ext cx="4214810" cy="281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2" name="Picture 8" descr="C:\Documents and Settings\2\Рабочий стол\К отчету 13\Город\МФЦ\IMG_618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0384" y="1542830"/>
            <a:ext cx="4214810" cy="2814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http://www.cgnf.ru/i/units/110113_161454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36" y="714356"/>
            <a:ext cx="2085218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4" name="Picture 4" descr="C:\Прием\фото для администрации\фото для администрации\ООШ №2\IMG_282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3286124"/>
            <a:ext cx="2782823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Сорская СОШ №2 </a:t>
            </a:r>
            <a:b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им. </a:t>
            </a:r>
            <a:r>
              <a:rPr lang="ru-RU" sz="32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Толстихиной</a:t>
            </a: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программа «Доступная среда»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6877"/>
            <a:ext cx="8229600" cy="1784999"/>
          </a:xfrm>
          <a:solidFill>
            <a:srgbClr val="D7B6E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Выделено около 1 млн. руб.(установлены пандусы, асфальтированы подъездные  пути, установлены и расширены дверные проемы – 540,0 тыс.рублей, приобретено оборудование  на 500 тыс.рублей)</a:t>
            </a:r>
            <a:endParaRPr lang="ru-RU" sz="2400" b="1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3250" name="Picture 2" descr="http://ds10ishim.ru/sites/default/files/news/2013_11/ja_view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4214842"/>
            <a:ext cx="2714620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1" name="Picture 1" descr="C:\Прием\фото для администрации\фото для администрации\ООШ №2\IMG_282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3357562"/>
            <a:ext cx="2714644" cy="1811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2" name="Picture 2" descr="C:\Прием\фото для администрации\фото для администрации\ООШ №2\IMG_279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900669"/>
            <a:ext cx="3039630" cy="2028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3" name="Picture 3" descr="C:\Прием\фото для администрации\фото для администрации\ООШ №2\IMG_282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86116" y="4900669"/>
            <a:ext cx="3039630" cy="2028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Социальная политика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89053"/>
            <a:ext cx="8229600" cy="4525963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Проживает 68 семей с 77 детьми, над которыми оформлена опека и 7 приемных семей с 28 детьми. </a:t>
            </a:r>
          </a:p>
          <a:p>
            <a:pPr marL="0" indent="0">
              <a:buNone/>
            </a:pPr>
            <a:r>
              <a:rPr lang="ru-RU" sz="2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опекунское пособие в 2013 году  израсходовано 7,5 млн. руб.;</a:t>
            </a:r>
          </a:p>
          <a:p>
            <a:pPr marL="0" indent="0">
              <a:buNone/>
            </a:pPr>
            <a:r>
              <a:rPr lang="ru-RU" sz="20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на пособие приемным семьям 2,0 млн. руб. </a:t>
            </a:r>
          </a:p>
          <a:p>
            <a:pPr marL="0" indent="0">
              <a:buNone/>
            </a:pPr>
            <a:endParaRPr lang="ru-RU" sz="2000" b="1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000" b="1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000" b="1" dirty="0" smtClean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000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2226" name="Picture 2" descr="http://www.ulprof.ulgov.ru/images/ifcimages/opeka/%20%D0%BC%D0%B5%D0%BD%D1%8F%20%D0%BC%D0%B0%D0%BC%D0%B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7643842"/>
            <a:ext cx="3863270" cy="1285860"/>
          </a:xfrm>
          <a:prstGeom prst="rect">
            <a:avLst/>
          </a:prstGeom>
          <a:noFill/>
        </p:spPr>
      </p:pic>
      <p:pic>
        <p:nvPicPr>
          <p:cNvPr id="52228" name="Picture 4" descr="http://www.goodstart.ru/upload/opek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5286388"/>
            <a:ext cx="2428892" cy="1624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0" name="Picture 6" descr="http://kohma.ivanovoweb.ru/filestore/Chuj_det_net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2928934"/>
            <a:ext cx="2500330" cy="2476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2" name="Picture 8" descr="http://news.mail.ru/prev670w/pic/db/3d/main10832618_5e4ba4f4e157108bc7bac4707554976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72198" y="7358090"/>
            <a:ext cx="2500330" cy="1892041"/>
          </a:xfrm>
          <a:prstGeom prst="rect">
            <a:avLst/>
          </a:prstGeom>
          <a:noFill/>
        </p:spPr>
      </p:pic>
      <p:pic>
        <p:nvPicPr>
          <p:cNvPr id="55297" name="Picture 1" descr="I:\Люди\PICT053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28992" y="2803917"/>
            <a:ext cx="5500726" cy="4125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0896"/>
            <a:ext cx="8229600" cy="7920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Приобретение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жилья детям сиротам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804" y="1340769"/>
            <a:ext cx="8229600" cy="32312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2013 год на приобретение жилья детям - сиротам выделено 1,4 млн..руб. </a:t>
            </a:r>
          </a:p>
          <a:p>
            <a:pPr marL="0" indent="0">
              <a:buFontTx/>
              <a:buChar char="-"/>
            </a:pPr>
            <a:r>
              <a:rPr lang="ru-RU" sz="2800" b="1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618,0 тыс.руб.-  федеральный бюджет, </a:t>
            </a:r>
          </a:p>
          <a:p>
            <a:pPr marL="0" indent="0">
              <a:buFontTx/>
              <a:buChar char="-"/>
            </a:pPr>
            <a:r>
              <a:rPr lang="ru-RU" sz="2800" b="1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762,00 тыс.руб.- республиканский бюджет  Приобретено 3 однокомнатные квартиры на вторичном рынке жилья</a:t>
            </a:r>
            <a:endParaRPr lang="ru-RU" sz="2800" b="1" dirty="0">
              <a:ln w="10541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http://zapad24.ru/uploads/posts/2012-11/1354250530_zhile-sirota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4" y="4263034"/>
            <a:ext cx="3643306" cy="2594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5" name="Picture 3" descr="I:\Люди\Красиво\IMG_146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4168525"/>
            <a:ext cx="4143404" cy="2760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9208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Заработная плата педагогических работников образования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804" y="1785926"/>
            <a:ext cx="8229600" cy="307183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дошкольных  учреждениях  среднемесячная заработная плата  выросла по сравнению с 2011 годом в 2,5 раза и составляет 20,4 тыс.рублей.</a:t>
            </a:r>
          </a:p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общеобразовательных учреждениях она увеличилась в 2,6 раза и составляет 23,8 тыс.рублей.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02" name="Picture 2" descr="http://vesti70.ru/content/20/9/3/4/8/3/93483_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5141276"/>
            <a:ext cx="2928926" cy="1788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4" name="Picture 4" descr="http://www.proftat.ru/user/images/profsoyuzy_2013-1-10-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4643461"/>
            <a:ext cx="3048000" cy="2286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6" name="Picture 6" descr="http://www.forbes.ru/sites/default/files/imagecache/api_320_220/main/story/TASS_14204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4833961"/>
            <a:ext cx="3048000" cy="2095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1" name="Picture 7" descr="I:\Люди\События\IMG_24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9526" y="4283810"/>
            <a:ext cx="3854474" cy="2574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928802"/>
            <a:ext cx="7344816" cy="18573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Развитие культуры, физкультуры и спорта</a:t>
            </a:r>
            <a:endParaRPr lang="ru-RU" sz="440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0178" name="Picture 2" descr="http://www.sppklin.ru/files/u244/sport_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70052" y="-24"/>
            <a:ext cx="247351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7" name="Picture 3" descr="I:\Люди\Изображение 0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-36044"/>
            <a:ext cx="2714644" cy="2036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8" name="Picture 4" descr="I:\Люди\Изображение 14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2" y="-142900"/>
            <a:ext cx="2786082" cy="2087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9" name="Picture 5" descr="I:\Люди\IMG_094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0298" y="3500438"/>
            <a:ext cx="3643338" cy="242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30" name="Picture 6" descr="I:\Люди\IMG_809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4143380"/>
            <a:ext cx="2979905" cy="2779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6" y="3055280"/>
            <a:ext cx="8929718" cy="13738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1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Проведено культурных мероприятий – 538 </a:t>
            </a:r>
          </a:p>
          <a:p>
            <a:pPr>
              <a:buNone/>
            </a:pPr>
            <a:r>
              <a:rPr lang="ru-RU" sz="31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 них детских - 310</a:t>
            </a:r>
            <a:endParaRPr lang="ru-RU" sz="31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9153" name="Picture 1" descr="I:\2013\масленница\IMG_793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286256"/>
            <a:ext cx="3929058" cy="2619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4" name="Picture 2" descr="I:\Для слайдов\565656+\IMG_19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84636" y="285728"/>
            <a:ext cx="42831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5" name="Picture 3" descr="I:\Для слайдов\565656+\1[4238]чыл-пазы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95813" y="3714752"/>
            <a:ext cx="4191029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6" name="Picture 4" descr="I:\Для слайдов\565656+\IMG_584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180284"/>
            <a:ext cx="3857652" cy="2891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Единая сеть библиотек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55082"/>
            <a:ext cx="7901014" cy="2373984"/>
          </a:xfr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Проведено 233 мероприятия направленных на патриотическое воспитание детей, на создание условий культурного развития.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3970" name="Picture 2" descr="http://www.sorsk-adm.ru/images/stories/2013/gazeta/0309/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052496"/>
            <a:ext cx="4214842" cy="2805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3972" name="Picture 4" descr="http://www.sorsk-adm.ru/images/stories/2010/vibory/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4071918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http://www.culture-chel.ru/Storage/Image/PublicationItem/Image/big/2049/bibl%20z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857760"/>
            <a:ext cx="2947774" cy="1914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Единая сеть библиотек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5082"/>
            <a:ext cx="8229600" cy="3516992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Увеличение числа читателей по сравнению с 2012 г. – на 45 человек (всего 4089 чел)</a:t>
            </a:r>
          </a:p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Число посещений увеличилось на 962 </a:t>
            </a:r>
          </a:p>
          <a:p>
            <a:pPr>
              <a:buNone/>
            </a:pPr>
            <a:r>
              <a:rPr lang="ru-RU" sz="2400" b="1" dirty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         (всего 30999 чел), </a:t>
            </a:r>
          </a:p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Фонд библиотечный увеличился на 670                         </a:t>
            </a:r>
          </a:p>
          <a:p>
            <a:pPr>
              <a:buNone/>
            </a:pPr>
            <a:r>
              <a:rPr lang="ru-RU" sz="2400" b="1" dirty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экземпляров (всего 32250 экз.)</a:t>
            </a:r>
            <a:endParaRPr lang="ru-RU" sz="2400" b="1" dirty="0">
              <a:ln w="12700">
                <a:solidFill>
                  <a:schemeClr val="bg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9157" name="Picture 5" descr="http://pk.vspu.ac.ru/lib/sites/default/files/u3/img/Deninf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3765" y="4572008"/>
            <a:ext cx="3358433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9" name="Picture 7" descr="http://static.klasnaocinka.com.ua/uploads/editor/306/64012/sitepage_40/images/bezymyannyy_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4357694"/>
            <a:ext cx="3132870" cy="228601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ДК «Металлург»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8249"/>
            <a:ext cx="8829644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Проведено – 450 мероприятий.</a:t>
            </a:r>
          </a:p>
          <a:p>
            <a:pPr marL="0" indent="0"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Обслужено 28408 человек </a:t>
            </a:r>
          </a:p>
          <a:p>
            <a:pPr marL="0" indent="0"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(различные праздники, концерты, </a:t>
            </a:r>
          </a:p>
          <a:p>
            <a:pPr marL="0" indent="0"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уличные мероприятия, дискотеки, </a:t>
            </a:r>
          </a:p>
          <a:p>
            <a:pPr marL="0" indent="0"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спектакли, фестивали)</a:t>
            </a:r>
            <a:endParaRPr lang="ru-RU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0" indent="0">
              <a:buNone/>
            </a:pPr>
            <a:r>
              <a:rPr lang="ru-RU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Приняли участие в 10 республиканских конкурсах, 1 всероссийском и 2 международных</a:t>
            </a:r>
            <a:endParaRPr lang="ru-RU" sz="2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4034" name="Picture 2" descr="I:\2013\День матери 2311\IMG_206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70" y="4731339"/>
            <a:ext cx="2930595" cy="2198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5" name="Picture 3" descr="I:\2013\День матери 2311\IMG_204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4661129"/>
            <a:ext cx="2928958" cy="2196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29" name="Picture 1" descr="I:\Люди\События\P625006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1142984"/>
            <a:ext cx="3286116" cy="246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0" name="Picture 2" descr="I:\Люди\События\IMG_93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03008" y="4631371"/>
            <a:ext cx="3441024" cy="2298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C33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Сельский дом культуры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C33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2013г. проведён капитальный ремонт электропроводки  театрального зала СДК на сумму 100 тыс.рублей. </a:t>
            </a:r>
          </a:p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Монтаж  оборудования  </a:t>
            </a:r>
            <a:r>
              <a:rPr lang="ru-RU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охранно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пожарной  сигнализации  СДК  на сумму  22,7 тыс. рублей. </a:t>
            </a:r>
          </a:p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Установлена  дверь  входной  зоны  СДК  на сумму 28,5 тыс. рублей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5058" name="Picture 2" descr="I:\2013\0413 апрель\IMG_84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38" y="5072074"/>
            <a:ext cx="2786050" cy="1857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9" name="Picture 3" descr="I:\2013\2603\IMG_81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36581" y="5072074"/>
            <a:ext cx="2678889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5" name="Picture 1" descr="I:\Люди\1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3174" y="4135432"/>
            <a:ext cx="3954454" cy="2794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4676" y="1078512"/>
            <a:ext cx="8229600" cy="4785395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Picture 3" descr="C:\Documents and Settings\2\Рабочий стол\К отчету 13\Город\МФЦ\IMG_61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929066"/>
            <a:ext cx="4286280" cy="2862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Documents and Settings\2\Рабочий стол\К отчету 13\Город\МФЦ\IMG_61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3196" y="1000108"/>
            <a:ext cx="4303756" cy="2874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5" descr="C:\Documents and Settings\2\Рабочий стол\К отчету 13\Город\МФЦ\IMG_61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928670"/>
            <a:ext cx="4303756" cy="2874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Documents and Settings\2\Рабочий стол\К отчету 13\Город\МФЦ\IMG_618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1758" y="3685695"/>
            <a:ext cx="4429156" cy="2958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2334"/>
            <a:ext cx="8229600" cy="79208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Приобретение оборудования, материалов для дома культуры</a:t>
            </a:r>
            <a:endParaRPr lang="ru-RU" sz="3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1125"/>
            <a:ext cx="8229600" cy="235650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учреждение культуры приобретена  клавиатура 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midi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49  клавиш  на  сумму 11,8 тыс.рублей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</a:p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ноутбук, и периферия на сумму  20,4тыс.рублей.</a:t>
            </a:r>
          </a:p>
          <a:p>
            <a:pPr marL="0"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Сшили  3 комплекта  костюмов «Русский  стилизованный»  на сумму 29,4тыс. рублей.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6084" name="Picture 4" descr="http://www.77records.de/media/image/thumbnail/e2456ba8238280af11980942c17fe230_285x25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5784" y="4857760"/>
            <a:ext cx="4500562" cy="2700339"/>
          </a:xfrm>
          <a:prstGeom prst="rect">
            <a:avLst/>
          </a:prstGeom>
          <a:noFill/>
        </p:spPr>
      </p:pic>
      <p:pic>
        <p:nvPicPr>
          <p:cNvPr id="46085" name="Picture 5" descr="I:\Люди\События\IMG_24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526" y="4068802"/>
            <a:ext cx="4283382" cy="286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2" name="Picture 2" descr="http://vkorobke.com.ua/image/cache/data/Notebook/Acer/aspire-e1-571-500x500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1604" y="2500306"/>
            <a:ext cx="3976706" cy="397670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Спонсорская помощь предпринимателей города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" y="1500174"/>
            <a:ext cx="8043890" cy="34290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Благодаря спонсорской помощи и/</a:t>
            </a:r>
            <a:r>
              <a:rPr lang="ru-RU" sz="2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2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Хорошилова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Г.А.  (100,0 тыс. руб.), и/</a:t>
            </a:r>
            <a:r>
              <a:rPr lang="ru-RU" sz="2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Малышева В.А.  (100,0 тыс. руб.)  проведен новогодний фейерверк.</a:t>
            </a:r>
          </a:p>
          <a:p>
            <a:pPr marL="0" indent="0">
              <a:buNone/>
            </a:pP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ООО «МРЭС» г. Абакан   выделил 35,0 тыс. руб.  на новогоднее </a:t>
            </a:r>
            <a:r>
              <a:rPr lang="ru-RU" sz="2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фаер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шоу.</a:t>
            </a:r>
          </a:p>
          <a:p>
            <a:pPr marL="0" indent="0">
              <a:buNone/>
            </a:pP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ООО «</a:t>
            </a:r>
            <a:r>
              <a:rPr lang="ru-RU" sz="2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ИнтерПром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  г. Красноярск на проведение новогодних  программ   выделил  20,0 тыс.  руб.</a:t>
            </a:r>
          </a:p>
          <a:p>
            <a:pPr marL="0" indent="0">
              <a:buNone/>
            </a:pPr>
            <a:endParaRPr lang="ru-RU" sz="2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5057" name="Picture 1" descr="I:\2013\Ербинск 100\IMG_31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000636"/>
            <a:ext cx="278604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8" name="Picture 2" descr="I:\2013\Ербинск 100\IMG_311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4929222"/>
            <a:ext cx="3000359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 descr="http://z-city.com.ua/images/pictures/authors/9048/9742/2eb1eokh16wplbifzb7f29ujk-%28page-picture-large%2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4185" y="4691212"/>
            <a:ext cx="3362327" cy="2238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2" name="Picture 6" descr="http://3.bp.blogspot.com/-wWsZnICOwlA/TgzmQepLt4I/AAAAAAAAAmA/1rYvNjlhovI/s400/fireworks%2Bclip%2Bart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5025" y="3786190"/>
            <a:ext cx="2344693" cy="200024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144"/>
            <a:ext cx="8229600" cy="79208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КВН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1" name="Picture 7" descr="C:\Documents and Settings\2\Рабочий стол\К отчету 13\Культура\КВН\IMG_77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665938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C:\Documents and Settings\2\Рабочий стол\К отчету 13\Культура\КВН\IMG_778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02197" y="3786190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3" name="Picture 9" descr="C:\Documents and Settings\2\Рабочий стол\К отчету 13\Культура\КВН\IMG_794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857232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4" name="Picture 10" descr="C:\Documents and Settings\2\Рабочий стол\К отчету 13\Культура\КВН\IMG_795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87917" y="785794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2\Рабочий стол\К отчету 13\Культура\КВН\IMG_803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165" y="3714752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C:\Documents and Settings\2\Рабочий стол\К отчету 13\Культура\КВН\IMG_80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57166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C:\Documents and Settings\2\Рабочий стол\К отчету 13\Культура\КВН\IMG_824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3635" y="3643314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 descr="C:\Documents and Settings\2\Рабочий стол\К отчету 13\Культура\КВН\IMG_824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4" y="357166"/>
            <a:ext cx="4256083" cy="319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Фестиваль </a:t>
            </a:r>
            <a:r>
              <a:rPr lang="ru-RU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ru-RU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СоРокА</a:t>
            </a:r>
            <a:r>
              <a:rPr lang="ru-RU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Рисунок 77" descr="E:\soroka-afish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327136"/>
            <a:ext cx="3571900" cy="5077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Рисунок 94" descr="C:\Users\Лесик\Desktop\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2000240"/>
            <a:ext cx="5072098" cy="3804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0000">
    <p:pull dir="r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Рисунок 96" descr="C:\Users\Лесик\Desktop\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446466" y="2500306"/>
            <a:ext cx="5626128" cy="4219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Рисунок 95" descr="C:\Users\Лесик\Desktop\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" y="285728"/>
            <a:ext cx="5308637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право 4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0000">
    <p:zoom dir="in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Рисунок 99" descr="C:\Users\Лесик\Desktop\1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3880" y="3355699"/>
            <a:ext cx="4758648" cy="3573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Рисунок 97" descr="C:\Users\Лесик\Desktop\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500042"/>
            <a:ext cx="5253022" cy="3929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Рисунок 98" descr="C:\Users\Лесик\Desktop\1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2926" y="-24"/>
            <a:ext cx="3480460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0000">
    <p:cover dir="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lands-of-sorrow.ru/_fr/4/14873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9161" cy="6929462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circl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www.klevoe.ru/site/upload/image/%D0%BC%D0%B5%D0%B4%D0%B0%D0%BB%D1%8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22860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Рисунок 65" descr="http://sorsk-adm.ru/images/stories/2013/gazeta/1605/12.jpg"/>
          <p:cNvPicPr>
            <a:picLocks noChangeArrowheads="1"/>
          </p:cNvPicPr>
          <p:nvPr/>
        </p:nvPicPr>
        <p:blipFill>
          <a:blip r:embed="rId3" cstate="email"/>
          <a:srcRect t="-713" r="-281" b="-899"/>
          <a:stretch>
            <a:fillRect/>
          </a:stretch>
        </p:blipFill>
        <p:spPr bwMode="auto">
          <a:xfrm>
            <a:off x="0" y="0"/>
            <a:ext cx="5794029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0000">
    <p:cover dir="d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I:\2013\9 мая\IMG_86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71470" y="23810"/>
            <a:ext cx="6072198" cy="4048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7" name="Picture 3" descr="I:\2013\9 мая\IMG_879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3166322"/>
            <a:ext cx="5537517" cy="369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право 5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0000"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Открытие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/с «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Дюймовочка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C:\Documents and Settings\2\Рабочий стол\К отчету 13\Политика\Депутат\IMG_75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40434"/>
            <a:ext cx="2500298" cy="1669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7" descr="C:\Documents and Settings\2\Рабочий стол\К отчету 13\Политика\Депутат\IMG_75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32" y="4857784"/>
            <a:ext cx="2571768" cy="1717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 descr="http://www.sorsk-adm.ru/images/stories/2013/gazeta/0409/0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2" y="1071546"/>
            <a:ext cx="397101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 descr="http://www.sorsk-adm.ru/images/stories/2013/gazeta/0409/0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1075788"/>
            <a:ext cx="4071966" cy="27104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8" name="Picture 6" descr="http://www.sorsk-adm.ru/images/stories/2013/gazeta/0409/0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57422" y="3714752"/>
            <a:ext cx="4200555" cy="2795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 июня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Рисунок 60" descr="C:\Users\DNS\Desktop\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46" y="1000108"/>
            <a:ext cx="4681309" cy="350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7" name="Рисунок 61" descr="C:\Users\DNS\Desktop\0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21873" y="1000108"/>
            <a:ext cx="4622127" cy="350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трелка вправо 6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9" name="Picture 5" descr="http://mega-u.ru/sites/default/files/styles/large/public/13954f9d3d96570a019ce71a0b1d74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28860" y="4146475"/>
            <a:ext cx="4143404" cy="2782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0000">
    <p:push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92088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100-летие </a:t>
            </a:r>
            <a:r>
              <a:rPr lang="ru-RU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пст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 Ербинская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2\Рабочий стол\К отчету 13\Культура\100 ербинск\IMG_28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54" y="3714752"/>
            <a:ext cx="4500594" cy="3002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2\Рабочий стол\К отчету 13\Культура\100 ербинск\IMG_263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71958" y="3571876"/>
            <a:ext cx="4500594" cy="3002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2\Рабочий стол\К отчету 13\Культура\100 ербинск\IMG_26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68" y="1071546"/>
            <a:ext cx="4500594" cy="3002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Documents and Settings\2\Рабочий стол\К отчету 13\Культура\100 ербинск\IMG_278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642918"/>
            <a:ext cx="4500594" cy="3002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право 8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2\Рабочий стол\К отчету 13\Культура\100 ербинск\IMG_295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707722"/>
            <a:ext cx="4389637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Documents and Settings\2\Рабочий стол\К отчету 13\Культура\100 ербинск\IMG_30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785794"/>
            <a:ext cx="4389637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Documents and Settings\2\Рабочий стол\К отчету 13\Культура\100 ербинск\IMG_286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714356"/>
            <a:ext cx="4389637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Documents and Settings\2\Рабочий стол\К отчету 13\Культура\100 ербинск\IMG_292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3707722"/>
            <a:ext cx="4389637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2\Рабочий стол\К отчету 13\Культура\100 ербинск\IMG_30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867" y="3857628"/>
            <a:ext cx="4330695" cy="2889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Documents and Settings\2\Рабочий стол\К отчету 13\Культура\100 ербинск\IMG_31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857232"/>
            <a:ext cx="4330695" cy="2889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Documents and Settings\2\Рабочий стол\К отчету 13\Культура\100 ербинск\IMG_306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0461" y="3857628"/>
            <a:ext cx="4330695" cy="2889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C:\Documents and Settings\2\Рабочий стол\К отчету 13\Культура\100 ербинск\IMG_307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857232"/>
            <a:ext cx="4330695" cy="2889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Велопробег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I:\2013\Велопробег 2013,\IMG_24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921" y="3846807"/>
            <a:ext cx="4143404" cy="2762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7" name="Picture 3" descr="I:\2013\Велопробег 2013,\IMG_22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29515" y="3751557"/>
            <a:ext cx="3714776" cy="2892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8" name="Picture 4" descr="I:\2013\Велопробег 2013,\IMG_227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155976"/>
            <a:ext cx="4214842" cy="2809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9" name="Picture 5" descr="I:\2013\Велопробег 2013,\IMG_229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86639" y="1081305"/>
            <a:ext cx="4271641" cy="2847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Творческий отчет</a:t>
            </a:r>
            <a:endParaRPr lang="ru-RU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I:\2013\Творческий отчет2\IMG_449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2" y="4191002"/>
            <a:ext cx="4000496" cy="2666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63" name="Picture 3" descr="I:\2013\Творческий отчет2\IMG_45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46" y="4048151"/>
            <a:ext cx="4000496" cy="2666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64" name="Picture 4" descr="I:\2013\Творческий отчет2\IMG_455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4" y="1357298"/>
            <a:ext cx="4000496" cy="2666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65" name="Picture 5" descr="I:\2013\Творческий отчет2\IMG_433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84" y="1285860"/>
            <a:ext cx="4000496" cy="2666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города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I:\2013\сорск ДГ-13\русифо день города 2013\IMG_18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4000481"/>
            <a:ext cx="4286280" cy="2857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I:\2013\сорск ДГ-13\русифо день города 2013\IMG_157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3" y="1285860"/>
            <a:ext cx="3964777" cy="2643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7825" name="Picture 1" descr="I:\2013\сорск ДГ-13\д г Савиных\IMG_188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1285860"/>
            <a:ext cx="3532744" cy="2649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7826" name="Picture 2" descr="I:\2013\сорск ДГ-13\д г Савиных\IMG_20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09" y="4000505"/>
            <a:ext cx="3809995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0896"/>
            <a:ext cx="8229600" cy="79208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КДЮСШ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Проведено спортивных мероприятий: 104 из них 67 мероприятия городского уровня и 37 республиканского </a:t>
            </a:r>
          </a:p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них приняло участие 3346 детей и 1897 взрослых. </a:t>
            </a:r>
          </a:p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Систематически в секциях занимается до 400 чел. ежемесячно.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0" y="6643710"/>
            <a:ext cx="9001156" cy="21429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3" name="Picture 1" descr="I:\Люди\IMG_03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290" y="4519744"/>
            <a:ext cx="3078790" cy="2052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4" name="Picture 2" descr="I:\Люди\IMG_289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3" y="4802476"/>
            <a:ext cx="2643207" cy="1984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6" name="Picture 4" descr="I:\Люди\Изображение 1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97210" y="4734059"/>
            <a:ext cx="2739724" cy="2052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I:\Люди\Спорт\IMG_09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285860"/>
            <a:ext cx="4143404" cy="2758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Проведение спортивных мероприятий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49" name="Picture 1" descr="I:\Люди\Спорт\IMG_35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4004153"/>
            <a:ext cx="4286280" cy="2853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1" name="Picture 3" descr="I:\Люди\Спорт\IMG_694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473456"/>
            <a:ext cx="4965436" cy="3313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3" name="Picture 5" descr="I:\Люди\Спорт\IMG_09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32572" y="1139833"/>
            <a:ext cx="4403824" cy="2932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I:\Люди\Спорт\IMG_38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582" y="3786190"/>
            <a:ext cx="4450418" cy="2963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5" name="Picture 1" descr="I:\Люди\Спорт\IMG_097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17448" y="181006"/>
            <a:ext cx="4455146" cy="6676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6" name="Picture 2" descr="I:\Люди\Спорт\IMG_35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687" y="357166"/>
            <a:ext cx="5036379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Прием\доклад главы\Дом\IMG_555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30627" y="3929066"/>
            <a:ext cx="4399091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5884"/>
            <a:ext cx="8229600" cy="9271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Строительство дома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C:\Прием\доклад главы\Дом\IMG_55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088" y="3786190"/>
            <a:ext cx="4506350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Прием\доклад главы\Дом\IMG_555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06" y="1071546"/>
            <a:ext cx="4399091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Прием\доклад главы\Дом\IMG_555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1051550"/>
            <a:ext cx="4429124" cy="29489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:\Люди\Спорт\IMG_09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063" y="142877"/>
            <a:ext cx="4720939" cy="31432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I:\Люди\Изображение 0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07" y="3427308"/>
            <a:ext cx="4572032" cy="3430716"/>
          </a:xfrm>
          <a:prstGeom prst="rect">
            <a:avLst/>
          </a:prstGeom>
          <a:noFill/>
        </p:spPr>
      </p:pic>
      <p:pic>
        <p:nvPicPr>
          <p:cNvPr id="25601" name="Picture 1" descr="I:\Люди\Спорт\IMG_37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32709" y="25832"/>
            <a:ext cx="5111323" cy="3403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3" descr="I:\Люди\Спорт\IMG_993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43980" y="3214686"/>
            <a:ext cx="5400019" cy="3603100"/>
          </a:xfrm>
          <a:prstGeom prst="rect">
            <a:avLst/>
          </a:prstGeom>
          <a:noFill/>
        </p:spPr>
      </p:pic>
      <p:pic>
        <p:nvPicPr>
          <p:cNvPr id="10" name="Picture 2" descr="I:\Люди\Спорт\IMG_09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2853"/>
            <a:ext cx="4720939" cy="3143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 descr="I:\Люди\Изображение 0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70" y="3427284"/>
            <a:ext cx="4572032" cy="3430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I:\Люди\Спорт\IMG_993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50043" y="3214662"/>
            <a:ext cx="5400019" cy="360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29" name="Picture 1" descr="I:\Люди\IMG_694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920" y="3786190"/>
            <a:ext cx="4603804" cy="3071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0" name="Picture 2" descr="I:\Для слайдов\565656+\IMG_03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38550" y="500042"/>
            <a:ext cx="4676920" cy="3505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1" name="Picture 3" descr="I:\Для слайдов\565656+\DSC0368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35170" y="3233160"/>
            <a:ext cx="4508829" cy="3385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2" name="Picture 4" descr="I:\Для слайдов\565656+\IMG_514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0918" y="736782"/>
            <a:ext cx="4223845" cy="3167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Строительство комплексной спортивной площадки круглогодичного использования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 descr="C:\Documents and Settings\2\Рабочий стол\люди\1340933143_pgal-full__DSC007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71" y="3714776"/>
            <a:ext cx="4826741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7" name="Picture 3" descr="C:\Documents and Settings\2\Рабочий стол\люди\1340933162_pgal-full__DSC009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1214422"/>
            <a:ext cx="6000824" cy="3977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1" name="Picture 7" descr="http://g.io.ua/img_aa/large/2108/01/2108011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8" y="4250536"/>
            <a:ext cx="3571900" cy="2678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Капитальные ремонты </a:t>
            </a:r>
            <a:b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объектов дома спорта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207"/>
            <a:ext cx="8401080" cy="2516859"/>
          </a:xfrm>
          <a:solidFill>
            <a:schemeClr val="bg2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Проведён  ремонт кровли Зала борьбы – 31,7 тыс.рублей, Ремонт стен спортивного зала – 58,6 тыс. рубля, </a:t>
            </a:r>
          </a:p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Ремонт наружных стен здания МБОУ ДОД «КДЮСШ» - 16,3 тыс. рублей, ремонт душевых – 17,9 тыс. рублей, </a:t>
            </a:r>
          </a:p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Ремонт пола спортивного зала – 99,0 тыс.рублей, </a:t>
            </a:r>
          </a:p>
          <a:p>
            <a:pPr marL="0" indent="0">
              <a:buNone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Ремонт гидроизоляции чаши бассейна – 49,8тыс. рубля.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529" name="Picture 1" descr="I:\Люди\IMG_90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1885" y="4500570"/>
            <a:ext cx="3393687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I:\Люди\IMG_90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55899" y="3857628"/>
            <a:ext cx="2045257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I:\Люди\IMG_90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39519" y="4143380"/>
            <a:ext cx="3989935" cy="2656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:\Люди\Событие - радуга над городом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40" y="2357430"/>
            <a:ext cx="5908557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7" name="Picture 3" descr="I:\Люди\Люди\Изображение 06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71470" y="4508509"/>
            <a:ext cx="3636104" cy="2420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Благотворительная и спонсорская помощь предприятий города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9687"/>
            <a:ext cx="8229600" cy="478539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ООО «Сорский ГОК», ЗАО  «Карат ЦМ», МРЭС, ИП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Нуждина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ИП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Севостьянова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многие другие.</a:t>
            </a:r>
          </a:p>
        </p:txBody>
      </p:sp>
      <p:pic>
        <p:nvPicPr>
          <p:cNvPr id="4" name="Picture 2" descr="http://www.xakac.info/sites/default/files/sorsk1.jpg?129790953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321734"/>
            <a:ext cx="3571868" cy="2678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Финансовые средства на проведение соревнований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1125"/>
            <a:ext cx="8229600" cy="2570817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За отчетный период был приобретен спортивный  инвентарь на сумму 46,2 тыс. руб.</a:t>
            </a:r>
          </a:p>
          <a:p>
            <a:pPr marL="0" indent="0">
              <a:buNone/>
            </a:pPr>
            <a:r>
              <a:rPr lang="ru-RU" sz="2400" dirty="0" smtClean="0"/>
              <a:t>На участие в соревнованиях выделено денежных средств из бюджета в сумме – 289,0 тыс. руб.</a:t>
            </a:r>
          </a:p>
          <a:p>
            <a:pPr marL="0" indent="0">
              <a:buNone/>
              <a:tabLst>
                <a:tab pos="0" algn="l"/>
              </a:tabLst>
            </a:pPr>
            <a:endParaRPr lang="ru-RU" sz="2400" dirty="0"/>
          </a:p>
        </p:txBody>
      </p:sp>
      <p:pic>
        <p:nvPicPr>
          <p:cNvPr id="20481" name="Picture 1" descr="I:\Люди\Спорт\IMG_086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40" y="3929065"/>
            <a:ext cx="4506388" cy="3000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2" name="Picture 2" descr="I:\Люди\IMG_654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3876027"/>
            <a:ext cx="4572032" cy="3053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242889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Елена Тарасова победительница в 3-их Евразийских играх по вольной борьбе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1681" name="Picture 1" descr="I:\2014\Апрель\IMG_50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3" y="3143248"/>
            <a:ext cx="5357851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682" name="Picture 2" descr="I:\2014\Апрель\IMG_50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5125645" y="3053949"/>
            <a:ext cx="4393437" cy="29289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Лыжные гонки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258829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Спортсмены города Земскова Наталья и  Козловская Александра включены в сборную Республики Хакасия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6" name="Picture 6" descr="http://edu.mari.ru/mouo-yoshkarola/sh29/DocLib1/d27f21ebdb712cc792b1fedd74be7ab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857628"/>
            <a:ext cx="4095750" cy="3076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8" name="Picture 8" descr="http://rcsptey.ru/sites/default/files/images/DSC_01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2928934"/>
            <a:ext cx="57150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Бокс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1"/>
            <a:ext cx="8229600" cy="17145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Соколов Николай, воспитанник тренера-преподавателя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Потураева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И.С. включён в сборную Хакасии по боксу.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1" name="Picture 1" descr="I:\2013\0413 апрель\IMG_843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5357816" y="3143249"/>
            <a:ext cx="4286282" cy="2857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2" name="Picture 2" descr="I:\2013\0413 апрель\IMG_84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808" y="3071810"/>
            <a:ext cx="5448324" cy="3632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4" name="Picture 4" descr="http://www.olympischespelenlonden2012.nl/images/olympics/boksen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5206" y="-24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I:\2013\0413 апрель\IMG_835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79126" y="3429000"/>
            <a:ext cx="5036344" cy="3357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http://www.sk19.ru/sites/default/files/sorsk.gif?129775158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6" y="3500438"/>
            <a:ext cx="4500562" cy="33229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8" name="Picture 2" descr="I:\Люди\IMG_72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15007" y="214290"/>
            <a:ext cx="4628994" cy="3088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" descr="I:\Люди\IMG_293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214290"/>
            <a:ext cx="4261478" cy="3198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580TGp_general_light_ani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580TGp_general_light_ani</Template>
  <TotalTime>157</TotalTime>
  <Words>2272</Words>
  <Application>Microsoft Office PowerPoint</Application>
  <PresentationFormat>Экран (4:3)</PresentationFormat>
  <Paragraphs>273</Paragraphs>
  <Slides>115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115</vt:i4>
      </vt:variant>
    </vt:vector>
  </HeadingPairs>
  <TitlesOfParts>
    <vt:vector size="116" baseType="lpstr">
      <vt:lpstr>580TGp_general_light_ani</vt:lpstr>
      <vt:lpstr>Отчет главы за 2013 год</vt:lpstr>
      <vt:lpstr>100-летие станции Ербинская</vt:lpstr>
      <vt:lpstr>Слайд 3</vt:lpstr>
      <vt:lpstr>Встреча с депутатом государственной думы России, Максимовой Н.С.</vt:lpstr>
      <vt:lpstr>Слайд 5</vt:lpstr>
      <vt:lpstr>Открытие многофункционального центра </vt:lpstr>
      <vt:lpstr>Слайд 7</vt:lpstr>
      <vt:lpstr>Открытие д/с «Дюймовочка»</vt:lpstr>
      <vt:lpstr>Строительство дома</vt:lpstr>
      <vt:lpstr>Инвестиции</vt:lpstr>
      <vt:lpstr>Предпринимательство</vt:lpstr>
      <vt:lpstr>Зарплата</vt:lpstr>
      <vt:lpstr>Безработица</vt:lpstr>
      <vt:lpstr>Рейтинговая оценка уровня социально экономического развития муниципальных образования РХ за 2013 год</vt:lpstr>
      <vt:lpstr>Официальный сайт</vt:lpstr>
      <vt:lpstr>Бюджет</vt:lpstr>
      <vt:lpstr>Доходы бюджета города  Сорска за 2009-2013 годы</vt:lpstr>
      <vt:lpstr>Слайд 18</vt:lpstr>
      <vt:lpstr>Слайд 19</vt:lpstr>
      <vt:lpstr>Федеральные программы</vt:lpstr>
      <vt:lpstr>Приоритетные  отрасли финансирования</vt:lpstr>
      <vt:lpstr>Слайд 22</vt:lpstr>
      <vt:lpstr>Слайд 23</vt:lpstr>
      <vt:lpstr>Муниципальное имущество</vt:lpstr>
      <vt:lpstr>Аренда  муниципального имущества</vt:lpstr>
      <vt:lpstr>Аренда земельных участков</vt:lpstr>
      <vt:lpstr>Бесплатное предоставление в собственность гражданам земельных участков в 2013 году</vt:lpstr>
      <vt:lpstr>Продажа  муниципального имущества</vt:lpstr>
      <vt:lpstr>Исполнение муниципального заказа</vt:lpstr>
      <vt:lpstr>Оказание муниципальных услуг</vt:lpstr>
      <vt:lpstr>Анализ обращений граждан</vt:lpstr>
      <vt:lpstr>Слайд 32</vt:lpstr>
      <vt:lpstr>Предупреждение и ликвидация чрезвычайных ситуаций</vt:lpstr>
      <vt:lpstr>Развитие сельскохозяйственного производства на территории МО г. Сорск в 2012-2013 годы</vt:lpstr>
      <vt:lpstr>Перечень предприятий входящих в состав агропромышленного комплекса города Сорска</vt:lpstr>
      <vt:lpstr>Сельскохозяйственные ярмарки «Выходного дня»</vt:lpstr>
      <vt:lpstr>Приоритетные направления социально экономического развития города</vt:lpstr>
      <vt:lpstr>Электротехническое обслуживание уличного освещения на территории город Сорск</vt:lpstr>
      <vt:lpstr>Замена светильников на  светодиодные энергосберегающие</vt:lpstr>
      <vt:lpstr>Дорожные знаки</vt:lpstr>
      <vt:lpstr>Озеленение</vt:lpstr>
      <vt:lpstr>Уборка мест общего пользования</vt:lpstr>
      <vt:lpstr>Установка лавочек и урн, ремонт и установка детских игровых форм во дворах жилых домов</vt:lpstr>
      <vt:lpstr>Содержание  безнадзорных животных</vt:lpstr>
      <vt:lpstr>Модернизация  объектов ЖКХ</vt:lpstr>
      <vt:lpstr>Программа «Энергосбережение и повышение энерогэфективности»</vt:lpstr>
      <vt:lpstr>Модернизация системы электроснабжения</vt:lpstr>
      <vt:lpstr>Выполнены различные мероприятия в области ЖКХ</vt:lpstr>
      <vt:lpstr>Программа по улучшению водоснабжения на территории МО  г. Сорск</vt:lpstr>
      <vt:lpstr>Генеральный план  городского округа</vt:lpstr>
      <vt:lpstr>Строительство дома</vt:lpstr>
      <vt:lpstr>Муниципальная программа «Свой дом»</vt:lpstr>
      <vt:lpstr>Содержание и развитие социальной сферы в 2013 году</vt:lpstr>
      <vt:lpstr>Социальная сфера</vt:lpstr>
      <vt:lpstr>Детский сад «Дюймовочка»</vt:lpstr>
      <vt:lpstr>Программа  «Школьное питание»</vt:lpstr>
      <vt:lpstr>Повышение энергоэффективности в бюджетных учреждениях</vt:lpstr>
      <vt:lpstr>Ремонтные работы в бюджетных учреждениях</vt:lpstr>
      <vt:lpstr>Спортивное оборудование в образовательных учреждениях</vt:lpstr>
      <vt:lpstr>МБОУ Сорская СОШ №2  им. Толстихиной программа «Доступная среда»</vt:lpstr>
      <vt:lpstr>Социальная политика</vt:lpstr>
      <vt:lpstr>Приобретение  жилья детям сиротам</vt:lpstr>
      <vt:lpstr>Заработная плата педагогических работников образования</vt:lpstr>
      <vt:lpstr>Развитие культуры, физкультуры и спорта</vt:lpstr>
      <vt:lpstr>Слайд 65</vt:lpstr>
      <vt:lpstr>Единая сеть библиотек</vt:lpstr>
      <vt:lpstr>Единая сеть библиотек</vt:lpstr>
      <vt:lpstr>ДК «Металлург»</vt:lpstr>
      <vt:lpstr>Сельский дом культуры</vt:lpstr>
      <vt:lpstr>Приобретение оборудования, материалов для дома культуры</vt:lpstr>
      <vt:lpstr>Спонсорская помощь предпринимателей города</vt:lpstr>
      <vt:lpstr>КВН</vt:lpstr>
      <vt:lpstr>Слайд 73</vt:lpstr>
      <vt:lpstr>Фестиваль «СоРокА»</vt:lpstr>
      <vt:lpstr>Слайд 75</vt:lpstr>
      <vt:lpstr>Слайд 76</vt:lpstr>
      <vt:lpstr>Слайд 77</vt:lpstr>
      <vt:lpstr>Слайд 78</vt:lpstr>
      <vt:lpstr>Слайд 79</vt:lpstr>
      <vt:lpstr>22 июня</vt:lpstr>
      <vt:lpstr>100-летие пст. Ербинская</vt:lpstr>
      <vt:lpstr>Слайд 82</vt:lpstr>
      <vt:lpstr>Слайд 83</vt:lpstr>
      <vt:lpstr>Велопробег</vt:lpstr>
      <vt:lpstr>Творческий отчет</vt:lpstr>
      <vt:lpstr>День города</vt:lpstr>
      <vt:lpstr>КДЮСШ</vt:lpstr>
      <vt:lpstr>Проведение спортивных мероприятий</vt:lpstr>
      <vt:lpstr>Слайд 89</vt:lpstr>
      <vt:lpstr>Слайд 90</vt:lpstr>
      <vt:lpstr>Слайд 91</vt:lpstr>
      <vt:lpstr>Строительство комплексной спортивной площадки круглогодичного использования</vt:lpstr>
      <vt:lpstr>Капитальные ремонты  объектов дома спорта</vt:lpstr>
      <vt:lpstr>Благотворительная и спонсорская помощь предприятий города</vt:lpstr>
      <vt:lpstr>Финансовые средства на проведение соревнований</vt:lpstr>
      <vt:lpstr>Слайд 96</vt:lpstr>
      <vt:lpstr>Лыжные гонки</vt:lpstr>
      <vt:lpstr>Бокс</vt:lpstr>
      <vt:lpstr>Слайд 99</vt:lpstr>
      <vt:lpstr>Слайд 100</vt:lpstr>
      <vt:lpstr>Молодежная политика</vt:lpstr>
      <vt:lpstr>Слайд 102</vt:lpstr>
      <vt:lpstr>Патриотическое воспитание</vt:lpstr>
      <vt:lpstr>Ирис</vt:lpstr>
      <vt:lpstr>Слайд 105</vt:lpstr>
      <vt:lpstr>Обеспечение жильем молодых семей</vt:lpstr>
      <vt:lpstr>Слайд 107</vt:lpstr>
      <vt:lpstr>Задачи на предстоящий год отражены в наших главных документах - бюджете города на 2014 год и плане социально-экономического развития МО г. Сорск</vt:lpstr>
      <vt:lpstr>Приоритеты</vt:lpstr>
      <vt:lpstr>Приоритеты</vt:lpstr>
      <vt:lpstr>Приоритеты</vt:lpstr>
      <vt:lpstr>Слайд 112</vt:lpstr>
      <vt:lpstr>Проведение совестной работы администрации и налоговых органов</vt:lpstr>
      <vt:lpstr>Слайд 114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за 2013 год</dc:title>
  <dc:creator>2</dc:creator>
  <cp:lastModifiedBy>2</cp:lastModifiedBy>
  <cp:revision>19</cp:revision>
  <dcterms:created xsi:type="dcterms:W3CDTF">2014-05-07T10:31:05Z</dcterms:created>
  <dcterms:modified xsi:type="dcterms:W3CDTF">2014-05-26T09:26:52Z</dcterms:modified>
</cp:coreProperties>
</file>