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4" r:id="rId19"/>
    <p:sldId id="273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36F3B4D-583B-40C3-8520-8772E5C6BE7A}" type="datetimeFigureOut">
              <a:rPr lang="ru-RU" smtClean="0"/>
              <a:t>28.03.2014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3A2473-AEF0-4A47-90E0-FA7BF89200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6F3B4D-583B-40C3-8520-8772E5C6BE7A}" type="datetimeFigureOut">
              <a:rPr lang="ru-RU" smtClean="0"/>
              <a:t>28.03.2014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3A2473-AEF0-4A47-90E0-FA7BF89200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6F3B4D-583B-40C3-8520-8772E5C6BE7A}" type="datetimeFigureOut">
              <a:rPr lang="ru-RU" smtClean="0"/>
              <a:t>28.03.2014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3A2473-AEF0-4A47-90E0-FA7BF89200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6F3B4D-583B-40C3-8520-8772E5C6BE7A}" type="datetimeFigureOut">
              <a:rPr lang="ru-RU" smtClean="0"/>
              <a:t>28.03.2014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3A2473-AEF0-4A47-90E0-FA7BF892009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6F3B4D-583B-40C3-8520-8772E5C6BE7A}" type="datetimeFigureOut">
              <a:rPr lang="ru-RU" smtClean="0"/>
              <a:t>28.03.2014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3A2473-AEF0-4A47-90E0-FA7BF892009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6F3B4D-583B-40C3-8520-8772E5C6BE7A}" type="datetimeFigureOut">
              <a:rPr lang="ru-RU" smtClean="0"/>
              <a:t>28.03.2014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3A2473-AEF0-4A47-90E0-FA7BF892009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6F3B4D-583B-40C3-8520-8772E5C6BE7A}" type="datetimeFigureOut">
              <a:rPr lang="ru-RU" smtClean="0"/>
              <a:t>28.03.2014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3A2473-AEF0-4A47-90E0-FA7BF892009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6F3B4D-583B-40C3-8520-8772E5C6BE7A}" type="datetimeFigureOut">
              <a:rPr lang="ru-RU" smtClean="0"/>
              <a:t>28.03.2014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3A2473-AEF0-4A47-90E0-FA7BF892009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6F3B4D-583B-40C3-8520-8772E5C6BE7A}" type="datetimeFigureOut">
              <a:rPr lang="ru-RU" smtClean="0"/>
              <a:t>28.03.2014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3A2473-AEF0-4A47-90E0-FA7BF89200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36F3B4D-583B-40C3-8520-8772E5C6BE7A}" type="datetimeFigureOut">
              <a:rPr lang="ru-RU" smtClean="0"/>
              <a:t>28.03.2014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3A2473-AEF0-4A47-90E0-FA7BF892009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36F3B4D-583B-40C3-8520-8772E5C6BE7A}" type="datetimeFigureOut">
              <a:rPr lang="ru-RU" smtClean="0"/>
              <a:t>28.03.2014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3A2473-AEF0-4A47-90E0-FA7BF892009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36F3B4D-583B-40C3-8520-8772E5C6BE7A}" type="datetimeFigureOut">
              <a:rPr lang="ru-RU" smtClean="0"/>
              <a:t>28.03.2014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3A2473-AEF0-4A47-90E0-FA7BF892009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random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Доклад о проделанной работе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По повышению качества предоставления муниципальных услуг на территории МО г. Сорск</a:t>
            </a:r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86757" y="2422365"/>
          <a:ext cx="7857209" cy="2363957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463575"/>
                <a:gridCol w="3180598"/>
                <a:gridCol w="2380734"/>
                <a:gridCol w="1832302"/>
              </a:tblGrid>
              <a:tr h="23639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 17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Предоставление гражданам и организациям  консультативной и организационно – методической помощи по вопросам охраны труда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44 балла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« хороший»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Труд и занятость</a:t>
            </a:r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2910" y="1571612"/>
          <a:ext cx="8001055" cy="4214842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472061"/>
                <a:gridCol w="3238827"/>
                <a:gridCol w="2424320"/>
                <a:gridCol w="1865847"/>
              </a:tblGrid>
              <a:tr h="6484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18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Выдача разрешения на строительство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43 балла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« хороший»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2109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19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Выдача разрешения на ввод объектов в эксплуатацию при осуществлении строительства, реконструкции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43 балла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« хороший»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453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 20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Присвоение адресов земельным участкам, зданиям, сооружениям и помещениям на территории муниципального образования город Сорск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43 балла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« хороший»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Строительство</a:t>
            </a:r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6" y="1167835"/>
          <a:ext cx="8572562" cy="5547313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505779"/>
                <a:gridCol w="4994948"/>
                <a:gridCol w="1072712"/>
                <a:gridCol w="1999123"/>
              </a:tblGrid>
              <a:tr h="39113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 21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Предоставление земельных участков из состава земель, государственная собственность на которые не разграничена, для целей не связанных со строительством.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44 балла 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748030" algn="l"/>
                        </a:tabLst>
                      </a:pPr>
                      <a:r>
                        <a:rPr lang="ru-RU" sz="1000"/>
                        <a:t>                   « хороший»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72638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 22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Предоставление юридическим и физическим лицам в постоянное (бессрочное) пользование, в безвозмездное пользование, аренду, собственность земельных участков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42 балла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 хороший»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Не соответствует этапу предоставления услуги в электронном виде, указанному в постановлении администрации г.Сорска от 15.02.2014 № 82-п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72638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23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Выдача разрешения на установку  рекламных конструкций.  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40 баллов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 хороший»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Не соответствует этапу предоставления услуги в электронном виде, указанному в постановлении администрации г.Сорска от 15.02.2014 № 82-п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9113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 24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Предоставление земельных участков для целей связанных со строительством с предварительным согласованием места размещения объекта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44 балла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 хороший»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25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Продажа земельных участков гражданам и юридическим лицам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44 балла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 хороший»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19685"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235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/>
                        <a:t> 26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Предоставление земельных участков для индивидуального жилищного строительства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44 балла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 хороший»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705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27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Предоставление в аренду, безвозмездное пользование муниципального имущества, относящегося к муниципальной собственности муниципального образования город Сорск,  составляющего казну муниципального образования город Сорск Республики Хакасия 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42 балла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 хороший»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470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28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Предоставление информации об объектах  недвижимого имущества, находящихся в муниципальной собственности и предназначенных для сдачи в аренду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42 балла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 хороший»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7822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 29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Предоставление земельных участков на территории муниципального образования город Сорск для ведения крестьянского (фермерского) хозяйства и земель сельскохозяйственного назначения, находящихся в муниципальной собственности, а также из земель, государственная собственность на которые не разграничена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42 баллов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 хороший»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19685" algn="just">
                        <a:spcAft>
                          <a:spcPts val="0"/>
                        </a:spcAft>
                      </a:pPr>
                      <a:r>
                        <a:rPr lang="ru-RU" sz="1000" dirty="0"/>
                        <a:t>Не соответствует этапу предоставления услуги в электронном виде, указанному в постановлении администрации г.Сорска от 15.02.2014 № 82-п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0954" marR="20954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Имущество и земля</a:t>
            </a:r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643050"/>
          <a:ext cx="8429684" cy="4500594"/>
        </p:xfrm>
        <a:graphic>
          <a:graphicData uri="http://schemas.openxmlformats.org/drawingml/2006/table">
            <a:tbl>
              <a:tblPr bandRow="1">
                <a:tableStyleId>{D03447BB-5D67-496B-8E87-E561075AD55C}</a:tableStyleId>
              </a:tblPr>
              <a:tblGrid>
                <a:gridCol w="497350"/>
                <a:gridCol w="3412336"/>
                <a:gridCol w="2554194"/>
                <a:gridCol w="1965804"/>
              </a:tblGrid>
              <a:tr h="103859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 30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Консультирование по вопросам защиты прав потребителей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44 балла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« хороший»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73099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31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Выдача разрешений на право организации  ярмарки на территории муниципального образования город Сорск.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44 балла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« хороший»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73099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32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Выдача разрешений на право организации розничного рынка на территории муниципального образования город Сорск.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44 балла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« хороший»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Торговля</a:t>
            </a:r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29632" y="2217432"/>
          <a:ext cx="7428582" cy="2926080"/>
        </p:xfrm>
        <a:graphic>
          <a:graphicData uri="http://schemas.openxmlformats.org/drawingml/2006/table">
            <a:tbl>
              <a:tblPr bandCol="1">
                <a:tableStyleId>{16D9F66E-5EB9-4882-86FB-DCBF35E3C3E4}</a:tableStyleId>
              </a:tblPr>
              <a:tblGrid>
                <a:gridCol w="438285"/>
                <a:gridCol w="3007090"/>
                <a:gridCol w="2250860"/>
                <a:gridCol w="1732347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33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Рассмотрение уведомлений о проведении собраний, митингов, демонстраций, шествий и пикетирований на территории муниципального образовании город Сорск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44 балла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« хороший»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34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Выдача выписок (справок) похозяйственного учета администрацией города Сорска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42 балла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« хороший»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/>
                        <a:t>Не соответствует этапу предоставления услуги в электронном виде, указанному в постановлении администрации г.Сорска от 15.02.2014 № 82-п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Административно – организационные вопросы</a:t>
            </a:r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456495"/>
            <a:ext cx="7772400" cy="1829761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3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Муниципальные услуги, оказываемые бюджетными учреждениями, в которых размещается  муниципальное задание (заказ), выполняемое за счет местного бюджета</a:t>
            </a:r>
            <a:endParaRPr lang="ru-RU" sz="33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0" y="1546245"/>
          <a:ext cx="8715437" cy="4525961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514211"/>
                <a:gridCol w="3528009"/>
                <a:gridCol w="2640776"/>
                <a:gridCol w="2032441"/>
              </a:tblGrid>
              <a:tr h="11063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716" marR="3771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Предоставление информации об образовательных  программах и  учебных планах, рабочих программах курсов, дисциплинах (модулях), годовых календарных учебных графиках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716" marR="3771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31-35 баллов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 удовлетворительный»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716" marR="3771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Отсутствует информация об услуге в СМИ (раздел 1 анкеты), недостаточная комфортность предоставления услуги (раздел  3  анкеты)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716" marR="37716" marT="0" marB="0"/>
                </a:tc>
              </a:tr>
              <a:tr h="10057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716" marR="3771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Предоставление информации о порядке проведения  государственной (итоговой) аттестации обучающихся, освоивших основные и дополнительные общеобразовательные программы (за исключением дошкольных) 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716" marR="3771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40-42 балла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 хороший»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716" marR="3771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Частично отсутствует информация об услуге в СМИ (раздел 1 анкеты)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716" marR="37716" marT="0" marB="0"/>
                </a:tc>
              </a:tr>
              <a:tr h="9051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716" marR="3771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Предоставление информации о текущей успеваемости учащегося  в муниципальном образовательном учреждении, ведение электронного дневника и электронного журнала успеваемости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716" marR="3771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35 баллов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 удовлетворительный»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716" marR="3771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Отсутствует информация об услуге в СМИ (раздел 1 анкеты)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716" marR="37716" marT="0" marB="0"/>
                </a:tc>
              </a:tr>
              <a:tr h="5028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716" marR="3771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Предоставление информации из федеральной базы данных о результатах единого государственного экзамена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716" marR="3771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35 баллов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 удовлетворительный»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716" marR="3771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Отсутствует информация об услуге в СМИ (раздел 1 анкеты)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716" marR="37716" marT="0" marB="0"/>
                </a:tc>
              </a:tr>
              <a:tr h="10057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716" marR="3771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Предоставление информации о результатах сданных экзаменов, результатах тестирования и иных вступительных испытаний, а также о зачислении в муниципальное образовательное учреждение.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716" marR="3771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35 баллов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 удовлетворительный»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716" marR="3771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/>
                        <a:t>Отсутствует информация об услуге в СМИ (раздел 1 анкеты).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716" marR="37716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Образование</a:t>
            </a:r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546244"/>
          <a:ext cx="8429684" cy="4525962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497351"/>
                <a:gridCol w="3412337"/>
                <a:gridCol w="2554193"/>
                <a:gridCol w="1965803"/>
              </a:tblGrid>
              <a:tr h="10286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/>
                        <a:t>6</a:t>
                      </a:r>
                      <a:endParaRPr lang="ru-RU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74" marR="3857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50"/>
                        <a:t>Предоставление информации о времени и месте проведения  театральных представлений, филармонических и эстрадных концертов и гастрольных мероприятий театров и  филармоний, киносеансов, анонсы  данных мероприятий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74" marR="3857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5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/>
                        <a:t>43 балла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/>
                        <a:t>« хороший»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74" marR="3857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74" marR="38574" marT="0" marB="0"/>
                </a:tc>
              </a:tr>
              <a:tr h="17486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50"/>
                        <a:t>7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74" marR="3857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50"/>
                        <a:t>Предоставление  доступа к изданиям, переведенным в электронный вид, хранящимся в муниципальных библиотеках, в том числе к  фонду редких книг, с учетом соблюдения требований законодательств Российской Федерации об авторских и смежных правах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74" marR="3857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5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/>
                        <a:t>34  балла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/>
                        <a:t>« удовлетворительный»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74" marR="3857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50"/>
                        <a:t>Отсутствует информация об услуге в СМИ (раздел 1 анкеты): не соответствует этапу предоставления услуги в электронном виде, указанному в постановлении администрации г.Сорска от 15.02.2014 № 82-п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74" marR="38574" marT="0" marB="0"/>
                </a:tc>
              </a:tr>
              <a:tr h="17486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50"/>
                        <a:t>8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74" marR="3857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50"/>
                        <a:t>Предоставление доступа к справочно – поисковому  аппарату и базам данных муниципальных библиотек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74" marR="3857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5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/>
                        <a:t>34  балла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/>
                        <a:t>« удовлетворительный»</a:t>
                      </a:r>
                      <a:endParaRPr lang="ru-RU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74" marR="3857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50" dirty="0"/>
                        <a:t>Отсутствует информация об услуге в СМИ (раздел 1 анкеты); не соответствует этапу предоставления услуги в электронном виде, указанному в постановлении администрации г.Сорска от 15.02.2014 № 82-п</a:t>
                      </a:r>
                      <a:endParaRPr lang="ru-RU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74" marR="38574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Культура</a:t>
            </a:r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Иные муниципальные услуги</a:t>
            </a:r>
            <a:endParaRPr lang="ru-RU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2" y="1428736"/>
          <a:ext cx="8572557" cy="4815935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603701"/>
                <a:gridCol w="4142004"/>
                <a:gridCol w="1369073"/>
                <a:gridCol w="2457779"/>
              </a:tblGrid>
              <a:tr h="3620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Предоставление дополнительного образования  детей в области  начального художественного, музыкального  образования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37 баллов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«удовлетворительный»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Отсутствует информация об услуге в СМИ (раздел 1 анкеты)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</a:tr>
              <a:tr h="8146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Предоставление  общедоступного    дошкольного образования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32-35 баллов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«удовлетворительный»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Отсутствует информация об услуге в СМИ (раздел 1 анкеты); недостаточная комфортность предоставления услуги (раздел  3  анкеты)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</a:tr>
              <a:tr h="45259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 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Предоставление бесплатного одноразового питания детям из малообеспеченных семей в муниципальных образовательных учреждениях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35 баллов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«удовлетворительный»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Отсутствует информация об услуге в СМИ (раздел 1 анкеты)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</a:tr>
              <a:tr h="3620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 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Предоставление  общедоступного  и бесплатного начального  общего, основного общего, среднего (полного) общего  образования   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35 баллов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«удовлетворительный»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Отсутствует информация об услуге в СМИ (раздел 1 анкеты)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</a:tr>
              <a:tr h="8146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/>
                        <a:t>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Предоставление дополнительного образования детей в области  спортивно – технического, научно – технического, спортивно – физкультурного,  художественно – эстетического,  эколого – биологического,  социально-педагогического, туристско-краеведческого образования 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35 баллов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«удовлетворительный»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Отсутствует информация об услуге в СМИ (раздел 1 анкеты)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</a:tr>
              <a:tr h="3620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Организация отдыха детей в каникулярное время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35 баллов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«удовлетворительный»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Отсутствует информация об услуге в СМИ (раздел 1 анкеты)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</a:tr>
              <a:tr h="135778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Зачисление в общеобразовательное учреждение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37-40 баллов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«удовлетворительный»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/>
                        <a:t>Частичное отсутствует информация об услуге в СМИ (раздел 1 анкеты); не соответствует этапу предоставления услуги в электронном виде, указанному в постановлении администрации г.Сорска от 15.02.2014 № 82-п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Образование</a:t>
            </a:r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соответствии с требованиями Федерального закона от 27 июля 2010 г. № 210 – ФЗ «Об организации предоставления  государственных и муниципальных услуг» на сегодняшний день  в Реестре муниципальных услуг, оказываемых органами местного самоуправления и муниципальными учреждениями на территории г. Сорска, 57 муниципальных услуг. 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01.03.2014г. разработано и утверждено 30 административных регламента, 47 порядков (по 22 муниципальным услугам), предоставляемых муниципальными учреждениями.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89120"/>
          <a:ext cx="8501122" cy="4525962"/>
        </p:xfrm>
        <a:graphic>
          <a:graphicData uri="http://schemas.openxmlformats.org/drawingml/2006/table">
            <a:tbl>
              <a:tblPr bandRow="1">
                <a:tableStyleId>{3C2FFA5D-87B4-456A-9821-1D502468CF0F}</a:tableStyleId>
              </a:tblPr>
              <a:tblGrid>
                <a:gridCol w="598671"/>
                <a:gridCol w="4107488"/>
                <a:gridCol w="1357663"/>
                <a:gridCol w="2437300"/>
              </a:tblGrid>
              <a:tr h="75432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/>
                        <a:t>8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/>
                        <a:t>Организация информационно – библиотечного обслуживания населения на территории   муниципального образования город Сорск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/>
                        <a:t>36 баллов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/>
                        <a:t>«удовлетворительный»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/>
                        <a:t>Отсутствует информация об услуге в СМИ (раздел 1 анкеты)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/>
                </a:tc>
              </a:tr>
              <a:tr h="60346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/>
                        <a:t>9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/>
                        <a:t>Музейное обслуживание посетителей в Сорском  краеведческом музее им. В.В. Андрияшева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/>
                        <a:t>30 баллов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/>
                        <a:t>«удовлетворительный»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/>
                        <a:t>Отсутствует информация об услуге в СМИ (раздел 1 анкеты)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/>
                </a:tc>
              </a:tr>
              <a:tr h="45259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/>
                        <a:t>10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/>
                        <a:t>Проведение культурно массовых мероприятий 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/>
                        <a:t>46 баллов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/>
                        <a:t>« хороший»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/>
                </a:tc>
              </a:tr>
              <a:tr h="45259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/>
                        <a:t>11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/>
                        <a:t>Проведение кружковой работы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/>
                        <a:t>46 баллов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/>
                        <a:t>« хороший»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/>
                </a:tc>
              </a:tr>
              <a:tr h="75432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/>
                        <a:t>12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/>
                        <a:t>Предоставление  населению  спортивных сооружений для занятий  физкультурой и спортом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/>
                        <a:t>36 баллов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/>
                        <a:t>« удовлетворительный»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/>
                        <a:t>Отсутствует информация об услуге в СМИ (раздел 1 анкеты)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/>
                </a:tc>
              </a:tr>
              <a:tr h="60346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/>
                        <a:t> 13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/>
                        <a:t>Предоставление дополнительного образования по физической культуре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/>
                        <a:t>36 баллов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/>
                        <a:t>«удовлетворительный»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/>
                        <a:t>Отсутствует информация об услуге в СМИ (раздел 1 анкеты)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/>
                </a:tc>
              </a:tr>
              <a:tr h="90519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/>
                        <a:t> 14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/>
                        <a:t>Организация и проведение официальных муниципальных  (республиканских, зональных) физкультурных и спортивных мероприятий для населения и организаций города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/>
                        <a:t>36 баллов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/>
                        <a:t>«удовлетворительный»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/>
                        <a:t>Отсутствует информация об услуге в СМИ (раздел 1 анкеты)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6575" marR="56575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Культура и спорт</a:t>
            </a:r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64318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Спасибо за внимание!</a:t>
            </a:r>
            <a:endParaRPr lang="ru-RU" sz="44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 максимальный срок ожидания в очереди при обращении заявителя в органы местного самоуправления составляет </a:t>
            </a:r>
            <a:r>
              <a:rPr lang="ru-RU" sz="35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15 мин. – 29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;</a:t>
            </a:r>
          </a:p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-количество взаимодействий представителей бизнес - сообщества с должностными лицами при предоставлении муниципальной  услуги равно 2 – 9;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-максимальный срок ожидания в очереди при обращении заявителя в муниципальное учреждение составляет 15 мин. - 47 порядков предоставления муниципальных услуг (по 22 муниципальным услугам).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71932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Администрация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МФЦ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smtClean="0"/>
                        <a:t>823 заявления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smtClean="0"/>
                        <a:t>312 заявлений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smtClean="0"/>
                        <a:t>получение  различного вида архивных справок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smtClean="0"/>
                        <a:t>227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smtClean="0"/>
                        <a:t>171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smtClean="0"/>
                        <a:t>получение выписок (справок) из книги </a:t>
                      </a:r>
                      <a:r>
                        <a:rPr kumimoji="0" lang="ru-RU" sz="1800" kern="1200" dirty="0" err="1" smtClean="0"/>
                        <a:t>похозяйственного</a:t>
                      </a:r>
                      <a:r>
                        <a:rPr kumimoji="0" lang="ru-RU" sz="1800" kern="1200" dirty="0" smtClean="0"/>
                        <a:t> учета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147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46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/>
                        <a:t>услуги в сфере земельных отношений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86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smtClean="0"/>
                        <a:t>услуга отдела образования (постановка на очередь и зачисление в детские сады)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/>
                        <a:t>услуги в сфере градостроительства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46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2013 год</a:t>
            </a:r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857232"/>
          <a:ext cx="8229600" cy="57302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smtClean="0"/>
                        <a:t>Администрация г.Сорска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/>
                        <a:t>МФЦ </a:t>
                      </a:r>
                      <a:endParaRPr kumimoji="0"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223</a:t>
                      </a:r>
                      <a:r>
                        <a:rPr lang="ru-RU" baseline="0" dirty="0" smtClean="0"/>
                        <a:t> заявления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111 заявлений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Выдача архивных</a:t>
                      </a:r>
                      <a:r>
                        <a:rPr lang="ru-RU" baseline="0" dirty="0" smtClean="0"/>
                        <a:t> справок и документов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smtClean="0"/>
                        <a:t>получение выписок (справок) из книги </a:t>
                      </a:r>
                      <a:r>
                        <a:rPr kumimoji="0" lang="ru-RU" sz="1800" kern="1200" dirty="0" err="1" smtClean="0"/>
                        <a:t>похозяйственного</a:t>
                      </a:r>
                      <a:r>
                        <a:rPr kumimoji="0" lang="ru-RU" sz="1800" kern="1200" dirty="0" smtClean="0"/>
                        <a:t> учета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smtClean="0"/>
                        <a:t>прием заявлений, постановка на учет в детские сады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smtClean="0"/>
                        <a:t>присвоение  адресов земельным участкам, зданиям, сооружениям и помещениям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smtClean="0"/>
                        <a:t>заключение  договоров социального найма, договоров найма жилых помещений.   специализированного жилищного фонда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/>
                        <a:t>выдача градостроительных планов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71462"/>
            <a:ext cx="8229600" cy="1143000"/>
          </a:xfrm>
        </p:spPr>
        <p:txBody>
          <a:bodyPr/>
          <a:lstStyle/>
          <a:p>
            <a:r>
              <a:rPr lang="ru-RU" dirty="0" smtClean="0"/>
              <a:t>Январь- февраль 2014  года</a:t>
            </a:r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2"/>
          <p:cNvSpPr>
            <a:spLocks noGrp="1"/>
          </p:cNvSpPr>
          <p:nvPr>
            <p:ph type="ctrTitle"/>
          </p:nvPr>
        </p:nvSpPr>
        <p:spPr>
          <a:xfrm>
            <a:off x="685800" y="1071547"/>
            <a:ext cx="7772400" cy="251081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Результаты мониторинга качества предоставления муниципальных услуг </a:t>
            </a:r>
            <a:br>
              <a:rPr lang="ru-RU" sz="32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территории муниципального образования г.Сорск</a:t>
            </a:r>
            <a:endParaRPr lang="ru-RU" sz="32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dirty="0" smtClean="0"/>
              <a:t>Муниципальные  услуги, предоставляемые  органами местного самоуправления</a:t>
            </a:r>
            <a:br>
              <a:rPr lang="ru-RU" sz="2000" dirty="0" smtClean="0"/>
            </a:br>
            <a:r>
              <a:rPr lang="ru-RU" sz="2000" dirty="0" smtClean="0"/>
              <a:t> муниципального образования город </a:t>
            </a:r>
            <a:r>
              <a:rPr lang="ru-RU" sz="2000" dirty="0" smtClean="0"/>
              <a:t>Сорск</a:t>
            </a:r>
            <a:br>
              <a:rPr lang="ru-RU" sz="2000" dirty="0" smtClean="0"/>
            </a:br>
            <a:endParaRPr lang="ru-RU" sz="20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85720" y="1485002"/>
          <a:ext cx="8501122" cy="5251105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357190"/>
                <a:gridCol w="4071966"/>
                <a:gridCol w="2143140"/>
                <a:gridCol w="1928826"/>
              </a:tblGrid>
              <a:tr h="3279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/>
                        <a:t>№ </a:t>
                      </a:r>
                      <a:r>
                        <a:rPr lang="ru-RU" sz="1000" dirty="0" err="1"/>
                        <a:t>п</a:t>
                      </a:r>
                      <a:r>
                        <a:rPr lang="ru-RU" sz="1000" dirty="0"/>
                        <a:t>/</a:t>
                      </a:r>
                      <a:r>
                        <a:rPr lang="ru-RU" sz="1000" dirty="0" err="1"/>
                        <a:t>п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98" marR="245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Наименование  услуги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98" marR="245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Результат мониторинга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(Уровень качества предоставления услуги)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98" marR="245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Примечание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(рекомендации)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98" marR="24598" marT="0" marB="0"/>
                </a:tc>
              </a:tr>
              <a:tr h="655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98" marR="245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98" marR="245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98" marR="245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98" marR="24598" marT="0" marB="0"/>
                </a:tc>
              </a:tr>
              <a:tr h="9839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98" marR="2459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Предоставление  информации об организации общедоступного и    бесплатного    дошкольного,      начального общего,  основного общего, среднего (полного) общего образования, а также дополнительного образования в муниципальных   образовательных учреждениях муниципального образования г.Сорск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98" marR="245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43 балла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«хороший)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98" marR="2459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98" marR="24598" marT="0" marB="0"/>
                </a:tc>
              </a:tr>
              <a:tr h="4591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98" marR="2459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Прием заявлений и постановка на учет детей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 в образовательные учреждения, реализующие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основные образовательные программы дошкольного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образования (детские сады)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98" marR="245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43 балла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«хороший)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98" marR="2459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98" marR="24598" marT="0" marB="0"/>
                </a:tc>
              </a:tr>
              <a:tr h="3935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98" marR="2459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Прием документов от лиц, желающих установить опеку (попечительство) в отношении несовершеннолетних граждан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98" marR="245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18 баллов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«неудовлетворительный»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98" marR="245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Отсутствует административный регламент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98" marR="24598" marT="0" marB="0"/>
                </a:tc>
              </a:tr>
              <a:tr h="5903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98" marR="2459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Назначение и выплата ежемесячных денежных  средств  на содержание детей – сирот, детей, оставшихся без попечения родителей, находящихся  под опекой (попечительством) и в приемных семьях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98" marR="245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18 баллов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«неудовлетворительный»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98" marR="245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Отсутствует административный регламент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98" marR="24598" marT="0" marB="0"/>
                </a:tc>
              </a:tr>
              <a:tr h="1443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98" marR="2459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Предоставление жилых помещений детям-сиротам, детям, оставшимся без попечения родителей, и лицам из числа детей-сирот и детей, оставшихся без попечения родителей, а также лицам из числа детей-сирот и детей, оставшихся без попечения родителей, после достижения ими возраста 23 лет, если они до достижения возраста 23 лет были приняты на учет в качестве нуждающихся в жилых помещениях, предоставляемых по договорам социального найма, и их право на обеспечение жильем не было своевременно реализовано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98" marR="245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24 балла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«неудовлетворительный»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98" marR="245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Отсутствует административный регламент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98" marR="24598" marT="0" marB="0"/>
                </a:tc>
              </a:tr>
              <a:tr h="2623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98" marR="2459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/>
                        <a:t>Назначение и выплата вознаграждения, причитающегося приёмным родителям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98" marR="2459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24 балла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«неудовлетворительный»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98" marR="245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/>
                        <a:t>Отсутствует административный регламент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98" marR="24598" marT="0" marB="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85984" y="1071546"/>
            <a:ext cx="442915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/>
                <a:solidFill>
                  <a:schemeClr val="accent3"/>
                </a:solidFill>
              </a:rPr>
              <a:t>Образование</a:t>
            </a:r>
            <a:endParaRPr lang="ru-RU" sz="20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2910" y="1500174"/>
          <a:ext cx="8072493" cy="4438505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476276"/>
                <a:gridCol w="3267746"/>
                <a:gridCol w="2445965"/>
                <a:gridCol w="1882506"/>
              </a:tblGrid>
              <a:tr h="31703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/>
                        <a:t>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/>
                        <a:t>Организация информационного обеспечения граждан, юридических и физических лиц на основе документов Архивного фонда администрации города Сорска и других архивных документов, в том числе выдача копий архивных документов подтверждающих право на владение землёй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43 баллов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« хороший»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Не соответствует этапу предоставления услуги в электронном виде, указанному в постановлении администрации г.Сорска от 15.02.2014 № 82-п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681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/>
                        <a:t>Организация приёма и хранения архивных документов, содержащих персональные данные граждан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45 баллов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/>
                        <a:t>« хороший»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Архив</a:t>
            </a:r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7" y="1643050"/>
          <a:ext cx="8572561" cy="4720811"/>
        </p:xfrm>
        <a:graphic>
          <a:graphicData uri="http://schemas.openxmlformats.org/drawingml/2006/table">
            <a:tbl>
              <a:tblPr bandRow="1">
                <a:tableStyleId>{3C2FFA5D-87B4-456A-9821-1D502468CF0F}</a:tableStyleId>
              </a:tblPr>
              <a:tblGrid>
                <a:gridCol w="505780"/>
                <a:gridCol w="4709195"/>
                <a:gridCol w="1358463"/>
                <a:gridCol w="1999123"/>
              </a:tblGrid>
              <a:tr h="4525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/>
                        <a:t>9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Прием заявлений и выдача документов о согласовании переустройства и (или) перепланировки жилого помещения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43 баллов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 хороший»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</a:tr>
              <a:tr h="543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/>
                        <a:t> 10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Обмен жилыми помещениями муниципального жилищного фонда, предоставленными по договорам социального найма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44 балла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 хороший»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</a:tr>
              <a:tr h="2715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11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Выдача разрешения (ордера) на производство земляных работ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42 балла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 хороший»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</a:tr>
              <a:tr h="11767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/>
                        <a:t> 12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Постановка граждан на учет в качестве нуждающихся в жилых помещениях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42 балла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 хороший»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Не соответствует этапу предоставления услуги в электронном виде, указанному в постановлении администрации г.Сорска от 15.02.2014 № 82-п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</a:tr>
              <a:tr h="7241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/>
                        <a:t> 13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Заключение  договоров социального найма жилых помещений муниципального жилищного фонда, договоров служебного найма жилых помещений   специализированного жилищного фонда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44 балла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 хороший»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</a:tr>
              <a:tr h="1810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/>
                        <a:t>14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Выдача градостроительных планов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43 балла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 хороший»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</a:tr>
              <a:tr h="2715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/>
                        <a:t> 15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Перевод жилого помещения в нежилое  и нежилого в жилое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43 балла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 хороший»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</a:tr>
              <a:tr h="9051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/>
                        <a:t> 16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/>
                        <a:t>Признание в установленном порядке помещений жилыми помещениями, жилых помещений   непригодными для проживания и многоквартирных  домов  аварийными и подлежащими сносу или реконструкции.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41балл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/>
                        <a:t>« хороший»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3945" marR="33945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Жилищно</a:t>
            </a:r>
            <a:r>
              <a:rPr lang="ru-RU" dirty="0" smtClean="0"/>
              <a:t> – коммунальное хозяйство</a:t>
            </a:r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</TotalTime>
  <Words>2033</Words>
  <Application>Microsoft Office PowerPoint</Application>
  <PresentationFormat>Экран (4:3)</PresentationFormat>
  <Paragraphs>346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Открытая</vt:lpstr>
      <vt:lpstr>Доклад о проделанной работе </vt:lpstr>
      <vt:lpstr>Слайд 2</vt:lpstr>
      <vt:lpstr>Слайд 3</vt:lpstr>
      <vt:lpstr>2013 год</vt:lpstr>
      <vt:lpstr>Январь- февраль 2014  года</vt:lpstr>
      <vt:lpstr>Результаты мониторинга качества предоставления муниципальных услуг  на территории муниципального образования г.Сорск</vt:lpstr>
      <vt:lpstr>Муниципальные  услуги, предоставляемые  органами местного самоуправления  муниципального образования город Сорск </vt:lpstr>
      <vt:lpstr>Архив</vt:lpstr>
      <vt:lpstr>Жилищно – коммунальное хозяйство</vt:lpstr>
      <vt:lpstr>Труд и занятость</vt:lpstr>
      <vt:lpstr>Строительство</vt:lpstr>
      <vt:lpstr>Имущество и земля</vt:lpstr>
      <vt:lpstr>Торговля</vt:lpstr>
      <vt:lpstr>Административно – организационные вопросы</vt:lpstr>
      <vt:lpstr>Муниципальные услуги, оказываемые бюджетными учреждениями, в которых размещается  муниципальное задание (заказ), выполняемое за счет местного бюджета</vt:lpstr>
      <vt:lpstr>Образование</vt:lpstr>
      <vt:lpstr>Культура</vt:lpstr>
      <vt:lpstr>Иные муниципальные услуги</vt:lpstr>
      <vt:lpstr>Образование</vt:lpstr>
      <vt:lpstr>Культура и спорт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Доклад о проделанной работе </dc:title>
  <dc:creator>2</dc:creator>
  <cp:lastModifiedBy>2</cp:lastModifiedBy>
  <cp:revision>4</cp:revision>
  <dcterms:created xsi:type="dcterms:W3CDTF">2014-03-28T06:43:28Z</dcterms:created>
  <dcterms:modified xsi:type="dcterms:W3CDTF">2014-03-28T07:20:00Z</dcterms:modified>
</cp:coreProperties>
</file>