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xls" ContentType="application/vnd.ms-exce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72" r:id="rId4"/>
    <p:sldId id="258" r:id="rId5"/>
    <p:sldId id="268" r:id="rId6"/>
    <p:sldId id="259" r:id="rId7"/>
    <p:sldId id="274" r:id="rId8"/>
    <p:sldId id="260" r:id="rId9"/>
    <p:sldId id="261" r:id="rId10"/>
    <p:sldId id="269" r:id="rId11"/>
    <p:sldId id="270" r:id="rId12"/>
    <p:sldId id="271" r:id="rId13"/>
    <p:sldId id="266" r:id="rId14"/>
    <p:sldId id="267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3300"/>
    <a:srgbClr val="1B008E"/>
    <a:srgbClr val="D96B19"/>
    <a:srgbClr val="FF99FF"/>
  </p:clrMru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08" y="-4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&#1055;&#1088;&#1080;&#1077;&#1084;\&#1051;&#1080;&#1089;&#1090;%20Microsoft%20Exce%20c%20&#1076;&#1080;&#1072;&#1075;&#1088;&#1072;&#1084;&#1084;&#1086;&#1081;l.xls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cat>
            <c:strRef>
              <c:f>Лист3!$A$6:$A$21</c:f>
              <c:strCache>
                <c:ptCount val="16"/>
                <c:pt idx="0">
                  <c:v>Конституционный строй</c:v>
                </c:pt>
                <c:pt idx="1">
                  <c:v>Основы государственного управления</c:v>
                </c:pt>
                <c:pt idx="2">
                  <c:v>Семья</c:v>
                </c:pt>
                <c:pt idx="3">
                  <c:v>Труд и занятость населения</c:v>
                </c:pt>
                <c:pt idx="4">
                  <c:v>Социальное обеспечение и социальное страхование</c:v>
                </c:pt>
                <c:pt idx="5">
                  <c:v>Образование. Наука. Культура</c:v>
                </c:pt>
                <c:pt idx="6">
                  <c:v>Здравоохранение. Физическая культура и спорт. Туризм</c:v>
                </c:pt>
                <c:pt idx="7">
                  <c:v>Финансы</c:v>
                </c:pt>
                <c:pt idx="8">
                  <c:v>Хозяйственная деятельность</c:v>
                </c:pt>
                <c:pt idx="9">
                  <c:v>Оборона</c:v>
                </c:pt>
                <c:pt idx="10">
                  <c:v>Безопасность и охрана правопорядка</c:v>
                </c:pt>
                <c:pt idx="11">
                  <c:v>Правосудие</c:v>
                </c:pt>
                <c:pt idx="12">
                  <c:v>Жилищное законодательство и его применение</c:v>
                </c:pt>
                <c:pt idx="13">
                  <c:v>Жилищный фонд</c:v>
                </c:pt>
                <c:pt idx="14">
                  <c:v>Обеспечение права на жилище</c:v>
                </c:pt>
                <c:pt idx="15">
                  <c:v>Содержание и обеспечение коммунальными услугами жилого фонда                      </c:v>
                </c:pt>
              </c:strCache>
            </c:strRef>
          </c:cat>
          <c:val>
            <c:numRef>
              <c:f>Лист3!$B$6:$B$21</c:f>
              <c:numCache>
                <c:formatCode>General</c:formatCode>
                <c:ptCount val="16"/>
              </c:numCache>
            </c:numRef>
          </c:val>
        </c:ser>
        <c:ser>
          <c:idx val="1"/>
          <c:order val="1"/>
          <c:dLbls>
            <c:showVal val="1"/>
          </c:dLbls>
          <c:cat>
            <c:strRef>
              <c:f>Лист3!$A$6:$A$21</c:f>
              <c:strCache>
                <c:ptCount val="16"/>
                <c:pt idx="0">
                  <c:v>Конституционный строй</c:v>
                </c:pt>
                <c:pt idx="1">
                  <c:v>Основы государственного управления</c:v>
                </c:pt>
                <c:pt idx="2">
                  <c:v>Семья</c:v>
                </c:pt>
                <c:pt idx="3">
                  <c:v>Труд и занятость населения</c:v>
                </c:pt>
                <c:pt idx="4">
                  <c:v>Социальное обеспечение и социальное страхование</c:v>
                </c:pt>
                <c:pt idx="5">
                  <c:v>Образование. Наука. Культура</c:v>
                </c:pt>
                <c:pt idx="6">
                  <c:v>Здравоохранение. Физическая культура и спорт. Туризм</c:v>
                </c:pt>
                <c:pt idx="7">
                  <c:v>Финансы</c:v>
                </c:pt>
                <c:pt idx="8">
                  <c:v>Хозяйственная деятельность</c:v>
                </c:pt>
                <c:pt idx="9">
                  <c:v>Оборона</c:v>
                </c:pt>
                <c:pt idx="10">
                  <c:v>Безопасность и охрана правопорядка</c:v>
                </c:pt>
                <c:pt idx="11">
                  <c:v>Правосудие</c:v>
                </c:pt>
                <c:pt idx="12">
                  <c:v>Жилищное законодательство и его применение</c:v>
                </c:pt>
                <c:pt idx="13">
                  <c:v>Жилищный фонд</c:v>
                </c:pt>
                <c:pt idx="14">
                  <c:v>Обеспечение права на жилище</c:v>
                </c:pt>
                <c:pt idx="15">
                  <c:v>Содержание и обеспечение коммунальными услугами жилого фонда                      </c:v>
                </c:pt>
              </c:strCache>
            </c:strRef>
          </c:cat>
          <c:val>
            <c:numRef>
              <c:f>Лист3!$C$6:$C$21</c:f>
              <c:numCache>
                <c:formatCode>General</c:formatCode>
                <c:ptCount val="16"/>
                <c:pt idx="0">
                  <c:v>4</c:v>
                </c:pt>
                <c:pt idx="1">
                  <c:v>4</c:v>
                </c:pt>
                <c:pt idx="2">
                  <c:v>3</c:v>
                </c:pt>
                <c:pt idx="3">
                  <c:v>3</c:v>
                </c:pt>
                <c:pt idx="4">
                  <c:v>4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43</c:v>
                </c:pt>
                <c:pt idx="9">
                  <c:v>1</c:v>
                </c:pt>
                <c:pt idx="10">
                  <c:v>5</c:v>
                </c:pt>
                <c:pt idx="11">
                  <c:v>1</c:v>
                </c:pt>
                <c:pt idx="12">
                  <c:v>6</c:v>
                </c:pt>
                <c:pt idx="13">
                  <c:v>2</c:v>
                </c:pt>
                <c:pt idx="14">
                  <c:v>16</c:v>
                </c:pt>
                <c:pt idx="15">
                  <c:v>115</c:v>
                </c:pt>
              </c:numCache>
            </c:numRef>
          </c:val>
        </c:ser>
        <c:axId val="78906112"/>
        <c:axId val="78907648"/>
      </c:barChart>
      <c:catAx>
        <c:axId val="78906112"/>
        <c:scaling>
          <c:orientation val="minMax"/>
        </c:scaling>
        <c:axPos val="b"/>
        <c:numFmt formatCode="General" sourceLinked="1"/>
        <c:tickLblPos val="nextTo"/>
        <c:crossAx val="78907648"/>
        <c:crosses val="autoZero"/>
        <c:auto val="1"/>
        <c:lblAlgn val="ctr"/>
        <c:lblOffset val="100"/>
      </c:catAx>
      <c:valAx>
        <c:axId val="78907648"/>
        <c:scaling>
          <c:orientation val="minMax"/>
        </c:scaling>
        <c:axPos val="l"/>
        <c:majorGridlines/>
        <c:numFmt formatCode="General" sourceLinked="1"/>
        <c:tickLblPos val="nextTo"/>
        <c:crossAx val="78906112"/>
        <c:crosses val="autoZero"/>
        <c:crossBetween val="between"/>
      </c:valAx>
    </c:plotArea>
    <c:plotVisOnly val="1"/>
    <c:dispBlanksAs val="gap"/>
  </c:chart>
  <c:externalData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1E2363-EE95-4017-A9B6-7F2194B750F0}" type="doc">
      <dgm:prSet loTypeId="urn:microsoft.com/office/officeart/2005/8/layout/vList2" loCatId="list" qsTypeId="urn:microsoft.com/office/officeart/2005/8/quickstyle/simple1#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24363532-44D2-409C-8C04-C181E5E1DFF1}">
      <dgm:prSet phldrT="[Текст]"/>
      <dgm:spPr/>
      <dgm:t>
        <a:bodyPr/>
        <a:lstStyle/>
        <a:p>
          <a:r>
            <a:rPr lang="ru-RU" dirty="0" smtClean="0"/>
            <a:t>2013 год   -     34  обращения</a:t>
          </a:r>
          <a:endParaRPr lang="ru-RU" dirty="0"/>
        </a:p>
      </dgm:t>
    </dgm:pt>
    <dgm:pt modelId="{2E22CC62-D238-4F12-B6A7-C037268D39BB}" type="parTrans" cxnId="{975418FF-6E26-40A1-9856-A79A39FBB3D8}">
      <dgm:prSet/>
      <dgm:spPr/>
      <dgm:t>
        <a:bodyPr/>
        <a:lstStyle/>
        <a:p>
          <a:endParaRPr lang="ru-RU"/>
        </a:p>
      </dgm:t>
    </dgm:pt>
    <dgm:pt modelId="{0773B2DC-B1F2-444E-826B-A4804C3B9BAA}" type="sibTrans" cxnId="{975418FF-6E26-40A1-9856-A79A39FBB3D8}">
      <dgm:prSet/>
      <dgm:spPr/>
      <dgm:t>
        <a:bodyPr/>
        <a:lstStyle/>
        <a:p>
          <a:endParaRPr lang="ru-RU"/>
        </a:p>
      </dgm:t>
    </dgm:pt>
    <dgm:pt modelId="{AF6AED45-9059-4521-A65C-1622773E3FB1}">
      <dgm:prSet phldrT="[Текст]" custT="1"/>
      <dgm:spPr/>
      <dgm:t>
        <a:bodyPr/>
        <a:lstStyle/>
        <a:p>
          <a:endParaRPr lang="ru-RU" sz="2400" dirty="0"/>
        </a:p>
      </dgm:t>
    </dgm:pt>
    <dgm:pt modelId="{E23BCD35-5307-4FC0-BAB3-EC9F9B646C07}" type="parTrans" cxnId="{66383466-019E-47C9-BF70-2E74547B17BD}">
      <dgm:prSet/>
      <dgm:spPr/>
      <dgm:t>
        <a:bodyPr/>
        <a:lstStyle/>
        <a:p>
          <a:endParaRPr lang="ru-RU"/>
        </a:p>
      </dgm:t>
    </dgm:pt>
    <dgm:pt modelId="{8F715F88-D7A8-4AB8-9320-BA3E290DC166}" type="sibTrans" cxnId="{66383466-019E-47C9-BF70-2E74547B17BD}">
      <dgm:prSet/>
      <dgm:spPr/>
      <dgm:t>
        <a:bodyPr/>
        <a:lstStyle/>
        <a:p>
          <a:endParaRPr lang="ru-RU"/>
        </a:p>
      </dgm:t>
    </dgm:pt>
    <dgm:pt modelId="{2DC0B468-C85D-459B-A7A6-743EBD660341}">
      <dgm:prSet phldrT="[Текст]"/>
      <dgm:spPr/>
      <dgm:t>
        <a:bodyPr/>
        <a:lstStyle/>
        <a:p>
          <a:r>
            <a:rPr lang="ru-RU" dirty="0" smtClean="0"/>
            <a:t>2014 год   -    26 обращений</a:t>
          </a:r>
          <a:endParaRPr lang="ru-RU" dirty="0"/>
        </a:p>
      </dgm:t>
    </dgm:pt>
    <dgm:pt modelId="{D9F9065C-555A-4D30-BBE6-81E90C9BFB65}" type="parTrans" cxnId="{02F40C2F-84E9-44AB-9BE1-8CBBE1D7F515}">
      <dgm:prSet/>
      <dgm:spPr/>
      <dgm:t>
        <a:bodyPr/>
        <a:lstStyle/>
        <a:p>
          <a:endParaRPr lang="ru-RU"/>
        </a:p>
      </dgm:t>
    </dgm:pt>
    <dgm:pt modelId="{F782F39E-C4F7-4306-BE7F-FEE351B9788F}" type="sibTrans" cxnId="{02F40C2F-84E9-44AB-9BE1-8CBBE1D7F515}">
      <dgm:prSet/>
      <dgm:spPr/>
      <dgm:t>
        <a:bodyPr/>
        <a:lstStyle/>
        <a:p>
          <a:endParaRPr lang="ru-RU"/>
        </a:p>
      </dgm:t>
    </dgm:pt>
    <dgm:pt modelId="{559C874A-CC54-4610-BA98-69366F5140A0}">
      <dgm:prSet phldrT="[Текст]" custT="1"/>
      <dgm:spPr/>
      <dgm:t>
        <a:bodyPr/>
        <a:lstStyle/>
        <a:p>
          <a:endParaRPr lang="ru-RU" sz="2400" dirty="0"/>
        </a:p>
      </dgm:t>
    </dgm:pt>
    <dgm:pt modelId="{3969091D-10D0-4EE9-9B16-DBFF41A5047D}" type="parTrans" cxnId="{58F32230-93A1-4991-880A-85A96CACCB9B}">
      <dgm:prSet/>
      <dgm:spPr/>
      <dgm:t>
        <a:bodyPr/>
        <a:lstStyle/>
        <a:p>
          <a:endParaRPr lang="ru-RU"/>
        </a:p>
      </dgm:t>
    </dgm:pt>
    <dgm:pt modelId="{E9F483B7-C250-41A3-9765-8DADA3E6DD8D}" type="sibTrans" cxnId="{58F32230-93A1-4991-880A-85A96CACCB9B}">
      <dgm:prSet/>
      <dgm:spPr/>
      <dgm:t>
        <a:bodyPr/>
        <a:lstStyle/>
        <a:p>
          <a:endParaRPr lang="ru-RU"/>
        </a:p>
      </dgm:t>
    </dgm:pt>
    <dgm:pt modelId="{9D32B6DF-AAFD-4CC6-A35F-F25C6D3DEFCA}" type="pres">
      <dgm:prSet presAssocID="{841E2363-EE95-4017-A9B6-7F2194B750F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60FF521-C207-4513-B797-B2753F072CF9}" type="pres">
      <dgm:prSet presAssocID="{24363532-44D2-409C-8C04-C181E5E1DFF1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BE8418-3A4F-4FD7-89F2-48E1309CBDC2}" type="pres">
      <dgm:prSet presAssocID="{24363532-44D2-409C-8C04-C181E5E1DFF1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DD5597-7545-4054-82C5-D637FDBCEDB1}" type="pres">
      <dgm:prSet presAssocID="{2DC0B468-C85D-459B-A7A6-743EBD660341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F4FFFD-11F9-40F3-9BA1-ECA14C099167}" type="pres">
      <dgm:prSet presAssocID="{2DC0B468-C85D-459B-A7A6-743EBD660341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95313F5-B362-4243-92A3-3DF66A49CC9A}" type="presOf" srcId="{2DC0B468-C85D-459B-A7A6-743EBD660341}" destId="{0BDD5597-7545-4054-82C5-D637FDBCEDB1}" srcOrd="0" destOrd="0" presId="urn:microsoft.com/office/officeart/2005/8/layout/vList2"/>
    <dgm:cxn modelId="{79BF40E8-E0E7-46CA-8C2D-043ADBAA5D08}" type="presOf" srcId="{559C874A-CC54-4610-BA98-69366F5140A0}" destId="{71F4FFFD-11F9-40F3-9BA1-ECA14C099167}" srcOrd="0" destOrd="0" presId="urn:microsoft.com/office/officeart/2005/8/layout/vList2"/>
    <dgm:cxn modelId="{7332D5E6-614D-4466-86D6-4EAA8AA4C7B9}" type="presOf" srcId="{24363532-44D2-409C-8C04-C181E5E1DFF1}" destId="{560FF521-C207-4513-B797-B2753F072CF9}" srcOrd="0" destOrd="0" presId="urn:microsoft.com/office/officeart/2005/8/layout/vList2"/>
    <dgm:cxn modelId="{975418FF-6E26-40A1-9856-A79A39FBB3D8}" srcId="{841E2363-EE95-4017-A9B6-7F2194B750F0}" destId="{24363532-44D2-409C-8C04-C181E5E1DFF1}" srcOrd="0" destOrd="0" parTransId="{2E22CC62-D238-4F12-B6A7-C037268D39BB}" sibTransId="{0773B2DC-B1F2-444E-826B-A4804C3B9BAA}"/>
    <dgm:cxn modelId="{02F40C2F-84E9-44AB-9BE1-8CBBE1D7F515}" srcId="{841E2363-EE95-4017-A9B6-7F2194B750F0}" destId="{2DC0B468-C85D-459B-A7A6-743EBD660341}" srcOrd="1" destOrd="0" parTransId="{D9F9065C-555A-4D30-BBE6-81E90C9BFB65}" sibTransId="{F782F39E-C4F7-4306-BE7F-FEE351B9788F}"/>
    <dgm:cxn modelId="{61475B89-37F6-4BF8-96B2-A5988C8D975C}" type="presOf" srcId="{AF6AED45-9059-4521-A65C-1622773E3FB1}" destId="{3BBE8418-3A4F-4FD7-89F2-48E1309CBDC2}" srcOrd="0" destOrd="0" presId="urn:microsoft.com/office/officeart/2005/8/layout/vList2"/>
    <dgm:cxn modelId="{74487D01-32F4-4FE5-B590-A352DFAE43AB}" type="presOf" srcId="{841E2363-EE95-4017-A9B6-7F2194B750F0}" destId="{9D32B6DF-AAFD-4CC6-A35F-F25C6D3DEFCA}" srcOrd="0" destOrd="0" presId="urn:microsoft.com/office/officeart/2005/8/layout/vList2"/>
    <dgm:cxn modelId="{66383466-019E-47C9-BF70-2E74547B17BD}" srcId="{24363532-44D2-409C-8C04-C181E5E1DFF1}" destId="{AF6AED45-9059-4521-A65C-1622773E3FB1}" srcOrd="0" destOrd="0" parTransId="{E23BCD35-5307-4FC0-BAB3-EC9F9B646C07}" sibTransId="{8F715F88-D7A8-4AB8-9320-BA3E290DC166}"/>
    <dgm:cxn modelId="{58F32230-93A1-4991-880A-85A96CACCB9B}" srcId="{2DC0B468-C85D-459B-A7A6-743EBD660341}" destId="{559C874A-CC54-4610-BA98-69366F5140A0}" srcOrd="0" destOrd="0" parTransId="{3969091D-10D0-4EE9-9B16-DBFF41A5047D}" sibTransId="{E9F483B7-C250-41A3-9765-8DADA3E6DD8D}"/>
    <dgm:cxn modelId="{091CCE4D-7558-475C-A740-F45C0D4FD93B}" type="presParOf" srcId="{9D32B6DF-AAFD-4CC6-A35F-F25C6D3DEFCA}" destId="{560FF521-C207-4513-B797-B2753F072CF9}" srcOrd="0" destOrd="0" presId="urn:microsoft.com/office/officeart/2005/8/layout/vList2"/>
    <dgm:cxn modelId="{A17D2772-6433-4BFF-AAF2-4587BD932F11}" type="presParOf" srcId="{9D32B6DF-AAFD-4CC6-A35F-F25C6D3DEFCA}" destId="{3BBE8418-3A4F-4FD7-89F2-48E1309CBDC2}" srcOrd="1" destOrd="0" presId="urn:microsoft.com/office/officeart/2005/8/layout/vList2"/>
    <dgm:cxn modelId="{8508FB55-18F9-4CF7-BECD-503E84E42F40}" type="presParOf" srcId="{9D32B6DF-AAFD-4CC6-A35F-F25C6D3DEFCA}" destId="{0BDD5597-7545-4054-82C5-D637FDBCEDB1}" srcOrd="2" destOrd="0" presId="urn:microsoft.com/office/officeart/2005/8/layout/vList2"/>
    <dgm:cxn modelId="{FC0C949D-537F-4732-80AB-D504206BD255}" type="presParOf" srcId="{9D32B6DF-AAFD-4CC6-A35F-F25C6D3DEFCA}" destId="{71F4FFFD-11F9-40F3-9BA1-ECA14C099167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BB74BC2-D607-4CDE-8471-9E992E120B17}" type="doc">
      <dgm:prSet loTypeId="urn:microsoft.com/office/officeart/2005/8/layout/vList6" loCatId="list" qsTypeId="urn:microsoft.com/office/officeart/2005/8/quickstyle/simple1#2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BFB6329A-A6C0-4A4E-957E-84BA3482D379}">
      <dgm:prSet phldrT="[Текст]"/>
      <dgm:spPr/>
      <dgm:t>
        <a:bodyPr/>
        <a:lstStyle/>
        <a:p>
          <a:r>
            <a:rPr lang="ru-RU" b="1" dirty="0" smtClean="0">
              <a:latin typeface="+mj-lt"/>
            </a:rPr>
            <a:t>2014г.</a:t>
          </a:r>
          <a:endParaRPr lang="ru-RU" dirty="0">
            <a:latin typeface="+mj-lt"/>
          </a:endParaRPr>
        </a:p>
      </dgm:t>
    </dgm:pt>
    <dgm:pt modelId="{4353B12F-D8E3-40E8-834C-C0515FBE21A4}" type="parTrans" cxnId="{8D737162-FD63-44D9-99A5-6AE3A8CC936A}">
      <dgm:prSet/>
      <dgm:spPr/>
      <dgm:t>
        <a:bodyPr/>
        <a:lstStyle/>
        <a:p>
          <a:endParaRPr lang="ru-RU">
            <a:latin typeface="+mj-lt"/>
          </a:endParaRPr>
        </a:p>
      </dgm:t>
    </dgm:pt>
    <dgm:pt modelId="{675DFB2F-4F87-4169-8AEC-3E89F185490E}" type="sibTrans" cxnId="{8D737162-FD63-44D9-99A5-6AE3A8CC936A}">
      <dgm:prSet/>
      <dgm:spPr/>
      <dgm:t>
        <a:bodyPr/>
        <a:lstStyle/>
        <a:p>
          <a:endParaRPr lang="ru-RU">
            <a:latin typeface="+mj-lt"/>
          </a:endParaRPr>
        </a:p>
      </dgm:t>
    </dgm:pt>
    <dgm:pt modelId="{E90DB2E7-27D6-4BE1-B8BD-B461D84DC382}">
      <dgm:prSet phldrT="[Текст]"/>
      <dgm:spPr/>
      <dgm:t>
        <a:bodyPr/>
        <a:lstStyle/>
        <a:p>
          <a:r>
            <a:rPr lang="ru-RU" dirty="0" smtClean="0">
              <a:latin typeface="+mj-lt"/>
            </a:rPr>
            <a:t>1252</a:t>
          </a:r>
          <a:r>
            <a:rPr lang="en-US" dirty="0" smtClean="0">
              <a:latin typeface="+mj-lt"/>
            </a:rPr>
            <a:t> </a:t>
          </a:r>
          <a:r>
            <a:rPr lang="ru-RU" dirty="0" smtClean="0">
              <a:latin typeface="+mj-lt"/>
            </a:rPr>
            <a:t>заявления</a:t>
          </a:r>
          <a:endParaRPr lang="ru-RU" dirty="0">
            <a:latin typeface="+mj-lt"/>
          </a:endParaRPr>
        </a:p>
      </dgm:t>
    </dgm:pt>
    <dgm:pt modelId="{F965DBAD-2665-440D-9957-89F86C9F5FEF}" type="parTrans" cxnId="{9E1E97B9-CACB-4521-9D40-E44AE68E4BA6}">
      <dgm:prSet/>
      <dgm:spPr/>
      <dgm:t>
        <a:bodyPr/>
        <a:lstStyle/>
        <a:p>
          <a:endParaRPr lang="ru-RU">
            <a:latin typeface="+mj-lt"/>
          </a:endParaRPr>
        </a:p>
      </dgm:t>
    </dgm:pt>
    <dgm:pt modelId="{43C3E0F2-9AE8-4994-BAC3-EA0FC71A709D}" type="sibTrans" cxnId="{9E1E97B9-CACB-4521-9D40-E44AE68E4BA6}">
      <dgm:prSet/>
      <dgm:spPr/>
      <dgm:t>
        <a:bodyPr/>
        <a:lstStyle/>
        <a:p>
          <a:endParaRPr lang="ru-RU">
            <a:latin typeface="+mj-lt"/>
          </a:endParaRPr>
        </a:p>
      </dgm:t>
    </dgm:pt>
    <dgm:pt modelId="{F7EBB3C0-2DA5-4D6E-8C77-A052D1E8FECB}">
      <dgm:prSet phldrT="[Текст]"/>
      <dgm:spPr/>
      <dgm:t>
        <a:bodyPr/>
        <a:lstStyle/>
        <a:p>
          <a:r>
            <a:rPr lang="ru-RU" b="1" dirty="0" smtClean="0">
              <a:latin typeface="+mj-lt"/>
            </a:rPr>
            <a:t>2013г</a:t>
          </a:r>
          <a:r>
            <a:rPr lang="ru-RU" dirty="0" smtClean="0">
              <a:latin typeface="+mj-lt"/>
            </a:rPr>
            <a:t>.</a:t>
          </a:r>
          <a:endParaRPr lang="ru-RU" dirty="0">
            <a:latin typeface="+mj-lt"/>
          </a:endParaRPr>
        </a:p>
      </dgm:t>
    </dgm:pt>
    <dgm:pt modelId="{972444A0-C2C0-42C0-82B2-0B763C41A7C7}" type="parTrans" cxnId="{184E7FC3-B264-4C7F-891B-D329AE9E17A2}">
      <dgm:prSet/>
      <dgm:spPr/>
      <dgm:t>
        <a:bodyPr/>
        <a:lstStyle/>
        <a:p>
          <a:endParaRPr lang="ru-RU">
            <a:latin typeface="+mj-lt"/>
          </a:endParaRPr>
        </a:p>
      </dgm:t>
    </dgm:pt>
    <dgm:pt modelId="{4D46DEC9-0EBB-4344-AB10-542FF016A169}" type="sibTrans" cxnId="{184E7FC3-B264-4C7F-891B-D329AE9E17A2}">
      <dgm:prSet/>
      <dgm:spPr/>
      <dgm:t>
        <a:bodyPr/>
        <a:lstStyle/>
        <a:p>
          <a:endParaRPr lang="ru-RU">
            <a:latin typeface="+mj-lt"/>
          </a:endParaRPr>
        </a:p>
      </dgm:t>
    </dgm:pt>
    <dgm:pt modelId="{84197A3E-26D2-493E-9655-A5F94462DCB9}">
      <dgm:prSet phldrT="[Текст]"/>
      <dgm:spPr/>
      <dgm:t>
        <a:bodyPr/>
        <a:lstStyle/>
        <a:p>
          <a:endParaRPr lang="ru-RU" dirty="0">
            <a:latin typeface="+mj-lt"/>
          </a:endParaRPr>
        </a:p>
      </dgm:t>
    </dgm:pt>
    <dgm:pt modelId="{8BACF487-3239-457D-ABD2-EEB2399F2A9F}" type="parTrans" cxnId="{5A6F4114-4E20-479A-ADF7-168273536518}">
      <dgm:prSet/>
      <dgm:spPr/>
      <dgm:t>
        <a:bodyPr/>
        <a:lstStyle/>
        <a:p>
          <a:endParaRPr lang="ru-RU">
            <a:latin typeface="+mj-lt"/>
          </a:endParaRPr>
        </a:p>
      </dgm:t>
    </dgm:pt>
    <dgm:pt modelId="{3062C846-F6F3-4FA0-9BB4-FE6F521AA6BC}" type="sibTrans" cxnId="{5A6F4114-4E20-479A-ADF7-168273536518}">
      <dgm:prSet/>
      <dgm:spPr/>
      <dgm:t>
        <a:bodyPr/>
        <a:lstStyle/>
        <a:p>
          <a:endParaRPr lang="ru-RU">
            <a:latin typeface="+mj-lt"/>
          </a:endParaRPr>
        </a:p>
      </dgm:t>
    </dgm:pt>
    <dgm:pt modelId="{13E11215-7CDE-43B3-BB4E-A984527C8554}">
      <dgm:prSet phldrT="[Текст]"/>
      <dgm:spPr/>
      <dgm:t>
        <a:bodyPr/>
        <a:lstStyle/>
        <a:p>
          <a:r>
            <a:rPr lang="ru-RU" dirty="0" smtClean="0">
              <a:latin typeface="+mj-lt"/>
            </a:rPr>
            <a:t>702 заявления</a:t>
          </a:r>
          <a:endParaRPr lang="ru-RU" dirty="0">
            <a:latin typeface="+mj-lt"/>
          </a:endParaRPr>
        </a:p>
      </dgm:t>
    </dgm:pt>
    <dgm:pt modelId="{AE023B5E-36EC-4AF6-8DF0-40B68ECA1171}" type="sibTrans" cxnId="{95C9C9D2-0747-420E-8E27-B6C0CA6D3BFF}">
      <dgm:prSet/>
      <dgm:spPr/>
      <dgm:t>
        <a:bodyPr/>
        <a:lstStyle/>
        <a:p>
          <a:endParaRPr lang="ru-RU">
            <a:latin typeface="+mj-lt"/>
          </a:endParaRPr>
        </a:p>
      </dgm:t>
    </dgm:pt>
    <dgm:pt modelId="{FB92FF9E-77BC-4EB7-952B-A9FEA10FCAAE}" type="parTrans" cxnId="{95C9C9D2-0747-420E-8E27-B6C0CA6D3BFF}">
      <dgm:prSet/>
      <dgm:spPr/>
      <dgm:t>
        <a:bodyPr/>
        <a:lstStyle/>
        <a:p>
          <a:endParaRPr lang="ru-RU">
            <a:latin typeface="+mj-lt"/>
          </a:endParaRPr>
        </a:p>
      </dgm:t>
    </dgm:pt>
    <dgm:pt modelId="{6581E910-3BB5-4772-B7E1-52327C6623F5}" type="pres">
      <dgm:prSet presAssocID="{3BB74BC2-D607-4CDE-8471-9E992E120B17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C1E8235-612B-4D12-AFD3-AA2FF59F6251}" type="pres">
      <dgm:prSet presAssocID="{BFB6329A-A6C0-4A4E-957E-84BA3482D379}" presName="linNode" presStyleCnt="0"/>
      <dgm:spPr/>
    </dgm:pt>
    <dgm:pt modelId="{840D1117-959A-4D04-BBB6-F45ED79B24CF}" type="pres">
      <dgm:prSet presAssocID="{BFB6329A-A6C0-4A4E-957E-84BA3482D379}" presName="parentShp" presStyleLbl="node1" presStyleIdx="0" presStyleCnt="2" custScaleX="78262" custScaleY="22723" custLinFactNeighborX="-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6CDDDD-DBFD-4F91-9A96-1DC5BE38F74C}" type="pres">
      <dgm:prSet presAssocID="{BFB6329A-A6C0-4A4E-957E-84BA3482D379}" presName="childShp" presStyleLbl="bgAccFollowNode1" presStyleIdx="0" presStyleCnt="2" custScaleX="78262" custScaleY="227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8740FA-6688-44C8-BEBB-392D2C943B00}" type="pres">
      <dgm:prSet presAssocID="{675DFB2F-4F87-4169-8AEC-3E89F185490E}" presName="spacing" presStyleCnt="0"/>
      <dgm:spPr/>
    </dgm:pt>
    <dgm:pt modelId="{67510515-3B4F-4D95-8161-0BF629F6722D}" type="pres">
      <dgm:prSet presAssocID="{F7EBB3C0-2DA5-4D6E-8C77-A052D1E8FECB}" presName="linNode" presStyleCnt="0"/>
      <dgm:spPr/>
    </dgm:pt>
    <dgm:pt modelId="{0764F5FA-794B-4384-8991-352ACEEA8003}" type="pres">
      <dgm:prSet presAssocID="{F7EBB3C0-2DA5-4D6E-8C77-A052D1E8FECB}" presName="parentShp" presStyleLbl="node1" presStyleIdx="1" presStyleCnt="2" custScaleX="75362" custScaleY="255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CA20F1-7508-4D69-88F8-7180DF627692}" type="pres">
      <dgm:prSet presAssocID="{F7EBB3C0-2DA5-4D6E-8C77-A052D1E8FECB}" presName="childShp" presStyleLbl="bgAccFollowNode1" presStyleIdx="1" presStyleCnt="2" custScaleX="78744" custScaleY="291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306C085-DEE8-4ED2-AD1B-5D3D281BBB8B}" type="presOf" srcId="{E90DB2E7-27D6-4BE1-B8BD-B461D84DC382}" destId="{9F6CDDDD-DBFD-4F91-9A96-1DC5BE38F74C}" srcOrd="0" destOrd="0" presId="urn:microsoft.com/office/officeart/2005/8/layout/vList6"/>
    <dgm:cxn modelId="{B7B94CD0-E6DC-43AA-83EA-58747DF94B14}" type="presOf" srcId="{BFB6329A-A6C0-4A4E-957E-84BA3482D379}" destId="{840D1117-959A-4D04-BBB6-F45ED79B24CF}" srcOrd="0" destOrd="0" presId="urn:microsoft.com/office/officeart/2005/8/layout/vList6"/>
    <dgm:cxn modelId="{1A55021B-57C8-49A0-ABBE-613EE2ED830C}" type="presOf" srcId="{3BB74BC2-D607-4CDE-8471-9E992E120B17}" destId="{6581E910-3BB5-4772-B7E1-52327C6623F5}" srcOrd="0" destOrd="0" presId="urn:microsoft.com/office/officeart/2005/8/layout/vList6"/>
    <dgm:cxn modelId="{1AEA9FD9-BBB7-4652-9866-DCCBC8E12EA6}" type="presOf" srcId="{13E11215-7CDE-43B3-BB4E-A984527C8554}" destId="{75CA20F1-7508-4D69-88F8-7180DF627692}" srcOrd="0" destOrd="1" presId="urn:microsoft.com/office/officeart/2005/8/layout/vList6"/>
    <dgm:cxn modelId="{5A86EC68-01CD-4E8B-ACAC-047366775B15}" type="presOf" srcId="{84197A3E-26D2-493E-9655-A5F94462DCB9}" destId="{75CA20F1-7508-4D69-88F8-7180DF627692}" srcOrd="0" destOrd="0" presId="urn:microsoft.com/office/officeart/2005/8/layout/vList6"/>
    <dgm:cxn modelId="{5A6F4114-4E20-479A-ADF7-168273536518}" srcId="{F7EBB3C0-2DA5-4D6E-8C77-A052D1E8FECB}" destId="{84197A3E-26D2-493E-9655-A5F94462DCB9}" srcOrd="0" destOrd="0" parTransId="{8BACF487-3239-457D-ABD2-EEB2399F2A9F}" sibTransId="{3062C846-F6F3-4FA0-9BB4-FE6F521AA6BC}"/>
    <dgm:cxn modelId="{8D737162-FD63-44D9-99A5-6AE3A8CC936A}" srcId="{3BB74BC2-D607-4CDE-8471-9E992E120B17}" destId="{BFB6329A-A6C0-4A4E-957E-84BA3482D379}" srcOrd="0" destOrd="0" parTransId="{4353B12F-D8E3-40E8-834C-C0515FBE21A4}" sibTransId="{675DFB2F-4F87-4169-8AEC-3E89F185490E}"/>
    <dgm:cxn modelId="{B9D2BF63-4921-46CE-B53F-DB7AD0F2A194}" type="presOf" srcId="{F7EBB3C0-2DA5-4D6E-8C77-A052D1E8FECB}" destId="{0764F5FA-794B-4384-8991-352ACEEA8003}" srcOrd="0" destOrd="0" presId="urn:microsoft.com/office/officeart/2005/8/layout/vList6"/>
    <dgm:cxn modelId="{184E7FC3-B264-4C7F-891B-D329AE9E17A2}" srcId="{3BB74BC2-D607-4CDE-8471-9E992E120B17}" destId="{F7EBB3C0-2DA5-4D6E-8C77-A052D1E8FECB}" srcOrd="1" destOrd="0" parTransId="{972444A0-C2C0-42C0-82B2-0B763C41A7C7}" sibTransId="{4D46DEC9-0EBB-4344-AB10-542FF016A169}"/>
    <dgm:cxn modelId="{95C9C9D2-0747-420E-8E27-B6C0CA6D3BFF}" srcId="{F7EBB3C0-2DA5-4D6E-8C77-A052D1E8FECB}" destId="{13E11215-7CDE-43B3-BB4E-A984527C8554}" srcOrd="1" destOrd="0" parTransId="{FB92FF9E-77BC-4EB7-952B-A9FEA10FCAAE}" sibTransId="{AE023B5E-36EC-4AF6-8DF0-40B68ECA1171}"/>
    <dgm:cxn modelId="{9E1E97B9-CACB-4521-9D40-E44AE68E4BA6}" srcId="{BFB6329A-A6C0-4A4E-957E-84BA3482D379}" destId="{E90DB2E7-27D6-4BE1-B8BD-B461D84DC382}" srcOrd="0" destOrd="0" parTransId="{F965DBAD-2665-440D-9957-89F86C9F5FEF}" sibTransId="{43C3E0F2-9AE8-4994-BAC3-EA0FC71A709D}"/>
    <dgm:cxn modelId="{3887CA60-4735-492C-9676-61D93C04A01A}" type="presParOf" srcId="{6581E910-3BB5-4772-B7E1-52327C6623F5}" destId="{0C1E8235-612B-4D12-AFD3-AA2FF59F6251}" srcOrd="0" destOrd="0" presId="urn:microsoft.com/office/officeart/2005/8/layout/vList6"/>
    <dgm:cxn modelId="{85216827-DBA4-40B8-85DE-C88A7B893C88}" type="presParOf" srcId="{0C1E8235-612B-4D12-AFD3-AA2FF59F6251}" destId="{840D1117-959A-4D04-BBB6-F45ED79B24CF}" srcOrd="0" destOrd="0" presId="urn:microsoft.com/office/officeart/2005/8/layout/vList6"/>
    <dgm:cxn modelId="{36697836-6489-4A40-ABD3-DFBC73C88677}" type="presParOf" srcId="{0C1E8235-612B-4D12-AFD3-AA2FF59F6251}" destId="{9F6CDDDD-DBFD-4F91-9A96-1DC5BE38F74C}" srcOrd="1" destOrd="0" presId="urn:microsoft.com/office/officeart/2005/8/layout/vList6"/>
    <dgm:cxn modelId="{D46DA244-8F45-468A-8296-828381BD2BA3}" type="presParOf" srcId="{6581E910-3BB5-4772-B7E1-52327C6623F5}" destId="{C08740FA-6688-44C8-BEBB-392D2C943B00}" srcOrd="1" destOrd="0" presId="urn:microsoft.com/office/officeart/2005/8/layout/vList6"/>
    <dgm:cxn modelId="{BA61559D-FFA3-44C6-9690-BAFF0EE1B32D}" type="presParOf" srcId="{6581E910-3BB5-4772-B7E1-52327C6623F5}" destId="{67510515-3B4F-4D95-8161-0BF629F6722D}" srcOrd="2" destOrd="0" presId="urn:microsoft.com/office/officeart/2005/8/layout/vList6"/>
    <dgm:cxn modelId="{C943EC62-6542-44C1-B22C-567E9C9D1763}" type="presParOf" srcId="{67510515-3B4F-4D95-8161-0BF629F6722D}" destId="{0764F5FA-794B-4384-8991-352ACEEA8003}" srcOrd="0" destOrd="0" presId="urn:microsoft.com/office/officeart/2005/8/layout/vList6"/>
    <dgm:cxn modelId="{6B74E23E-61DF-4226-AD5C-D4697D13A1DF}" type="presParOf" srcId="{67510515-3B4F-4D95-8161-0BF629F6722D}" destId="{75CA20F1-7508-4D69-88F8-7180DF627692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60FF521-C207-4513-B797-B2753F072CF9}">
      <dsp:nvSpPr>
        <dsp:cNvPr id="0" name=""/>
        <dsp:cNvSpPr/>
      </dsp:nvSpPr>
      <dsp:spPr>
        <a:xfrm>
          <a:off x="0" y="248558"/>
          <a:ext cx="8229599" cy="1151279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kern="1200" dirty="0" smtClean="0"/>
            <a:t>2013 год   -     34  обращения</a:t>
          </a:r>
          <a:endParaRPr lang="ru-RU" sz="4800" kern="1200" dirty="0"/>
        </a:p>
      </dsp:txBody>
      <dsp:txXfrm>
        <a:off x="0" y="248558"/>
        <a:ext cx="8229599" cy="1151279"/>
      </dsp:txXfrm>
    </dsp:sp>
    <dsp:sp modelId="{3BBE8418-3A4F-4FD7-89F2-48E1309CBDC2}">
      <dsp:nvSpPr>
        <dsp:cNvPr id="0" name=""/>
        <dsp:cNvSpPr/>
      </dsp:nvSpPr>
      <dsp:spPr>
        <a:xfrm>
          <a:off x="0" y="1399838"/>
          <a:ext cx="8229599" cy="794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30480" rIns="170688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2400" kern="1200" dirty="0"/>
        </a:p>
      </dsp:txBody>
      <dsp:txXfrm>
        <a:off x="0" y="1399838"/>
        <a:ext cx="8229599" cy="794880"/>
      </dsp:txXfrm>
    </dsp:sp>
    <dsp:sp modelId="{0BDD5597-7545-4054-82C5-D637FDBCEDB1}">
      <dsp:nvSpPr>
        <dsp:cNvPr id="0" name=""/>
        <dsp:cNvSpPr/>
      </dsp:nvSpPr>
      <dsp:spPr>
        <a:xfrm>
          <a:off x="0" y="2194718"/>
          <a:ext cx="8229599" cy="1151279"/>
        </a:xfrm>
        <a:prstGeom prst="roundRect">
          <a:avLst/>
        </a:prstGeom>
        <a:solidFill>
          <a:schemeClr val="accent4">
            <a:hueOff val="-3519944"/>
            <a:satOff val="-36129"/>
            <a:lumOff val="1509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kern="1200" dirty="0" smtClean="0"/>
            <a:t>2014 год   -    26 обращений</a:t>
          </a:r>
          <a:endParaRPr lang="ru-RU" sz="4800" kern="1200" dirty="0"/>
        </a:p>
      </dsp:txBody>
      <dsp:txXfrm>
        <a:off x="0" y="2194718"/>
        <a:ext cx="8229599" cy="1151279"/>
      </dsp:txXfrm>
    </dsp:sp>
    <dsp:sp modelId="{71F4FFFD-11F9-40F3-9BA1-ECA14C099167}">
      <dsp:nvSpPr>
        <dsp:cNvPr id="0" name=""/>
        <dsp:cNvSpPr/>
      </dsp:nvSpPr>
      <dsp:spPr>
        <a:xfrm>
          <a:off x="0" y="3345998"/>
          <a:ext cx="8229599" cy="794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30480" rIns="170688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2400" kern="1200" dirty="0"/>
        </a:p>
      </dsp:txBody>
      <dsp:txXfrm>
        <a:off x="0" y="3345998"/>
        <a:ext cx="8229599" cy="79488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F6CDDDD-DBFD-4F91-9A96-1DC5BE38F74C}">
      <dsp:nvSpPr>
        <dsp:cNvPr id="0" name=""/>
        <dsp:cNvSpPr/>
      </dsp:nvSpPr>
      <dsp:spPr>
        <a:xfrm>
          <a:off x="3464720" y="762616"/>
          <a:ext cx="3857692" cy="909034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7145" rIns="17145" bIns="17145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700" kern="1200" dirty="0" smtClean="0">
              <a:latin typeface="+mj-lt"/>
            </a:rPr>
            <a:t>1252</a:t>
          </a:r>
          <a:r>
            <a:rPr lang="en-US" sz="2700" kern="1200" dirty="0" smtClean="0">
              <a:latin typeface="+mj-lt"/>
            </a:rPr>
            <a:t> </a:t>
          </a:r>
          <a:r>
            <a:rPr lang="ru-RU" sz="2700" kern="1200" dirty="0" smtClean="0">
              <a:latin typeface="+mj-lt"/>
            </a:rPr>
            <a:t>заявления</a:t>
          </a:r>
          <a:endParaRPr lang="ru-RU" sz="2700" kern="1200" dirty="0">
            <a:latin typeface="+mj-lt"/>
          </a:endParaRPr>
        </a:p>
      </dsp:txBody>
      <dsp:txXfrm>
        <a:off x="3464720" y="762616"/>
        <a:ext cx="3857692" cy="909034"/>
      </dsp:txXfrm>
    </dsp:sp>
    <dsp:sp modelId="{840D1117-959A-4D04-BBB6-F45ED79B24CF}">
      <dsp:nvSpPr>
        <dsp:cNvPr id="0" name=""/>
        <dsp:cNvSpPr/>
      </dsp:nvSpPr>
      <dsp:spPr>
        <a:xfrm>
          <a:off x="892875" y="762616"/>
          <a:ext cx="2571795" cy="90903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87630" rIns="175260" bIns="8763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600" b="1" kern="1200" dirty="0" smtClean="0">
              <a:latin typeface="+mj-lt"/>
            </a:rPr>
            <a:t>2014г.</a:t>
          </a:r>
          <a:endParaRPr lang="ru-RU" sz="4600" kern="1200" dirty="0">
            <a:latin typeface="+mj-lt"/>
          </a:endParaRPr>
        </a:p>
      </dsp:txBody>
      <dsp:txXfrm>
        <a:off x="892875" y="762616"/>
        <a:ext cx="2571795" cy="909034"/>
      </dsp:txXfrm>
    </dsp:sp>
    <dsp:sp modelId="{75CA20F1-7508-4D69-88F8-7180DF627692}">
      <dsp:nvSpPr>
        <dsp:cNvPr id="0" name=""/>
        <dsp:cNvSpPr/>
      </dsp:nvSpPr>
      <dsp:spPr>
        <a:xfrm>
          <a:off x="3405191" y="2071701"/>
          <a:ext cx="3881451" cy="1166186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-1452578"/>
            <a:satOff val="-133"/>
            <a:lumOff val="39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-1452578"/>
              <a:satOff val="-133"/>
              <a:lumOff val="3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7145" rIns="17145" bIns="17145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700" kern="1200" dirty="0">
            <a:latin typeface="+mj-lt"/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700" kern="1200" dirty="0" smtClean="0">
              <a:latin typeface="+mj-lt"/>
            </a:rPr>
            <a:t>702 заявления</a:t>
          </a:r>
          <a:endParaRPr lang="ru-RU" sz="2700" kern="1200" dirty="0">
            <a:latin typeface="+mj-lt"/>
          </a:endParaRPr>
        </a:p>
      </dsp:txBody>
      <dsp:txXfrm>
        <a:off x="3405191" y="2071701"/>
        <a:ext cx="3881451" cy="1166186"/>
      </dsp:txXfrm>
    </dsp:sp>
    <dsp:sp modelId="{0764F5FA-794B-4384-8991-352ACEEA8003}">
      <dsp:nvSpPr>
        <dsp:cNvPr id="0" name=""/>
        <dsp:cNvSpPr/>
      </dsp:nvSpPr>
      <dsp:spPr>
        <a:xfrm>
          <a:off x="928694" y="2143150"/>
          <a:ext cx="2476497" cy="1023288"/>
        </a:xfrm>
        <a:prstGeom prst="roundRect">
          <a:avLst/>
        </a:prstGeom>
        <a:solidFill>
          <a:schemeClr val="accent2">
            <a:hueOff val="-838123"/>
            <a:satOff val="-9658"/>
            <a:lumOff val="215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87630" rIns="175260" bIns="8763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600" b="1" kern="1200" dirty="0" smtClean="0">
              <a:latin typeface="+mj-lt"/>
            </a:rPr>
            <a:t>2013г</a:t>
          </a:r>
          <a:r>
            <a:rPr lang="ru-RU" sz="4600" kern="1200" dirty="0" smtClean="0">
              <a:latin typeface="+mj-lt"/>
            </a:rPr>
            <a:t>.</a:t>
          </a:r>
          <a:endParaRPr lang="ru-RU" sz="4600" kern="1200" dirty="0">
            <a:latin typeface="+mj-lt"/>
          </a:endParaRPr>
        </a:p>
      </dsp:txBody>
      <dsp:txXfrm>
        <a:off x="928694" y="2143150"/>
        <a:ext cx="2476497" cy="10232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EDB1C-32EA-4944-B9C8-BD2E83590CC2}" type="datetimeFigureOut">
              <a:rPr lang="ru-RU"/>
              <a:pPr>
                <a:defRPr/>
              </a:pPr>
              <a:t>05.03.2015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31D8D-82F4-488E-9230-2480FC8F53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EB2F8-B8F6-4EFA-A911-77E67551A652}" type="datetimeFigureOut">
              <a:rPr lang="ru-RU"/>
              <a:pPr>
                <a:defRPr/>
              </a:pPr>
              <a:t>05.03.2015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00FE0A-7CA5-4D6F-869D-9EFF02C821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795FED-34D0-4C28-B608-E923A30300A3}" type="datetimeFigureOut">
              <a:rPr lang="ru-RU"/>
              <a:pPr>
                <a:defRPr/>
              </a:pPr>
              <a:t>05.03.2015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6B570C-1FB2-4EE9-B70E-5E981736EE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98C53E-EB23-440D-82FF-DEE5A6309DA1}" type="datetimeFigureOut">
              <a:rPr lang="ru-RU"/>
              <a:pPr>
                <a:defRPr/>
              </a:pPr>
              <a:t>05.03.2015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913C12-7754-4653-9DCA-0612C77A5A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47E8BA-7365-4C7A-BB86-A8BB4E0F866A}" type="datetimeFigureOut">
              <a:rPr lang="ru-RU"/>
              <a:pPr>
                <a:defRPr/>
              </a:pPr>
              <a:t>05.03.2015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0BC27-3725-419B-8E95-758DEE2104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45F2FA-A55A-4453-AC51-902BB2402C4F}" type="datetimeFigureOut">
              <a:rPr lang="ru-RU"/>
              <a:pPr>
                <a:defRPr/>
              </a:pPr>
              <a:t>05.03.2015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4036A-D7B7-449B-8E88-768176C428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A467B-ADF7-482C-9FAB-8BDFA5B9925E}" type="datetimeFigureOut">
              <a:rPr lang="ru-RU"/>
              <a:pPr>
                <a:defRPr/>
              </a:pPr>
              <a:t>05.03.2015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9A684-019E-4820-8F2B-35DC8DCE5B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5A4A9A-8963-4BB4-9B0B-9B416681F571}" type="datetimeFigureOut">
              <a:rPr lang="ru-RU"/>
              <a:pPr>
                <a:defRPr/>
              </a:pPr>
              <a:t>05.03.2015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2B00B-D860-4135-8E23-B17FDC7AC1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B7573A-5867-4CC9-8C26-F5E9A1382233}" type="datetimeFigureOut">
              <a:rPr lang="ru-RU"/>
              <a:pPr>
                <a:defRPr/>
              </a:pPr>
              <a:t>05.03.2015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30E5D8-C350-4AF1-97D7-06D94621F5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D2679-D65B-4A81-9CBD-8CDEAE618190}" type="datetimeFigureOut">
              <a:rPr lang="ru-RU"/>
              <a:pPr>
                <a:defRPr/>
              </a:pPr>
              <a:t>05.03.2015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48C18-C12F-43E7-AE14-A5BE5A4374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B774A-CD91-4B47-B338-01F5562DA52D}" type="datetimeFigureOut">
              <a:rPr lang="ru-RU"/>
              <a:pPr>
                <a:defRPr/>
              </a:pPr>
              <a:t>05.03.2015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71FED-6D31-4615-B2F0-800730A37D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7412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741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E499202-0FE5-4B86-9306-4420CC57F6B4}" type="datetimeFigureOut">
              <a:rPr lang="ru-RU"/>
              <a:pPr>
                <a:defRPr/>
              </a:pPr>
              <a:t>05.03.2015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570D059-2A0F-4DB1-9B91-D49C4F8BB4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7417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7" r:id="rId2"/>
    <p:sldLayoutId id="2147483709" r:id="rId3"/>
    <p:sldLayoutId id="2147483706" r:id="rId4"/>
    <p:sldLayoutId id="2147483705" r:id="rId5"/>
    <p:sldLayoutId id="2147483704" r:id="rId6"/>
    <p:sldLayoutId id="2147483703" r:id="rId7"/>
    <p:sldLayoutId id="2147483702" r:id="rId8"/>
    <p:sldLayoutId id="2147483710" r:id="rId9"/>
    <p:sldLayoutId id="2147483701" r:id="rId10"/>
    <p:sldLayoutId id="214748370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000240"/>
            <a:ext cx="7772400" cy="3000396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Отчет </a:t>
            </a:r>
            <a:r>
              <a:rPr lang="ru-RU" dirty="0"/>
              <a:t>о работе с обращениями граждан в</a:t>
            </a:r>
            <a:br>
              <a:rPr lang="ru-RU" dirty="0"/>
            </a:br>
            <a:r>
              <a:rPr lang="ru-RU" dirty="0"/>
              <a:t>администрации города Сорска за 2014 год.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1643050"/>
            <a:ext cx="7858180" cy="120032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spc="50" dirty="0">
                <a:ln w="11430"/>
                <a:solidFill>
                  <a:srgbClr val="FF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 итогам 2014 года остались не рассмотренными </a:t>
            </a:r>
            <a:r>
              <a:rPr lang="ru-RU" sz="4400" b="1" spc="50" dirty="0">
                <a:ln w="11430"/>
                <a:solidFill>
                  <a:srgbClr val="FF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r>
              <a:rPr lang="ru-RU" sz="2800" b="1" spc="50" dirty="0">
                <a:ln w="11430"/>
                <a:solidFill>
                  <a:srgbClr val="FF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обращения граждан.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3143248"/>
            <a:ext cx="6929486" cy="2246769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 сегодняшний день на контроле до окончательного ответа заявителю остаются </a:t>
            </a: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30</a:t>
            </a: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обращений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граждан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Количество обращений граждан рассмотренных с нарушением установленного срока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3550" y="1925638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71472" y="2428868"/>
          <a:ext cx="8215338" cy="4000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642910" y="1645026"/>
            <a:ext cx="8072494" cy="1200329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Font typeface="Wingdings 2" pitchFamily="18" charset="2"/>
              <a:buNone/>
              <a:defRPr/>
            </a:pPr>
            <a:r>
              <a:rPr lang="ru-RU" sz="2400" b="1" spc="50" dirty="0">
                <a:ln w="11430"/>
                <a:solidFill>
                  <a:srgbClr val="FF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администрацию  г. Сорска  с заявлениями об оказании муниципальных услуг и по вопросам благоустройства города обратились</a:t>
            </a:r>
          </a:p>
        </p:txBody>
      </p:sp>
      <p:sp>
        <p:nvSpPr>
          <p:cNvPr id="8" name="Стрелка вверх 7"/>
          <p:cNvSpPr/>
          <p:nvPr/>
        </p:nvSpPr>
        <p:spPr>
          <a:xfrm>
            <a:off x="3786182" y="3714752"/>
            <a:ext cx="1285884" cy="1071570"/>
          </a:xfrm>
          <a:prstGeom prst="upArrow">
            <a:avLst/>
          </a:prstGeom>
          <a:gradFill>
            <a:gsLst>
              <a:gs pos="0">
                <a:schemeClr val="accent2">
                  <a:tint val="98000"/>
                  <a:shade val="25000"/>
                  <a:satMod val="250000"/>
                </a:schemeClr>
              </a:gs>
              <a:gs pos="68000">
                <a:srgbClr val="7030A0"/>
              </a:gs>
              <a:gs pos="100000">
                <a:schemeClr val="accent2">
                  <a:tint val="50000"/>
                  <a:satMod val="150000"/>
                </a:schemeClr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>
                <a:solidFill>
                  <a:srgbClr val="FFFFFF"/>
                </a:solidFill>
              </a:rPr>
              <a:t>на </a:t>
            </a:r>
            <a:r>
              <a:rPr lang="ru-RU">
                <a:solidFill>
                  <a:srgbClr val="FFFFFF"/>
                </a:solidFill>
                <a:latin typeface="Arial" charset="0"/>
              </a:rPr>
              <a:t>78</a:t>
            </a:r>
            <a:r>
              <a:rPr lang="ru-RU">
                <a:solidFill>
                  <a:srgbClr val="FFFFFF"/>
                </a:solidFill>
              </a:rPr>
              <a:t>%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/>
          </p:cNvSpPr>
          <p:nvPr>
            <p:ph type="body" idx="1"/>
          </p:nvPr>
        </p:nvSpPr>
        <p:spPr>
          <a:xfrm>
            <a:off x="457200" y="981075"/>
            <a:ext cx="8229600" cy="3376619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hangingPunct="1">
              <a:buFont typeface="Wingdings 2" pitchFamily="18" charset="2"/>
              <a:buNone/>
              <a:defRPr/>
            </a:pPr>
            <a:r>
              <a:rPr lang="ru-RU" sz="32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соответствии с поручением Президента Российской Федерации  12 декабря 2014 года, в День Конституции Российской Федерации состоялся общероссийский день приема граждан.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4143380"/>
            <a:ext cx="7500958" cy="181588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Font typeface="Wingdings 2" pitchFamily="18" charset="2"/>
              <a:buNone/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общероссийский день приема граждан на личный прием в Администрацию города Сорска не обратилось ни одного гражданина.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42977" y="2714620"/>
            <a:ext cx="6929485" cy="175432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buFont typeface="Wingdings 2" pitchFamily="18" charset="2"/>
              <a:buNone/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Благодарю за внимание!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>
          <a:xfrm>
            <a:off x="357188" y="714375"/>
            <a:ext cx="8329612" cy="857250"/>
          </a:xfrm>
        </p:spPr>
        <p:txBody>
          <a:bodyPr/>
          <a:lstStyle/>
          <a:p>
            <a:pPr algn="ctr" eaLnBrk="1" hangingPunct="1"/>
            <a:r>
              <a:rPr lang="ru-RU" sz="2800" smtClean="0"/>
              <a:t>Сравнительный анализ</a:t>
            </a:r>
            <a:r>
              <a:rPr lang="ru-RU" sz="2800" smtClean="0">
                <a:latin typeface="Arial" charset="0"/>
              </a:rPr>
              <a:t> обращений граждан</a:t>
            </a:r>
            <a:br>
              <a:rPr lang="ru-RU" sz="2800" smtClean="0">
                <a:latin typeface="Arial" charset="0"/>
              </a:rPr>
            </a:br>
            <a:r>
              <a:rPr lang="ru-RU" sz="2800" smtClean="0">
                <a:latin typeface="Arial" charset="0"/>
              </a:rPr>
              <a:t> 2013-2014гг.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2" y="1643050"/>
          <a:ext cx="8715436" cy="4714906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5010693"/>
                <a:gridCol w="1918793"/>
                <a:gridCol w="1785950"/>
              </a:tblGrid>
              <a:tr h="33677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/>
                        <a:t>     2013г.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/>
                        <a:t>     2014г.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7355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/>
                        <a:t>Поступило обращений всего (письменных, устных)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/>
                        <a:t>215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/>
                        <a:t>197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677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/>
                        <a:t>Из них: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7355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/>
                        <a:t>Письменных 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/>
                        <a:t>167</a:t>
                      </a:r>
                      <a:endParaRPr lang="en-US" sz="1600" dirty="0" smtClean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/>
                        <a:t>(из </a:t>
                      </a:r>
                      <a:r>
                        <a:rPr lang="ru-RU" sz="1600" dirty="0"/>
                        <a:t>них 1 жалоба)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/>
                        <a:t>174</a:t>
                      </a:r>
                      <a:endParaRPr lang="en-US" sz="1600" dirty="0" smtClean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/>
                        <a:t>(</a:t>
                      </a:r>
                      <a:r>
                        <a:rPr lang="ru-RU" sz="1600" dirty="0"/>
                        <a:t>из них 1 </a:t>
                      </a:r>
                      <a:r>
                        <a:rPr lang="en-US" sz="1600" dirty="0" smtClean="0"/>
                        <a:t> </a:t>
                      </a:r>
                      <a:r>
                        <a:rPr lang="ru-RU" sz="1600" dirty="0" smtClean="0"/>
                        <a:t>жалоба</a:t>
                      </a:r>
                      <a:r>
                        <a:rPr lang="ru-RU" sz="1600" dirty="0"/>
                        <a:t>)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677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/>
                        <a:t>Устных 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/>
                        <a:t>48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/>
                        <a:t>23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677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/>
                        <a:t>Повторных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/>
                        <a:t>4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/>
                        <a:t>8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677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/>
                        <a:t>Через вышестоящие органы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/>
                        <a:t>23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/>
                        <a:t>23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677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/>
                        <a:t>Коллективных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/>
                        <a:t>67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/>
                        <a:t>41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677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/>
                        <a:t>Рассмотрено с просроченным сроком 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/>
                        <a:t>34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/>
                        <a:t>26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677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/>
                        <a:t>Решено положительно 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/>
                        <a:t>126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/>
                        <a:t>72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677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/>
                        <a:t>Проверено с выездом на место 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/>
                        <a:t>70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/>
                        <a:t>94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677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/>
                        <a:t>Не рассмотрено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/>
                        <a:t>16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/>
                        <a:t>2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низ 3"/>
          <p:cNvSpPr/>
          <p:nvPr/>
        </p:nvSpPr>
        <p:spPr>
          <a:xfrm>
            <a:off x="6286512" y="1643050"/>
            <a:ext cx="2357454" cy="4609773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dirty="0"/>
              <a:t>8%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7158" y="2000240"/>
            <a:ext cx="6000792" cy="138499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800" dirty="0"/>
              <a:t>В 2014 году по сравнению с 2013 годом, количество обращений снизилось на 8%</a:t>
            </a:r>
          </a:p>
        </p:txBody>
      </p:sp>
      <p:pic>
        <p:nvPicPr>
          <p:cNvPr id="28674" name="Picture 2" descr="&amp;Vcy; &amp;pcy;&amp;rcy;&amp;icy;&amp;iecy;&amp;mcy;&amp;ncy;&amp;ocy;&amp;jcy; &amp;Pcy;&amp;rcy;&amp;iecy;&amp;zcy;&amp;icy;&amp;dcy;&amp;iecy;&amp;ncy;&amp;tcy;&amp;acy; &amp;dcy;&amp;vcy;&amp;iecy;&amp;rcy;&amp;icy; &amp;ocy;&amp;tcy;&amp;kcy;&amp;rcy;&amp;ycy;&amp;tcy;&amp;y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3786190"/>
            <a:ext cx="3214710" cy="21431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>
          <a:xfrm>
            <a:off x="457200" y="357188"/>
            <a:ext cx="8229600" cy="1847850"/>
          </a:xfrm>
        </p:spPr>
        <p:txBody>
          <a:bodyPr/>
          <a:lstStyle/>
          <a:p>
            <a:pPr algn="ctr" eaLnBrk="1" hangingPunct="1"/>
            <a:r>
              <a:rPr lang="ru-RU" sz="4600" smtClean="0"/>
              <a:t>    </a:t>
            </a:r>
            <a:r>
              <a:rPr lang="ru-RU" sz="2400" smtClean="0"/>
              <a:t>Всего за    2014 г. в администрацию города обратилось  197 человек (в  2013г.-215 чел.), из них 53 человека приняты на личном приеме должностными лицами администрации города Сорска (в 2013 г. - 48 чел.</a:t>
            </a:r>
            <a:r>
              <a:rPr lang="ru-RU" sz="2400" smtClean="0">
                <a:latin typeface="Arial" charset="0"/>
              </a:rPr>
              <a:t>). Увеличение составило 10,4%.</a:t>
            </a:r>
          </a:p>
        </p:txBody>
      </p:sp>
      <p:graphicFrame>
        <p:nvGraphicFramePr>
          <p:cNvPr id="1026" name="Object 6"/>
          <p:cNvGraphicFramePr>
            <a:graphicFrameLocks noChangeAspect="1"/>
          </p:cNvGraphicFramePr>
          <p:nvPr/>
        </p:nvGraphicFramePr>
        <p:xfrm>
          <a:off x="827088" y="2276475"/>
          <a:ext cx="7345362" cy="4176713"/>
        </p:xfrm>
        <a:graphic>
          <a:graphicData uri="http://schemas.openxmlformats.org/presentationml/2006/ole">
            <p:oleObj spid="_x0000_s1026" name="Диаграмма" r:id="rId3" imgW="5276850" imgH="3019425" progId="Excel.Sheet.8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285860"/>
            <a:ext cx="9144000" cy="464347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531050"/>
            <a:ext cx="7772400" cy="3612462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smtClean="0"/>
              <a:t>В 2014 году общее количество обращений, поступивших в администрацию города Сорска через вышестоящие государственные органы власти (Правительство Республики Хакасия) по сравнению с 2013 годом не изменилось и составило 23 обращения граждан.</a:t>
            </a:r>
            <a:endParaRPr lang="ru-RU" sz="32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428625"/>
            <a:ext cx="8715375" cy="114300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4500" smtClean="0"/>
              <a:t>Тематика обращений граждан 2014г.</a:t>
            </a:r>
          </a:p>
        </p:txBody>
      </p:sp>
      <p:graphicFrame>
        <p:nvGraphicFramePr>
          <p:cNvPr id="5" name="Диаграмма 4"/>
          <p:cNvGraphicFramePr>
            <a:graphicFrameLocks/>
          </p:cNvGraphicFramePr>
          <p:nvPr/>
        </p:nvGraphicFramePr>
        <p:xfrm>
          <a:off x="0" y="1714489"/>
          <a:ext cx="9144000" cy="4786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242888" y="1000125"/>
            <a:ext cx="6043612" cy="1714500"/>
          </a:xfrm>
        </p:spPr>
        <p:txBody>
          <a:bodyPr/>
          <a:lstStyle/>
          <a:p>
            <a:r>
              <a:rPr lang="ru-RU" sz="2800" smtClean="0"/>
              <a:t>2014 год - 8 человек</a:t>
            </a:r>
          </a:p>
        </p:txBody>
      </p:sp>
      <p:sp>
        <p:nvSpPr>
          <p:cNvPr id="4" name="Стрелка вправо 3"/>
          <p:cNvSpPr/>
          <p:nvPr/>
        </p:nvSpPr>
        <p:spPr>
          <a:xfrm rot="19974420">
            <a:off x="634596" y="2392967"/>
            <a:ext cx="7660257" cy="2578735"/>
          </a:xfrm>
          <a:prstGeom prst="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>
                <a:solidFill>
                  <a:srgbClr val="FFFFFF"/>
                </a:solidFill>
              </a:rPr>
              <a:t>Увеличение повторных обращений </a:t>
            </a:r>
            <a:r>
              <a:rPr lang="ru-RU" sz="2400">
                <a:solidFill>
                  <a:srgbClr val="FFFFFF"/>
                </a:solidFill>
                <a:latin typeface="Arial" charset="0"/>
              </a:rPr>
              <a:t>в 2 раза</a:t>
            </a:r>
          </a:p>
          <a:p>
            <a:pPr algn="ctr"/>
            <a:endParaRPr lang="ru-RU" sz="240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58082" y="1371415"/>
            <a:ext cx="1714512" cy="12003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spc="50" dirty="0">
                <a:ln w="11430"/>
                <a:solidFill>
                  <a:srgbClr val="FF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2014 год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5720" y="5786454"/>
            <a:ext cx="2071702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28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2013 год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2928938" y="5072063"/>
            <a:ext cx="6043612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 bIns="0" anchor="b"/>
          <a:lstStyle/>
          <a:p>
            <a:pPr eaLnBrk="0" hangingPunct="0"/>
            <a:r>
              <a:rPr lang="ru-RU" sz="2800">
                <a:solidFill>
                  <a:schemeClr val="tx2"/>
                </a:solidFill>
                <a:latin typeface="Calibri" pitchFamily="34" charset="0"/>
              </a:rPr>
              <a:t>2013 год - 4 человека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Заголовок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9600" cy="1728788"/>
          </a:xfrm>
        </p:spPr>
        <p:txBody>
          <a:bodyPr/>
          <a:lstStyle/>
          <a:p>
            <a:pPr algn="ctr" eaLnBrk="1" hangingPunct="1"/>
            <a:r>
              <a:rPr lang="ru-RU" sz="2400" smtClean="0"/>
              <a:t>В текущем году, значительно снизилось </a:t>
            </a:r>
            <a:r>
              <a:rPr lang="ru-RU" sz="2400" smtClean="0">
                <a:latin typeface="Arial" charset="0"/>
              </a:rPr>
              <a:t>(на 38,8%) </a:t>
            </a:r>
            <a:r>
              <a:rPr lang="ru-RU" sz="2400" smtClean="0"/>
              <a:t>количество коллективных обращений граждан и состав</a:t>
            </a:r>
            <a:r>
              <a:rPr lang="ru-RU" sz="2400" smtClean="0">
                <a:latin typeface="Arial" charset="0"/>
              </a:rPr>
              <a:t>ило</a:t>
            </a:r>
            <a:r>
              <a:rPr lang="ru-RU" sz="2400" smtClean="0"/>
              <a:t> 41 обращение (в 2013 году - 67 обращений</a:t>
            </a:r>
            <a:r>
              <a:rPr lang="ru-RU" sz="2400" smtClean="0">
                <a:latin typeface="Arial" charset="0"/>
              </a:rPr>
              <a:t>).</a:t>
            </a:r>
          </a:p>
        </p:txBody>
      </p:sp>
      <p:graphicFrame>
        <p:nvGraphicFramePr>
          <p:cNvPr id="2050" name="Object 5"/>
          <p:cNvGraphicFramePr>
            <a:graphicFrameLocks noChangeAspect="1"/>
          </p:cNvGraphicFramePr>
          <p:nvPr/>
        </p:nvGraphicFramePr>
        <p:xfrm>
          <a:off x="1116013" y="2898775"/>
          <a:ext cx="7200900" cy="3744913"/>
        </p:xfrm>
        <a:graphic>
          <a:graphicData uri="http://schemas.openxmlformats.org/presentationml/2006/ole">
            <p:oleObj spid="_x0000_s2050" name="Диаграмма" r:id="rId3" imgW="4257675" imgH="2447925" progId="Excel.Sheet.8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457200" y="366713"/>
            <a:ext cx="8229600" cy="1406525"/>
          </a:xfrm>
        </p:spPr>
        <p:txBody>
          <a:bodyPr/>
          <a:lstStyle/>
          <a:p>
            <a:pPr algn="ctr" eaLnBrk="1" hangingPunct="1"/>
            <a:r>
              <a:rPr lang="ru-RU" sz="2400" smtClean="0"/>
              <a:t>В 2014 году решено положительно 72 обращения (2013 году решено положительно 126 обращений). </a:t>
            </a:r>
            <a:r>
              <a:rPr lang="ru-RU" sz="2400" smtClean="0">
                <a:latin typeface="Arial" charset="0"/>
              </a:rPr>
              <a:t>Снижение положительно рассмотренных обращений составило 42,9%.</a:t>
            </a: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1928813"/>
            <a:ext cx="7715250" cy="416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  <a:fontScheme name="Поток">
    <a:majorFont>
      <a:latin typeface="Calibri"/>
      <a:ea typeface=""/>
      <a:cs typeface=""/>
      <a:font script="Jpan" typeface="ＭＳ Ｐゴシック"/>
      <a:font script="Hang" typeface="HY중고딕"/>
      <a:font script="Hans" typeface="隶书"/>
      <a:font script="Hant" typeface="微軟正黑體"/>
      <a:font script="Arab" typeface="Traditional Arabic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Constantia"/>
      <a:ea typeface=""/>
      <a:cs typeface=""/>
      <a:font script="Jpan" typeface="HGP明朝E"/>
      <a:font script="Hang" typeface="HY신명조"/>
      <a:font script="Hans" typeface="宋体"/>
      <a:font script="Hant" typeface="新細明體"/>
      <a:font script="Arab" typeface="Majalla UI"/>
      <a:font script="Hebr" typeface="David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Поток">
    <a:fillStyleLst>
      <a:solidFill>
        <a:schemeClr val="phClr"/>
      </a:solidFill>
      <a:gradFill rotWithShape="1">
        <a:gsLst>
          <a:gs pos="0">
            <a:schemeClr val="phClr">
              <a:tint val="70000"/>
              <a:satMod val="130000"/>
            </a:schemeClr>
          </a:gs>
          <a:gs pos="43000">
            <a:schemeClr val="phClr">
              <a:tint val="44000"/>
              <a:satMod val="165000"/>
            </a:schemeClr>
          </a:gs>
          <a:gs pos="93000">
            <a:schemeClr val="phClr">
              <a:tint val="15000"/>
              <a:satMod val="165000"/>
            </a:schemeClr>
          </a:gs>
          <a:gs pos="100000">
            <a:schemeClr val="phClr">
              <a:tint val="5000"/>
              <a:satMod val="250000"/>
            </a:schemeClr>
          </a:gs>
        </a:gsLst>
        <a:path path="circle">
          <a:fillToRect l="50000" t="130000" r="50000" b="-30000"/>
        </a:path>
      </a:gradFill>
      <a:gradFill rotWithShape="1">
        <a:gsLst>
          <a:gs pos="0">
            <a:schemeClr val="phClr">
              <a:tint val="98000"/>
              <a:shade val="25000"/>
              <a:satMod val="250000"/>
            </a:schemeClr>
          </a:gs>
          <a:gs pos="68000">
            <a:schemeClr val="phClr">
              <a:tint val="86000"/>
              <a:satMod val="115000"/>
            </a:schemeClr>
          </a:gs>
          <a:gs pos="100000">
            <a:schemeClr val="phClr">
              <a:tint val="50000"/>
              <a:satMod val="150000"/>
            </a:schemeClr>
          </a:gs>
        </a:gsLst>
        <a:path path="circle">
          <a:fillToRect l="50000" t="130000" r="50000" b="-30000"/>
        </a:path>
      </a:gradFill>
    </a:fillStyleLst>
    <a:lnStyleLst>
      <a:ln w="9525" cap="flat" cmpd="sng" algn="ctr">
        <a:solidFill>
          <a:schemeClr val="phClr">
            <a:shade val="50000"/>
            <a:satMod val="103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</a:effectStyle>
      <a:effectStyle>
        <a:effectLst>
          <a:outerShdw blurRad="57150" dist="38100" dir="5400000" algn="ctr" rotWithShape="0">
            <a:schemeClr val="phClr"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80000"/>
              <a:satMod val="400000"/>
            </a:schemeClr>
          </a:gs>
          <a:gs pos="25000">
            <a:schemeClr val="phClr">
              <a:tint val="83000"/>
              <a:satMod val="320000"/>
            </a:schemeClr>
          </a:gs>
          <a:gs pos="100000">
            <a:schemeClr val="phClr">
              <a:shade val="15000"/>
              <a:satMod val="320000"/>
            </a:schemeClr>
          </a:gs>
        </a:gsLst>
        <a:path path="circle">
          <a:fillToRect l="10000" t="110000" r="10000" b="100000"/>
        </a:path>
      </a:gradFill>
      <a:blipFill>
        <a:blip xmlns:r="http://schemas.openxmlformats.org/officeDocument/2006/relationships" r:embed="rId1">
          <a:duotone>
            <a:schemeClr val="phClr">
              <a:shade val="90000"/>
              <a:satMod val="150000"/>
            </a:schemeClr>
            <a:schemeClr val="phClr">
              <a:tint val="88000"/>
              <a:satMod val="150000"/>
            </a:schemeClr>
          </a:duotone>
        </a:blip>
        <a:tile tx="0" ty="0" sx="65000" sy="65000" flip="none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215</TotalTime>
  <Words>365</Words>
  <Application>Microsoft Office PowerPoint</Application>
  <PresentationFormat>Экран (4:3)</PresentationFormat>
  <Paragraphs>63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Поток</vt:lpstr>
      <vt:lpstr>Диаграмма</vt:lpstr>
      <vt:lpstr>Отчет о работе с обращениями граждан в администрации города Сорска за 2014 год.</vt:lpstr>
      <vt:lpstr>Сравнительный анализ обращений граждан  2013-2014гг.</vt:lpstr>
      <vt:lpstr>Слайд 3</vt:lpstr>
      <vt:lpstr>    Всего за    2014 г. в администрацию города обратилось  197 человек (в  2013г.-215 чел.), из них 53 человека приняты на личном приеме должностными лицами администрации города Сорска (в 2013 г. - 48 чел.). Увеличение составило 10,4%.</vt:lpstr>
      <vt:lpstr>В 2014 году общее количество обращений, поступивших в администрацию города Сорска через вышестоящие государственные органы власти (Правительство Республики Хакасия) по сравнению с 2013 годом не изменилось и составило 23 обращения граждан.</vt:lpstr>
      <vt:lpstr>Тематика обращений граждан 2014г.</vt:lpstr>
      <vt:lpstr>2014 год - 8 человек</vt:lpstr>
      <vt:lpstr>В текущем году, значительно снизилось (на 38,8%) количество коллективных обращений граждан и составило 41 обращение (в 2013 году - 67 обращений).</vt:lpstr>
      <vt:lpstr>В 2014 году решено положительно 72 обращения (2013 году решено положительно 126 обращений). Снижение положительно рассмотренных обращений составило 42,9%.</vt:lpstr>
      <vt:lpstr>Слайд 10</vt:lpstr>
      <vt:lpstr>Количество обращений граждан рассмотренных с нарушением установленного срока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о работе с обращениями граждан в администрации города Сорска за 2014 год.</dc:title>
  <dc:creator>2</dc:creator>
  <cp:lastModifiedBy>2</cp:lastModifiedBy>
  <cp:revision>17</cp:revision>
  <dcterms:created xsi:type="dcterms:W3CDTF">2015-01-26T04:30:43Z</dcterms:created>
  <dcterms:modified xsi:type="dcterms:W3CDTF">2015-03-05T02:41:10Z</dcterms:modified>
</cp:coreProperties>
</file>