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xls" ContentType="application/vnd.ms-excel"/>
  <Override PartName="/ppt/diagrams/quickStyle1.xml" ContentType="application/vnd.openxmlformats-officedocument.drawingml.diagramStyle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Layouts/slideLayout1.xml" ContentType="application/vnd.openxmlformats-officedocument.presentationml.slideLayout+xml"/>
  <Override PartName="/ppt/theme/themeOverride1.xml" ContentType="application/vnd.openxmlformats-officedocument.themeOverride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diagrams/layout2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charts/chart1.xml" ContentType="application/vnd.openxmlformats-officedocument.drawingml.chart+xml"/>
  <Override PartName="/ppt/diagrams/data1.xml" ContentType="application/vnd.openxmlformats-officedocument.drawingml.diagramData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diagrams/colors2.xml" ContentType="application/vnd.openxmlformats-officedocument.drawingml.diagramColor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sldIdLst>
    <p:sldId id="256" r:id="rId2"/>
    <p:sldId id="257" r:id="rId3"/>
    <p:sldId id="272" r:id="rId4"/>
    <p:sldId id="258" r:id="rId5"/>
    <p:sldId id="268" r:id="rId6"/>
    <p:sldId id="259" r:id="rId7"/>
    <p:sldId id="274" r:id="rId8"/>
    <p:sldId id="260" r:id="rId9"/>
    <p:sldId id="261" r:id="rId10"/>
    <p:sldId id="269" r:id="rId11"/>
    <p:sldId id="270" r:id="rId12"/>
    <p:sldId id="271" r:id="rId13"/>
    <p:sldId id="266" r:id="rId14"/>
    <p:sldId id="267" r:id="rId15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00"/>
    <a:srgbClr val="FF3300"/>
    <a:srgbClr val="1B008E"/>
    <a:srgbClr val="D96B19"/>
    <a:srgbClr val="FF99FF"/>
  </p:clrMru>
</p:presentationPr>
</file>

<file path=ppt/tableStyles.xml><?xml version="1.0" encoding="utf-8"?>
<a:tblStyleLst xmlns:a="http://schemas.openxmlformats.org/drawingml/2006/main" def="{5C22544A-7EE6-4342-B048-85BDC9FD1C3A}">
  <a:tblStyle styleId="{3C2FFA5D-87B4-456A-9821-1D502468CF0F}" styleName="Стиль из темы 1 - акцент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6" d="100"/>
          <a:sy n="76" d="100"/>
        </p:scale>
        <p:origin x="-108" y="-4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oleObject" Target="file:///C:\&#1055;&#1088;&#1080;&#1077;&#1084;\&#1051;&#1080;&#1089;&#1090;%20Microsoft%20Exce%20c%20&#1076;&#1080;&#1072;&#1075;&#1088;&#1072;&#1084;&#1084;&#1086;&#1081;l.xls" TargetMode="External"/><Relationship Id="rId1" Type="http://schemas.openxmlformats.org/officeDocument/2006/relationships/themeOverride" Target="../theme/themeOverride1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ru-RU"/>
  <c:clrMapOvr bg1="lt1" tx1="dk1" bg2="lt2" tx2="dk2" accent1="accent1" accent2="accent2" accent3="accent3" accent4="accent4" accent5="accent5" accent6="accent6" hlink="hlink" folHlink="folHlink"/>
  <c:chart>
    <c:plotArea>
      <c:layout/>
      <c:barChart>
        <c:barDir val="col"/>
        <c:grouping val="clustered"/>
        <c:ser>
          <c:idx val="0"/>
          <c:order val="0"/>
          <c:cat>
            <c:strRef>
              <c:f>Лист3!$A$6:$A$21</c:f>
              <c:strCache>
                <c:ptCount val="16"/>
                <c:pt idx="0">
                  <c:v>Конституционный строй</c:v>
                </c:pt>
                <c:pt idx="1">
                  <c:v>Основы государственного управления</c:v>
                </c:pt>
                <c:pt idx="2">
                  <c:v>Семья</c:v>
                </c:pt>
                <c:pt idx="3">
                  <c:v>Труд и занятость населения</c:v>
                </c:pt>
                <c:pt idx="4">
                  <c:v>Социальное обеспечение и социальное страхование</c:v>
                </c:pt>
                <c:pt idx="5">
                  <c:v>Образование. Наука. Культура</c:v>
                </c:pt>
                <c:pt idx="6">
                  <c:v>Здравоохранение. Физическая культура и спорт. Туризм</c:v>
                </c:pt>
                <c:pt idx="7">
                  <c:v>Финансы</c:v>
                </c:pt>
                <c:pt idx="8">
                  <c:v>Хозяйственная деятельность</c:v>
                </c:pt>
                <c:pt idx="9">
                  <c:v>Оборона</c:v>
                </c:pt>
                <c:pt idx="10">
                  <c:v>Безопасность и охрана правопорядка</c:v>
                </c:pt>
                <c:pt idx="11">
                  <c:v>Правосудие</c:v>
                </c:pt>
                <c:pt idx="12">
                  <c:v>Жилищное законодательство и его применение</c:v>
                </c:pt>
                <c:pt idx="13">
                  <c:v>Жилищный фонд</c:v>
                </c:pt>
                <c:pt idx="14">
                  <c:v>Обеспечение права на жилище</c:v>
                </c:pt>
                <c:pt idx="15">
                  <c:v>Содержание и обеспечение коммунальными услугами жилого фонда                      </c:v>
                </c:pt>
              </c:strCache>
            </c:strRef>
          </c:cat>
          <c:val>
            <c:numRef>
              <c:f>Лист3!$B$6:$B$21</c:f>
              <c:numCache>
                <c:formatCode>General</c:formatCode>
                <c:ptCount val="16"/>
              </c:numCache>
            </c:numRef>
          </c:val>
        </c:ser>
        <c:ser>
          <c:idx val="1"/>
          <c:order val="1"/>
          <c:dLbls>
            <c:showVal val="1"/>
          </c:dLbls>
          <c:cat>
            <c:strRef>
              <c:f>Лист3!$A$6:$A$21</c:f>
              <c:strCache>
                <c:ptCount val="16"/>
                <c:pt idx="0">
                  <c:v>Конституционный строй</c:v>
                </c:pt>
                <c:pt idx="1">
                  <c:v>Основы государственного управления</c:v>
                </c:pt>
                <c:pt idx="2">
                  <c:v>Семья</c:v>
                </c:pt>
                <c:pt idx="3">
                  <c:v>Труд и занятость населения</c:v>
                </c:pt>
                <c:pt idx="4">
                  <c:v>Социальное обеспечение и социальное страхование</c:v>
                </c:pt>
                <c:pt idx="5">
                  <c:v>Образование. Наука. Культура</c:v>
                </c:pt>
                <c:pt idx="6">
                  <c:v>Здравоохранение. Физическая культура и спорт. Туризм</c:v>
                </c:pt>
                <c:pt idx="7">
                  <c:v>Финансы</c:v>
                </c:pt>
                <c:pt idx="8">
                  <c:v>Хозяйственная деятельность</c:v>
                </c:pt>
                <c:pt idx="9">
                  <c:v>Оборона</c:v>
                </c:pt>
                <c:pt idx="10">
                  <c:v>Безопасность и охрана правопорядка</c:v>
                </c:pt>
                <c:pt idx="11">
                  <c:v>Правосудие</c:v>
                </c:pt>
                <c:pt idx="12">
                  <c:v>Жилищное законодательство и его применение</c:v>
                </c:pt>
                <c:pt idx="13">
                  <c:v>Жилищный фонд</c:v>
                </c:pt>
                <c:pt idx="14">
                  <c:v>Обеспечение права на жилище</c:v>
                </c:pt>
                <c:pt idx="15">
                  <c:v>Содержание и обеспечение коммунальными услугами жилого фонда                      </c:v>
                </c:pt>
              </c:strCache>
            </c:strRef>
          </c:cat>
          <c:val>
            <c:numRef>
              <c:f>Лист3!$C$6:$C$21</c:f>
              <c:numCache>
                <c:formatCode>General</c:formatCode>
                <c:ptCount val="16"/>
                <c:pt idx="0">
                  <c:v>4</c:v>
                </c:pt>
                <c:pt idx="1">
                  <c:v>4</c:v>
                </c:pt>
                <c:pt idx="2">
                  <c:v>3</c:v>
                </c:pt>
                <c:pt idx="3">
                  <c:v>3</c:v>
                </c:pt>
                <c:pt idx="4">
                  <c:v>4</c:v>
                </c:pt>
                <c:pt idx="5">
                  <c:v>1</c:v>
                </c:pt>
                <c:pt idx="6">
                  <c:v>1</c:v>
                </c:pt>
                <c:pt idx="7">
                  <c:v>1</c:v>
                </c:pt>
                <c:pt idx="8">
                  <c:v>43</c:v>
                </c:pt>
                <c:pt idx="9">
                  <c:v>1</c:v>
                </c:pt>
                <c:pt idx="10">
                  <c:v>5</c:v>
                </c:pt>
                <c:pt idx="11">
                  <c:v>1</c:v>
                </c:pt>
                <c:pt idx="12">
                  <c:v>6</c:v>
                </c:pt>
                <c:pt idx="13">
                  <c:v>2</c:v>
                </c:pt>
                <c:pt idx="14">
                  <c:v>16</c:v>
                </c:pt>
                <c:pt idx="15">
                  <c:v>115</c:v>
                </c:pt>
              </c:numCache>
            </c:numRef>
          </c:val>
        </c:ser>
        <c:axId val="78906112"/>
        <c:axId val="78907648"/>
      </c:barChart>
      <c:catAx>
        <c:axId val="78906112"/>
        <c:scaling>
          <c:orientation val="minMax"/>
        </c:scaling>
        <c:axPos val="b"/>
        <c:numFmt formatCode="General" sourceLinked="1"/>
        <c:tickLblPos val="nextTo"/>
        <c:crossAx val="78907648"/>
        <c:crosses val="autoZero"/>
        <c:auto val="1"/>
        <c:lblAlgn val="ctr"/>
        <c:lblOffset val="100"/>
      </c:catAx>
      <c:valAx>
        <c:axId val="78907648"/>
        <c:scaling>
          <c:orientation val="minMax"/>
        </c:scaling>
        <c:axPos val="l"/>
        <c:majorGridlines/>
        <c:numFmt formatCode="General" sourceLinked="1"/>
        <c:tickLblPos val="nextTo"/>
        <c:crossAx val="78906112"/>
        <c:crosses val="autoZero"/>
        <c:crossBetween val="between"/>
      </c:valAx>
    </c:plotArea>
    <c:plotVisOnly val="1"/>
    <c:dispBlanksAs val="gap"/>
  </c:chart>
  <c:externalData r:id="rId2"/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colorful4">
  <dgm:title val=""/>
  <dgm:desc val=""/>
  <dgm:catLst>
    <dgm:cat type="colorful" pri="10400"/>
  </dgm:catLst>
  <dgm:styleLbl name="node0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4"/>
      <a:schemeClr val="accent5"/>
    </dgm:fillClrLst>
    <dgm:linClrLst>
      <a:schemeClr val="accent4"/>
      <a:schemeClr val="accent5"/>
    </dgm:linClrLst>
    <dgm:effectClrLst/>
    <dgm:txLinClrLst/>
    <dgm:txFillClrLst/>
    <dgm:txEffectClrLst/>
  </dgm:styleLbl>
  <dgm:styleLbl name="lnNode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4">
        <a:alpha val="50000"/>
      </a:schemeClr>
      <a:schemeClr val="accent5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4">
        <a:tint val="50000"/>
      </a:schemeClr>
      <a:schemeClr val="accent5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4">
        <a:tint val="50000"/>
      </a:schemeClr>
      <a:schemeClr val="accent5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4"/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4"/>
      <a:schemeClr val="accent5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5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6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>
        <a:tint val="9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>
        <a:tint val="7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>
        <a:tint val="50000"/>
      </a:schemeClr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4"/>
      <a:schemeClr val="accent5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4">
        <a:tint val="40000"/>
        <a:alpha val="90000"/>
      </a:schemeClr>
      <a:schemeClr val="accent5">
        <a:tint val="40000"/>
        <a:alpha val="90000"/>
      </a:schemeClr>
    </dgm:fillClrLst>
    <dgm:linClrLst>
      <a:schemeClr val="accent4">
        <a:tint val="40000"/>
        <a:alpha val="90000"/>
      </a:schemeClr>
      <a:schemeClr val="accent5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2">
  <dgm:title val=""/>
  <dgm:desc val=""/>
  <dgm:catLst>
    <dgm:cat type="colorful" pri="10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2"/>
      <a:schemeClr val="accent3"/>
    </dgm:fillClrLst>
    <dgm:linClrLst>
      <a:schemeClr val="accent2"/>
      <a:schemeClr val="accent3"/>
    </dgm:linClrLst>
    <dgm:effectClrLst/>
    <dgm:txLinClrLst/>
    <dgm:txFillClrLst/>
    <dgm:txEffectClrLst/>
  </dgm:styleLbl>
  <dgm:styleLbl name="lnNode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2">
        <a:alpha val="50000"/>
      </a:schemeClr>
      <a:schemeClr val="accent3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2">
        <a:tint val="50000"/>
      </a:schemeClr>
      <a:schemeClr val="accent3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2">
        <a:tint val="50000"/>
      </a:schemeClr>
      <a:schemeClr val="accent3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2"/>
      <a:schemeClr val="accent3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2"/>
      <a:schemeClr val="accent3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>
        <a:tint val="5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2"/>
      <a:schemeClr val="accent3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2">
        <a:tint val="40000"/>
        <a:alpha val="90000"/>
      </a:schemeClr>
      <a:schemeClr val="accent3">
        <a:tint val="40000"/>
        <a:alpha val="90000"/>
      </a:schemeClr>
    </dgm:fillClrLst>
    <dgm:linClrLst>
      <a:schemeClr val="accent2">
        <a:tint val="40000"/>
        <a:alpha val="90000"/>
      </a:schemeClr>
      <a:schemeClr val="accent3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3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41E2363-EE95-4017-A9B6-7F2194B750F0}" type="doc">
      <dgm:prSet loTypeId="urn:microsoft.com/office/officeart/2005/8/layout/vList2" loCatId="list" qsTypeId="urn:microsoft.com/office/officeart/2005/8/quickstyle/simple1#1" qsCatId="simple" csTypeId="urn:microsoft.com/office/officeart/2005/8/colors/colorful4" csCatId="colorful" phldr="1"/>
      <dgm:spPr/>
      <dgm:t>
        <a:bodyPr/>
        <a:lstStyle/>
        <a:p>
          <a:endParaRPr lang="ru-RU"/>
        </a:p>
      </dgm:t>
    </dgm:pt>
    <dgm:pt modelId="{24363532-44D2-409C-8C04-C181E5E1DFF1}">
      <dgm:prSet phldrT="[Текст]"/>
      <dgm:spPr/>
      <dgm:t>
        <a:bodyPr/>
        <a:lstStyle/>
        <a:p>
          <a:r>
            <a:rPr lang="ru-RU" dirty="0" smtClean="0"/>
            <a:t>2013 год   -     34  обращения</a:t>
          </a:r>
          <a:endParaRPr lang="ru-RU" dirty="0"/>
        </a:p>
      </dgm:t>
    </dgm:pt>
    <dgm:pt modelId="{2E22CC62-D238-4F12-B6A7-C037268D39BB}" type="parTrans" cxnId="{975418FF-6E26-40A1-9856-A79A39FBB3D8}">
      <dgm:prSet/>
      <dgm:spPr/>
      <dgm:t>
        <a:bodyPr/>
        <a:lstStyle/>
        <a:p>
          <a:endParaRPr lang="ru-RU"/>
        </a:p>
      </dgm:t>
    </dgm:pt>
    <dgm:pt modelId="{0773B2DC-B1F2-444E-826B-A4804C3B9BAA}" type="sibTrans" cxnId="{975418FF-6E26-40A1-9856-A79A39FBB3D8}">
      <dgm:prSet/>
      <dgm:spPr/>
      <dgm:t>
        <a:bodyPr/>
        <a:lstStyle/>
        <a:p>
          <a:endParaRPr lang="ru-RU"/>
        </a:p>
      </dgm:t>
    </dgm:pt>
    <dgm:pt modelId="{AF6AED45-9059-4521-A65C-1622773E3FB1}">
      <dgm:prSet phldrT="[Текст]" custT="1"/>
      <dgm:spPr/>
      <dgm:t>
        <a:bodyPr/>
        <a:lstStyle/>
        <a:p>
          <a:endParaRPr lang="ru-RU" sz="2400" dirty="0"/>
        </a:p>
      </dgm:t>
    </dgm:pt>
    <dgm:pt modelId="{E23BCD35-5307-4FC0-BAB3-EC9F9B646C07}" type="parTrans" cxnId="{66383466-019E-47C9-BF70-2E74547B17BD}">
      <dgm:prSet/>
      <dgm:spPr/>
      <dgm:t>
        <a:bodyPr/>
        <a:lstStyle/>
        <a:p>
          <a:endParaRPr lang="ru-RU"/>
        </a:p>
      </dgm:t>
    </dgm:pt>
    <dgm:pt modelId="{8F715F88-D7A8-4AB8-9320-BA3E290DC166}" type="sibTrans" cxnId="{66383466-019E-47C9-BF70-2E74547B17BD}">
      <dgm:prSet/>
      <dgm:spPr/>
      <dgm:t>
        <a:bodyPr/>
        <a:lstStyle/>
        <a:p>
          <a:endParaRPr lang="ru-RU"/>
        </a:p>
      </dgm:t>
    </dgm:pt>
    <dgm:pt modelId="{2DC0B468-C85D-459B-A7A6-743EBD660341}">
      <dgm:prSet phldrT="[Текст]"/>
      <dgm:spPr/>
      <dgm:t>
        <a:bodyPr/>
        <a:lstStyle/>
        <a:p>
          <a:r>
            <a:rPr lang="ru-RU" dirty="0" smtClean="0"/>
            <a:t>2014 год   -    26 обращений</a:t>
          </a:r>
          <a:endParaRPr lang="ru-RU" dirty="0"/>
        </a:p>
      </dgm:t>
    </dgm:pt>
    <dgm:pt modelId="{D9F9065C-555A-4D30-BBE6-81E90C9BFB65}" type="parTrans" cxnId="{02F40C2F-84E9-44AB-9BE1-8CBBE1D7F515}">
      <dgm:prSet/>
      <dgm:spPr/>
      <dgm:t>
        <a:bodyPr/>
        <a:lstStyle/>
        <a:p>
          <a:endParaRPr lang="ru-RU"/>
        </a:p>
      </dgm:t>
    </dgm:pt>
    <dgm:pt modelId="{F782F39E-C4F7-4306-BE7F-FEE351B9788F}" type="sibTrans" cxnId="{02F40C2F-84E9-44AB-9BE1-8CBBE1D7F515}">
      <dgm:prSet/>
      <dgm:spPr/>
      <dgm:t>
        <a:bodyPr/>
        <a:lstStyle/>
        <a:p>
          <a:endParaRPr lang="ru-RU"/>
        </a:p>
      </dgm:t>
    </dgm:pt>
    <dgm:pt modelId="{559C874A-CC54-4610-BA98-69366F5140A0}">
      <dgm:prSet phldrT="[Текст]" custT="1"/>
      <dgm:spPr/>
      <dgm:t>
        <a:bodyPr/>
        <a:lstStyle/>
        <a:p>
          <a:endParaRPr lang="ru-RU" sz="2400" dirty="0"/>
        </a:p>
      </dgm:t>
    </dgm:pt>
    <dgm:pt modelId="{3969091D-10D0-4EE9-9B16-DBFF41A5047D}" type="parTrans" cxnId="{58F32230-93A1-4991-880A-85A96CACCB9B}">
      <dgm:prSet/>
      <dgm:spPr/>
      <dgm:t>
        <a:bodyPr/>
        <a:lstStyle/>
        <a:p>
          <a:endParaRPr lang="ru-RU"/>
        </a:p>
      </dgm:t>
    </dgm:pt>
    <dgm:pt modelId="{E9F483B7-C250-41A3-9765-8DADA3E6DD8D}" type="sibTrans" cxnId="{58F32230-93A1-4991-880A-85A96CACCB9B}">
      <dgm:prSet/>
      <dgm:spPr/>
      <dgm:t>
        <a:bodyPr/>
        <a:lstStyle/>
        <a:p>
          <a:endParaRPr lang="ru-RU"/>
        </a:p>
      </dgm:t>
    </dgm:pt>
    <dgm:pt modelId="{9D32B6DF-AAFD-4CC6-A35F-F25C6D3DEFCA}" type="pres">
      <dgm:prSet presAssocID="{841E2363-EE95-4017-A9B6-7F2194B750F0}" presName="linear" presStyleCnt="0">
        <dgm:presLayoutVars>
          <dgm:animLvl val="lvl"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560FF521-C207-4513-B797-B2753F072CF9}" type="pres">
      <dgm:prSet presAssocID="{24363532-44D2-409C-8C04-C181E5E1DFF1}" presName="parentText" presStyleLbl="node1" presStyleIdx="0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BBE8418-3A4F-4FD7-89F2-48E1309CBDC2}" type="pres">
      <dgm:prSet presAssocID="{24363532-44D2-409C-8C04-C181E5E1DFF1}" presName="childText" presStyleLbl="revTx" presStyleIdx="0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0BDD5597-7545-4054-82C5-D637FDBCEDB1}" type="pres">
      <dgm:prSet presAssocID="{2DC0B468-C85D-459B-A7A6-743EBD660341}" presName="parentText" presStyleLbl="node1" presStyleIdx="1" presStyleCnt="2">
        <dgm:presLayoutVars>
          <dgm:chMax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1F4FFFD-11F9-40F3-9BA1-ECA14C099167}" type="pres">
      <dgm:prSet presAssocID="{2DC0B468-C85D-459B-A7A6-743EBD660341}" presName="childText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595313F5-B362-4243-92A3-3DF66A49CC9A}" type="presOf" srcId="{2DC0B468-C85D-459B-A7A6-743EBD660341}" destId="{0BDD5597-7545-4054-82C5-D637FDBCEDB1}" srcOrd="0" destOrd="0" presId="urn:microsoft.com/office/officeart/2005/8/layout/vList2"/>
    <dgm:cxn modelId="{79BF40E8-E0E7-46CA-8C2D-043ADBAA5D08}" type="presOf" srcId="{559C874A-CC54-4610-BA98-69366F5140A0}" destId="{71F4FFFD-11F9-40F3-9BA1-ECA14C099167}" srcOrd="0" destOrd="0" presId="urn:microsoft.com/office/officeart/2005/8/layout/vList2"/>
    <dgm:cxn modelId="{7332D5E6-614D-4466-86D6-4EAA8AA4C7B9}" type="presOf" srcId="{24363532-44D2-409C-8C04-C181E5E1DFF1}" destId="{560FF521-C207-4513-B797-B2753F072CF9}" srcOrd="0" destOrd="0" presId="urn:microsoft.com/office/officeart/2005/8/layout/vList2"/>
    <dgm:cxn modelId="{975418FF-6E26-40A1-9856-A79A39FBB3D8}" srcId="{841E2363-EE95-4017-A9B6-7F2194B750F0}" destId="{24363532-44D2-409C-8C04-C181E5E1DFF1}" srcOrd="0" destOrd="0" parTransId="{2E22CC62-D238-4F12-B6A7-C037268D39BB}" sibTransId="{0773B2DC-B1F2-444E-826B-A4804C3B9BAA}"/>
    <dgm:cxn modelId="{02F40C2F-84E9-44AB-9BE1-8CBBE1D7F515}" srcId="{841E2363-EE95-4017-A9B6-7F2194B750F0}" destId="{2DC0B468-C85D-459B-A7A6-743EBD660341}" srcOrd="1" destOrd="0" parTransId="{D9F9065C-555A-4D30-BBE6-81E90C9BFB65}" sibTransId="{F782F39E-C4F7-4306-BE7F-FEE351B9788F}"/>
    <dgm:cxn modelId="{61475B89-37F6-4BF8-96B2-A5988C8D975C}" type="presOf" srcId="{AF6AED45-9059-4521-A65C-1622773E3FB1}" destId="{3BBE8418-3A4F-4FD7-89F2-48E1309CBDC2}" srcOrd="0" destOrd="0" presId="urn:microsoft.com/office/officeart/2005/8/layout/vList2"/>
    <dgm:cxn modelId="{74487D01-32F4-4FE5-B590-A352DFAE43AB}" type="presOf" srcId="{841E2363-EE95-4017-A9B6-7F2194B750F0}" destId="{9D32B6DF-AAFD-4CC6-A35F-F25C6D3DEFCA}" srcOrd="0" destOrd="0" presId="urn:microsoft.com/office/officeart/2005/8/layout/vList2"/>
    <dgm:cxn modelId="{66383466-019E-47C9-BF70-2E74547B17BD}" srcId="{24363532-44D2-409C-8C04-C181E5E1DFF1}" destId="{AF6AED45-9059-4521-A65C-1622773E3FB1}" srcOrd="0" destOrd="0" parTransId="{E23BCD35-5307-4FC0-BAB3-EC9F9B646C07}" sibTransId="{8F715F88-D7A8-4AB8-9320-BA3E290DC166}"/>
    <dgm:cxn modelId="{58F32230-93A1-4991-880A-85A96CACCB9B}" srcId="{2DC0B468-C85D-459B-A7A6-743EBD660341}" destId="{559C874A-CC54-4610-BA98-69366F5140A0}" srcOrd="0" destOrd="0" parTransId="{3969091D-10D0-4EE9-9B16-DBFF41A5047D}" sibTransId="{E9F483B7-C250-41A3-9765-8DADA3E6DD8D}"/>
    <dgm:cxn modelId="{091CCE4D-7558-475C-A740-F45C0D4FD93B}" type="presParOf" srcId="{9D32B6DF-AAFD-4CC6-A35F-F25C6D3DEFCA}" destId="{560FF521-C207-4513-B797-B2753F072CF9}" srcOrd="0" destOrd="0" presId="urn:microsoft.com/office/officeart/2005/8/layout/vList2"/>
    <dgm:cxn modelId="{A17D2772-6433-4BFF-AAF2-4587BD932F11}" type="presParOf" srcId="{9D32B6DF-AAFD-4CC6-A35F-F25C6D3DEFCA}" destId="{3BBE8418-3A4F-4FD7-89F2-48E1309CBDC2}" srcOrd="1" destOrd="0" presId="urn:microsoft.com/office/officeart/2005/8/layout/vList2"/>
    <dgm:cxn modelId="{8508FB55-18F9-4CF7-BECD-503E84E42F40}" type="presParOf" srcId="{9D32B6DF-AAFD-4CC6-A35F-F25C6D3DEFCA}" destId="{0BDD5597-7545-4054-82C5-D637FDBCEDB1}" srcOrd="2" destOrd="0" presId="urn:microsoft.com/office/officeart/2005/8/layout/vList2"/>
    <dgm:cxn modelId="{FC0C949D-537F-4732-80AB-D504206BD255}" type="presParOf" srcId="{9D32B6DF-AAFD-4CC6-A35F-F25C6D3DEFCA}" destId="{71F4FFFD-11F9-40F3-9BA1-ECA14C099167}" srcOrd="3" destOrd="0" presId="urn:microsoft.com/office/officeart/2005/8/layout/vList2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BB74BC2-D607-4CDE-8471-9E992E120B17}" type="doc">
      <dgm:prSet loTypeId="urn:microsoft.com/office/officeart/2005/8/layout/vList6" loCatId="list" qsTypeId="urn:microsoft.com/office/officeart/2005/8/quickstyle/simple1#2" qsCatId="simple" csTypeId="urn:microsoft.com/office/officeart/2005/8/colors/colorful2" csCatId="colorful" phldr="1"/>
      <dgm:spPr/>
      <dgm:t>
        <a:bodyPr/>
        <a:lstStyle/>
        <a:p>
          <a:endParaRPr lang="ru-RU"/>
        </a:p>
      </dgm:t>
    </dgm:pt>
    <dgm:pt modelId="{BFB6329A-A6C0-4A4E-957E-84BA3482D379}">
      <dgm:prSet phldrT="[Текст]"/>
      <dgm:spPr/>
      <dgm:t>
        <a:bodyPr/>
        <a:lstStyle/>
        <a:p>
          <a:r>
            <a:rPr lang="ru-RU" b="1" dirty="0" smtClean="0">
              <a:latin typeface="+mj-lt"/>
            </a:rPr>
            <a:t>2014г.</a:t>
          </a:r>
          <a:endParaRPr lang="ru-RU" dirty="0">
            <a:latin typeface="+mj-lt"/>
          </a:endParaRPr>
        </a:p>
      </dgm:t>
    </dgm:pt>
    <dgm:pt modelId="{4353B12F-D8E3-40E8-834C-C0515FBE21A4}" type="parTrans" cxnId="{8D737162-FD63-44D9-99A5-6AE3A8CC936A}">
      <dgm:prSet/>
      <dgm:spPr/>
      <dgm:t>
        <a:bodyPr/>
        <a:lstStyle/>
        <a:p>
          <a:endParaRPr lang="ru-RU">
            <a:latin typeface="+mj-lt"/>
          </a:endParaRPr>
        </a:p>
      </dgm:t>
    </dgm:pt>
    <dgm:pt modelId="{675DFB2F-4F87-4169-8AEC-3E89F185490E}" type="sibTrans" cxnId="{8D737162-FD63-44D9-99A5-6AE3A8CC936A}">
      <dgm:prSet/>
      <dgm:spPr/>
      <dgm:t>
        <a:bodyPr/>
        <a:lstStyle/>
        <a:p>
          <a:endParaRPr lang="ru-RU">
            <a:latin typeface="+mj-lt"/>
          </a:endParaRPr>
        </a:p>
      </dgm:t>
    </dgm:pt>
    <dgm:pt modelId="{E90DB2E7-27D6-4BE1-B8BD-B461D84DC382}">
      <dgm:prSet phldrT="[Текст]"/>
      <dgm:spPr/>
      <dgm:t>
        <a:bodyPr/>
        <a:lstStyle/>
        <a:p>
          <a:r>
            <a:rPr lang="ru-RU" dirty="0" smtClean="0">
              <a:latin typeface="+mj-lt"/>
            </a:rPr>
            <a:t>1252</a:t>
          </a:r>
          <a:r>
            <a:rPr lang="en-US" dirty="0" smtClean="0">
              <a:latin typeface="+mj-lt"/>
            </a:rPr>
            <a:t> </a:t>
          </a:r>
          <a:r>
            <a:rPr lang="ru-RU" dirty="0" smtClean="0">
              <a:latin typeface="+mj-lt"/>
            </a:rPr>
            <a:t>заявления</a:t>
          </a:r>
          <a:endParaRPr lang="ru-RU" dirty="0">
            <a:latin typeface="+mj-lt"/>
          </a:endParaRPr>
        </a:p>
      </dgm:t>
    </dgm:pt>
    <dgm:pt modelId="{F965DBAD-2665-440D-9957-89F86C9F5FEF}" type="parTrans" cxnId="{9E1E97B9-CACB-4521-9D40-E44AE68E4BA6}">
      <dgm:prSet/>
      <dgm:spPr/>
      <dgm:t>
        <a:bodyPr/>
        <a:lstStyle/>
        <a:p>
          <a:endParaRPr lang="ru-RU">
            <a:latin typeface="+mj-lt"/>
          </a:endParaRPr>
        </a:p>
      </dgm:t>
    </dgm:pt>
    <dgm:pt modelId="{43C3E0F2-9AE8-4994-BAC3-EA0FC71A709D}" type="sibTrans" cxnId="{9E1E97B9-CACB-4521-9D40-E44AE68E4BA6}">
      <dgm:prSet/>
      <dgm:spPr/>
      <dgm:t>
        <a:bodyPr/>
        <a:lstStyle/>
        <a:p>
          <a:endParaRPr lang="ru-RU">
            <a:latin typeface="+mj-lt"/>
          </a:endParaRPr>
        </a:p>
      </dgm:t>
    </dgm:pt>
    <dgm:pt modelId="{F7EBB3C0-2DA5-4D6E-8C77-A052D1E8FECB}">
      <dgm:prSet phldrT="[Текст]"/>
      <dgm:spPr/>
      <dgm:t>
        <a:bodyPr/>
        <a:lstStyle/>
        <a:p>
          <a:r>
            <a:rPr lang="ru-RU" b="1" dirty="0" smtClean="0">
              <a:latin typeface="+mj-lt"/>
            </a:rPr>
            <a:t>2013г</a:t>
          </a:r>
          <a:r>
            <a:rPr lang="ru-RU" dirty="0" smtClean="0">
              <a:latin typeface="+mj-lt"/>
            </a:rPr>
            <a:t>.</a:t>
          </a:r>
          <a:endParaRPr lang="ru-RU" dirty="0">
            <a:latin typeface="+mj-lt"/>
          </a:endParaRPr>
        </a:p>
      </dgm:t>
    </dgm:pt>
    <dgm:pt modelId="{972444A0-C2C0-42C0-82B2-0B763C41A7C7}" type="parTrans" cxnId="{184E7FC3-B264-4C7F-891B-D329AE9E17A2}">
      <dgm:prSet/>
      <dgm:spPr/>
      <dgm:t>
        <a:bodyPr/>
        <a:lstStyle/>
        <a:p>
          <a:endParaRPr lang="ru-RU">
            <a:latin typeface="+mj-lt"/>
          </a:endParaRPr>
        </a:p>
      </dgm:t>
    </dgm:pt>
    <dgm:pt modelId="{4D46DEC9-0EBB-4344-AB10-542FF016A169}" type="sibTrans" cxnId="{184E7FC3-B264-4C7F-891B-D329AE9E17A2}">
      <dgm:prSet/>
      <dgm:spPr/>
      <dgm:t>
        <a:bodyPr/>
        <a:lstStyle/>
        <a:p>
          <a:endParaRPr lang="ru-RU">
            <a:latin typeface="+mj-lt"/>
          </a:endParaRPr>
        </a:p>
      </dgm:t>
    </dgm:pt>
    <dgm:pt modelId="{84197A3E-26D2-493E-9655-A5F94462DCB9}">
      <dgm:prSet phldrT="[Текст]"/>
      <dgm:spPr/>
      <dgm:t>
        <a:bodyPr/>
        <a:lstStyle/>
        <a:p>
          <a:endParaRPr lang="ru-RU" dirty="0">
            <a:latin typeface="+mj-lt"/>
          </a:endParaRPr>
        </a:p>
      </dgm:t>
    </dgm:pt>
    <dgm:pt modelId="{8BACF487-3239-457D-ABD2-EEB2399F2A9F}" type="parTrans" cxnId="{5A6F4114-4E20-479A-ADF7-168273536518}">
      <dgm:prSet/>
      <dgm:spPr/>
      <dgm:t>
        <a:bodyPr/>
        <a:lstStyle/>
        <a:p>
          <a:endParaRPr lang="ru-RU">
            <a:latin typeface="+mj-lt"/>
          </a:endParaRPr>
        </a:p>
      </dgm:t>
    </dgm:pt>
    <dgm:pt modelId="{3062C846-F6F3-4FA0-9BB4-FE6F521AA6BC}" type="sibTrans" cxnId="{5A6F4114-4E20-479A-ADF7-168273536518}">
      <dgm:prSet/>
      <dgm:spPr/>
      <dgm:t>
        <a:bodyPr/>
        <a:lstStyle/>
        <a:p>
          <a:endParaRPr lang="ru-RU">
            <a:latin typeface="+mj-lt"/>
          </a:endParaRPr>
        </a:p>
      </dgm:t>
    </dgm:pt>
    <dgm:pt modelId="{13E11215-7CDE-43B3-BB4E-A984527C8554}">
      <dgm:prSet phldrT="[Текст]"/>
      <dgm:spPr/>
      <dgm:t>
        <a:bodyPr/>
        <a:lstStyle/>
        <a:p>
          <a:r>
            <a:rPr lang="ru-RU" dirty="0" smtClean="0">
              <a:latin typeface="+mj-lt"/>
            </a:rPr>
            <a:t>702 заявления</a:t>
          </a:r>
          <a:endParaRPr lang="ru-RU" dirty="0">
            <a:latin typeface="+mj-lt"/>
          </a:endParaRPr>
        </a:p>
      </dgm:t>
    </dgm:pt>
    <dgm:pt modelId="{AE023B5E-36EC-4AF6-8DF0-40B68ECA1171}" type="sibTrans" cxnId="{95C9C9D2-0747-420E-8E27-B6C0CA6D3BFF}">
      <dgm:prSet/>
      <dgm:spPr/>
      <dgm:t>
        <a:bodyPr/>
        <a:lstStyle/>
        <a:p>
          <a:endParaRPr lang="ru-RU">
            <a:latin typeface="+mj-lt"/>
          </a:endParaRPr>
        </a:p>
      </dgm:t>
    </dgm:pt>
    <dgm:pt modelId="{FB92FF9E-77BC-4EB7-952B-A9FEA10FCAAE}" type="parTrans" cxnId="{95C9C9D2-0747-420E-8E27-B6C0CA6D3BFF}">
      <dgm:prSet/>
      <dgm:spPr/>
      <dgm:t>
        <a:bodyPr/>
        <a:lstStyle/>
        <a:p>
          <a:endParaRPr lang="ru-RU">
            <a:latin typeface="+mj-lt"/>
          </a:endParaRPr>
        </a:p>
      </dgm:t>
    </dgm:pt>
    <dgm:pt modelId="{6581E910-3BB5-4772-B7E1-52327C6623F5}" type="pres">
      <dgm:prSet presAssocID="{3BB74BC2-D607-4CDE-8471-9E992E120B17}" presName="Name0" presStyleCnt="0">
        <dgm:presLayoutVars>
          <dgm:dir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0C1E8235-612B-4D12-AFD3-AA2FF59F6251}" type="pres">
      <dgm:prSet presAssocID="{BFB6329A-A6C0-4A4E-957E-84BA3482D379}" presName="linNode" presStyleCnt="0"/>
      <dgm:spPr/>
    </dgm:pt>
    <dgm:pt modelId="{840D1117-959A-4D04-BBB6-F45ED79B24CF}" type="pres">
      <dgm:prSet presAssocID="{BFB6329A-A6C0-4A4E-957E-84BA3482D379}" presName="parentShp" presStyleLbl="node1" presStyleIdx="0" presStyleCnt="2" custScaleX="78262" custScaleY="22723" custLinFactNeighborX="-1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9F6CDDDD-DBFD-4F91-9A96-1DC5BE38F74C}" type="pres">
      <dgm:prSet presAssocID="{BFB6329A-A6C0-4A4E-957E-84BA3482D379}" presName="childShp" presStyleLbl="bgAccFollowNode1" presStyleIdx="0" presStyleCnt="2" custScaleX="78262" custScaleY="22723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08740FA-6688-44C8-BEBB-392D2C943B00}" type="pres">
      <dgm:prSet presAssocID="{675DFB2F-4F87-4169-8AEC-3E89F185490E}" presName="spacing" presStyleCnt="0"/>
      <dgm:spPr/>
    </dgm:pt>
    <dgm:pt modelId="{67510515-3B4F-4D95-8161-0BF629F6722D}" type="pres">
      <dgm:prSet presAssocID="{F7EBB3C0-2DA5-4D6E-8C77-A052D1E8FECB}" presName="linNode" presStyleCnt="0"/>
      <dgm:spPr/>
    </dgm:pt>
    <dgm:pt modelId="{0764F5FA-794B-4384-8991-352ACEEA8003}" type="pres">
      <dgm:prSet presAssocID="{F7EBB3C0-2DA5-4D6E-8C77-A052D1E8FECB}" presName="parentShp" presStyleLbl="node1" presStyleIdx="1" presStyleCnt="2" custScaleX="75362" custScaleY="25579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75CA20F1-7508-4D69-88F8-7180DF627692}" type="pres">
      <dgm:prSet presAssocID="{F7EBB3C0-2DA5-4D6E-8C77-A052D1E8FECB}" presName="childShp" presStyleLbl="bgAccFollowNode1" presStyleIdx="1" presStyleCnt="2" custScaleX="78744" custScaleY="29151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C306C085-DEE8-4ED2-AD1B-5D3D281BBB8B}" type="presOf" srcId="{E90DB2E7-27D6-4BE1-B8BD-B461D84DC382}" destId="{9F6CDDDD-DBFD-4F91-9A96-1DC5BE38F74C}" srcOrd="0" destOrd="0" presId="urn:microsoft.com/office/officeart/2005/8/layout/vList6"/>
    <dgm:cxn modelId="{B7B94CD0-E6DC-43AA-83EA-58747DF94B14}" type="presOf" srcId="{BFB6329A-A6C0-4A4E-957E-84BA3482D379}" destId="{840D1117-959A-4D04-BBB6-F45ED79B24CF}" srcOrd="0" destOrd="0" presId="urn:microsoft.com/office/officeart/2005/8/layout/vList6"/>
    <dgm:cxn modelId="{1A55021B-57C8-49A0-ABBE-613EE2ED830C}" type="presOf" srcId="{3BB74BC2-D607-4CDE-8471-9E992E120B17}" destId="{6581E910-3BB5-4772-B7E1-52327C6623F5}" srcOrd="0" destOrd="0" presId="urn:microsoft.com/office/officeart/2005/8/layout/vList6"/>
    <dgm:cxn modelId="{1AEA9FD9-BBB7-4652-9866-DCCBC8E12EA6}" type="presOf" srcId="{13E11215-7CDE-43B3-BB4E-A984527C8554}" destId="{75CA20F1-7508-4D69-88F8-7180DF627692}" srcOrd="0" destOrd="1" presId="urn:microsoft.com/office/officeart/2005/8/layout/vList6"/>
    <dgm:cxn modelId="{5A86EC68-01CD-4E8B-ACAC-047366775B15}" type="presOf" srcId="{84197A3E-26D2-493E-9655-A5F94462DCB9}" destId="{75CA20F1-7508-4D69-88F8-7180DF627692}" srcOrd="0" destOrd="0" presId="urn:microsoft.com/office/officeart/2005/8/layout/vList6"/>
    <dgm:cxn modelId="{5A6F4114-4E20-479A-ADF7-168273536518}" srcId="{F7EBB3C0-2DA5-4D6E-8C77-A052D1E8FECB}" destId="{84197A3E-26D2-493E-9655-A5F94462DCB9}" srcOrd="0" destOrd="0" parTransId="{8BACF487-3239-457D-ABD2-EEB2399F2A9F}" sibTransId="{3062C846-F6F3-4FA0-9BB4-FE6F521AA6BC}"/>
    <dgm:cxn modelId="{8D737162-FD63-44D9-99A5-6AE3A8CC936A}" srcId="{3BB74BC2-D607-4CDE-8471-9E992E120B17}" destId="{BFB6329A-A6C0-4A4E-957E-84BA3482D379}" srcOrd="0" destOrd="0" parTransId="{4353B12F-D8E3-40E8-834C-C0515FBE21A4}" sibTransId="{675DFB2F-4F87-4169-8AEC-3E89F185490E}"/>
    <dgm:cxn modelId="{B9D2BF63-4921-46CE-B53F-DB7AD0F2A194}" type="presOf" srcId="{F7EBB3C0-2DA5-4D6E-8C77-A052D1E8FECB}" destId="{0764F5FA-794B-4384-8991-352ACEEA8003}" srcOrd="0" destOrd="0" presId="urn:microsoft.com/office/officeart/2005/8/layout/vList6"/>
    <dgm:cxn modelId="{184E7FC3-B264-4C7F-891B-D329AE9E17A2}" srcId="{3BB74BC2-D607-4CDE-8471-9E992E120B17}" destId="{F7EBB3C0-2DA5-4D6E-8C77-A052D1E8FECB}" srcOrd="1" destOrd="0" parTransId="{972444A0-C2C0-42C0-82B2-0B763C41A7C7}" sibTransId="{4D46DEC9-0EBB-4344-AB10-542FF016A169}"/>
    <dgm:cxn modelId="{95C9C9D2-0747-420E-8E27-B6C0CA6D3BFF}" srcId="{F7EBB3C0-2DA5-4D6E-8C77-A052D1E8FECB}" destId="{13E11215-7CDE-43B3-BB4E-A984527C8554}" srcOrd="1" destOrd="0" parTransId="{FB92FF9E-77BC-4EB7-952B-A9FEA10FCAAE}" sibTransId="{AE023B5E-36EC-4AF6-8DF0-40B68ECA1171}"/>
    <dgm:cxn modelId="{9E1E97B9-CACB-4521-9D40-E44AE68E4BA6}" srcId="{BFB6329A-A6C0-4A4E-957E-84BA3482D379}" destId="{E90DB2E7-27D6-4BE1-B8BD-B461D84DC382}" srcOrd="0" destOrd="0" parTransId="{F965DBAD-2665-440D-9957-89F86C9F5FEF}" sibTransId="{43C3E0F2-9AE8-4994-BAC3-EA0FC71A709D}"/>
    <dgm:cxn modelId="{3887CA60-4735-492C-9676-61D93C04A01A}" type="presParOf" srcId="{6581E910-3BB5-4772-B7E1-52327C6623F5}" destId="{0C1E8235-612B-4D12-AFD3-AA2FF59F6251}" srcOrd="0" destOrd="0" presId="urn:microsoft.com/office/officeart/2005/8/layout/vList6"/>
    <dgm:cxn modelId="{85216827-DBA4-40B8-85DE-C88A7B893C88}" type="presParOf" srcId="{0C1E8235-612B-4D12-AFD3-AA2FF59F6251}" destId="{840D1117-959A-4D04-BBB6-F45ED79B24CF}" srcOrd="0" destOrd="0" presId="urn:microsoft.com/office/officeart/2005/8/layout/vList6"/>
    <dgm:cxn modelId="{36697836-6489-4A40-ABD3-DFBC73C88677}" type="presParOf" srcId="{0C1E8235-612B-4D12-AFD3-AA2FF59F6251}" destId="{9F6CDDDD-DBFD-4F91-9A96-1DC5BE38F74C}" srcOrd="1" destOrd="0" presId="urn:microsoft.com/office/officeart/2005/8/layout/vList6"/>
    <dgm:cxn modelId="{D46DA244-8F45-468A-8296-828381BD2BA3}" type="presParOf" srcId="{6581E910-3BB5-4772-B7E1-52327C6623F5}" destId="{C08740FA-6688-44C8-BEBB-392D2C943B00}" srcOrd="1" destOrd="0" presId="urn:microsoft.com/office/officeart/2005/8/layout/vList6"/>
    <dgm:cxn modelId="{BA61559D-FFA3-44C6-9690-BAFF0EE1B32D}" type="presParOf" srcId="{6581E910-3BB5-4772-B7E1-52327C6623F5}" destId="{67510515-3B4F-4D95-8161-0BF629F6722D}" srcOrd="2" destOrd="0" presId="urn:microsoft.com/office/officeart/2005/8/layout/vList6"/>
    <dgm:cxn modelId="{C943EC62-6542-44C1-B22C-567E9C9D1763}" type="presParOf" srcId="{67510515-3B4F-4D95-8161-0BF629F6722D}" destId="{0764F5FA-794B-4384-8991-352ACEEA8003}" srcOrd="0" destOrd="0" presId="urn:microsoft.com/office/officeart/2005/8/layout/vList6"/>
    <dgm:cxn modelId="{6B74E23E-61DF-4226-AD5C-D4697D13A1DF}" type="presParOf" srcId="{67510515-3B4F-4D95-8161-0BF629F6722D}" destId="{75CA20F1-7508-4D69-88F8-7180DF627692}" srcOrd="1" destOrd="0" presId="urn:microsoft.com/office/officeart/2005/8/layout/vList6"/>
  </dgm:cxnLst>
  <dgm:bg/>
  <dgm:whole/>
  <dgm:extLst>
    <a:ext uri="http://schemas.microsoft.com/office/drawing/2008/diagram">
      <dsp:dataModelExt xmlns:dsp="http://schemas.microsoft.com/office/drawing/2008/diagram" xmlns="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560FF521-C207-4513-B797-B2753F072CF9}">
      <dsp:nvSpPr>
        <dsp:cNvPr id="0" name=""/>
        <dsp:cNvSpPr/>
      </dsp:nvSpPr>
      <dsp:spPr>
        <a:xfrm>
          <a:off x="0" y="248558"/>
          <a:ext cx="8229599" cy="1151279"/>
        </a:xfrm>
        <a:prstGeom prst="roundRect">
          <a:avLst/>
        </a:prstGeom>
        <a:solidFill>
          <a:schemeClr val="accent4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lvl="0" algn="l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4800" kern="1200" dirty="0" smtClean="0"/>
            <a:t>2013 год   -     34  обращения</a:t>
          </a:r>
          <a:endParaRPr lang="ru-RU" sz="4800" kern="1200" dirty="0"/>
        </a:p>
      </dsp:txBody>
      <dsp:txXfrm>
        <a:off x="0" y="248558"/>
        <a:ext cx="8229599" cy="1151279"/>
      </dsp:txXfrm>
    </dsp:sp>
    <dsp:sp modelId="{3BBE8418-3A4F-4FD7-89F2-48E1309CBDC2}">
      <dsp:nvSpPr>
        <dsp:cNvPr id="0" name=""/>
        <dsp:cNvSpPr/>
      </dsp:nvSpPr>
      <dsp:spPr>
        <a:xfrm>
          <a:off x="0" y="1399838"/>
          <a:ext cx="8229599" cy="79488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1290" tIns="30480" rIns="170688" bIns="30480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endParaRPr lang="ru-RU" sz="2400" kern="1200" dirty="0"/>
        </a:p>
      </dsp:txBody>
      <dsp:txXfrm>
        <a:off x="0" y="1399838"/>
        <a:ext cx="8229599" cy="794880"/>
      </dsp:txXfrm>
    </dsp:sp>
    <dsp:sp modelId="{0BDD5597-7545-4054-82C5-D637FDBCEDB1}">
      <dsp:nvSpPr>
        <dsp:cNvPr id="0" name=""/>
        <dsp:cNvSpPr/>
      </dsp:nvSpPr>
      <dsp:spPr>
        <a:xfrm>
          <a:off x="0" y="2194718"/>
          <a:ext cx="8229599" cy="1151279"/>
        </a:xfrm>
        <a:prstGeom prst="roundRect">
          <a:avLst/>
        </a:prstGeom>
        <a:solidFill>
          <a:schemeClr val="accent4">
            <a:hueOff val="-3519944"/>
            <a:satOff val="-36129"/>
            <a:lumOff val="15099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82880" tIns="182880" rIns="182880" bIns="182880" numCol="1" spcCol="1270" anchor="ctr" anchorCtr="0">
          <a:noAutofit/>
        </a:bodyPr>
        <a:lstStyle/>
        <a:p>
          <a:pPr lvl="0" algn="l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4800" kern="1200" dirty="0" smtClean="0"/>
            <a:t>2014 год   -    26 обращений</a:t>
          </a:r>
          <a:endParaRPr lang="ru-RU" sz="4800" kern="1200" dirty="0"/>
        </a:p>
      </dsp:txBody>
      <dsp:txXfrm>
        <a:off x="0" y="2194718"/>
        <a:ext cx="8229599" cy="1151279"/>
      </dsp:txXfrm>
    </dsp:sp>
    <dsp:sp modelId="{71F4FFFD-11F9-40F3-9BA1-ECA14C099167}">
      <dsp:nvSpPr>
        <dsp:cNvPr id="0" name=""/>
        <dsp:cNvSpPr/>
      </dsp:nvSpPr>
      <dsp:spPr>
        <a:xfrm>
          <a:off x="0" y="3345998"/>
          <a:ext cx="8229599" cy="794880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261290" tIns="30480" rIns="170688" bIns="30480" numCol="1" spcCol="1270" anchor="t" anchorCtr="0">
          <a:noAutofit/>
        </a:bodyPr>
        <a:lstStyle/>
        <a:p>
          <a:pPr marL="228600" lvl="1" indent="-228600" algn="l" defTabSz="1066800">
            <a:lnSpc>
              <a:spcPct val="90000"/>
            </a:lnSpc>
            <a:spcBef>
              <a:spcPct val="0"/>
            </a:spcBef>
            <a:spcAft>
              <a:spcPct val="20000"/>
            </a:spcAft>
            <a:buChar char="••"/>
          </a:pPr>
          <a:endParaRPr lang="ru-RU" sz="2400" kern="1200" dirty="0"/>
        </a:p>
      </dsp:txBody>
      <dsp:txXfrm>
        <a:off x="0" y="3345998"/>
        <a:ext cx="8229599" cy="794880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9F6CDDDD-DBFD-4F91-9A96-1DC5BE38F74C}">
      <dsp:nvSpPr>
        <dsp:cNvPr id="0" name=""/>
        <dsp:cNvSpPr/>
      </dsp:nvSpPr>
      <dsp:spPr>
        <a:xfrm>
          <a:off x="3464720" y="762616"/>
          <a:ext cx="3857692" cy="909034"/>
        </a:xfrm>
        <a:prstGeom prst="rightArrow">
          <a:avLst>
            <a:gd name="adj1" fmla="val 75000"/>
            <a:gd name="adj2" fmla="val 50000"/>
          </a:avLst>
        </a:prstGeom>
        <a:solidFill>
          <a:schemeClr val="accent2">
            <a:tint val="40000"/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2">
              <a:tint val="40000"/>
              <a:alpha val="9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145" tIns="17145" rIns="17145" bIns="17145" numCol="1" spcCol="1270" anchor="t" anchorCtr="0">
          <a:noAutofit/>
        </a:bodyPr>
        <a:lstStyle/>
        <a:p>
          <a:pPr marL="228600" lvl="1" indent="-228600" algn="l" defTabSz="12001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2700" kern="1200" dirty="0" smtClean="0">
              <a:latin typeface="+mj-lt"/>
            </a:rPr>
            <a:t>1252</a:t>
          </a:r>
          <a:r>
            <a:rPr lang="en-US" sz="2700" kern="1200" dirty="0" smtClean="0">
              <a:latin typeface="+mj-lt"/>
            </a:rPr>
            <a:t> </a:t>
          </a:r>
          <a:r>
            <a:rPr lang="ru-RU" sz="2700" kern="1200" dirty="0" smtClean="0">
              <a:latin typeface="+mj-lt"/>
            </a:rPr>
            <a:t>заявления</a:t>
          </a:r>
          <a:endParaRPr lang="ru-RU" sz="2700" kern="1200" dirty="0">
            <a:latin typeface="+mj-lt"/>
          </a:endParaRPr>
        </a:p>
      </dsp:txBody>
      <dsp:txXfrm>
        <a:off x="3464720" y="762616"/>
        <a:ext cx="3857692" cy="909034"/>
      </dsp:txXfrm>
    </dsp:sp>
    <dsp:sp modelId="{840D1117-959A-4D04-BBB6-F45ED79B24CF}">
      <dsp:nvSpPr>
        <dsp:cNvPr id="0" name=""/>
        <dsp:cNvSpPr/>
      </dsp:nvSpPr>
      <dsp:spPr>
        <a:xfrm>
          <a:off x="892875" y="762616"/>
          <a:ext cx="2571795" cy="909034"/>
        </a:xfrm>
        <a:prstGeom prst="roundRect">
          <a:avLst/>
        </a:prstGeom>
        <a:solidFill>
          <a:schemeClr val="accent2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5260" tIns="87630" rIns="175260" bIns="87630" numCol="1" spcCol="1270" anchor="ctr" anchorCtr="0">
          <a:noAutofit/>
        </a:bodyPr>
        <a:lstStyle/>
        <a:p>
          <a:pPr lvl="0" algn="ctr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4600" b="1" kern="1200" dirty="0" smtClean="0">
              <a:latin typeface="+mj-lt"/>
            </a:rPr>
            <a:t>2014г.</a:t>
          </a:r>
          <a:endParaRPr lang="ru-RU" sz="4600" kern="1200" dirty="0">
            <a:latin typeface="+mj-lt"/>
          </a:endParaRPr>
        </a:p>
      </dsp:txBody>
      <dsp:txXfrm>
        <a:off x="892875" y="762616"/>
        <a:ext cx="2571795" cy="909034"/>
      </dsp:txXfrm>
    </dsp:sp>
    <dsp:sp modelId="{75CA20F1-7508-4D69-88F8-7180DF627692}">
      <dsp:nvSpPr>
        <dsp:cNvPr id="0" name=""/>
        <dsp:cNvSpPr/>
      </dsp:nvSpPr>
      <dsp:spPr>
        <a:xfrm>
          <a:off x="3405191" y="2071701"/>
          <a:ext cx="3881451" cy="1166186"/>
        </a:xfrm>
        <a:prstGeom prst="rightArrow">
          <a:avLst>
            <a:gd name="adj1" fmla="val 75000"/>
            <a:gd name="adj2" fmla="val 50000"/>
          </a:avLst>
        </a:prstGeom>
        <a:solidFill>
          <a:schemeClr val="accent2">
            <a:tint val="40000"/>
            <a:alpha val="90000"/>
            <a:hueOff val="-1452578"/>
            <a:satOff val="-133"/>
            <a:lumOff val="39"/>
            <a:alphaOff val="0"/>
          </a:schemeClr>
        </a:solidFill>
        <a:ln w="25400" cap="flat" cmpd="sng" algn="ctr">
          <a:solidFill>
            <a:schemeClr val="accent2">
              <a:tint val="40000"/>
              <a:alpha val="90000"/>
              <a:hueOff val="-1452578"/>
              <a:satOff val="-133"/>
              <a:lumOff val="39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7145" tIns="17145" rIns="17145" bIns="17145" numCol="1" spcCol="1270" anchor="t" anchorCtr="0">
          <a:noAutofit/>
        </a:bodyPr>
        <a:lstStyle/>
        <a:p>
          <a:pPr marL="228600" lvl="1" indent="-228600" algn="l" defTabSz="12001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endParaRPr lang="ru-RU" sz="2700" kern="1200" dirty="0">
            <a:latin typeface="+mj-lt"/>
          </a:endParaRPr>
        </a:p>
        <a:p>
          <a:pPr marL="228600" lvl="1" indent="-228600" algn="l" defTabSz="12001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2700" kern="1200" dirty="0" smtClean="0">
              <a:latin typeface="+mj-lt"/>
            </a:rPr>
            <a:t>702 заявления</a:t>
          </a:r>
          <a:endParaRPr lang="ru-RU" sz="2700" kern="1200" dirty="0">
            <a:latin typeface="+mj-lt"/>
          </a:endParaRPr>
        </a:p>
      </dsp:txBody>
      <dsp:txXfrm>
        <a:off x="3405191" y="2071701"/>
        <a:ext cx="3881451" cy="1166186"/>
      </dsp:txXfrm>
    </dsp:sp>
    <dsp:sp modelId="{0764F5FA-794B-4384-8991-352ACEEA8003}">
      <dsp:nvSpPr>
        <dsp:cNvPr id="0" name=""/>
        <dsp:cNvSpPr/>
      </dsp:nvSpPr>
      <dsp:spPr>
        <a:xfrm>
          <a:off x="928694" y="2143150"/>
          <a:ext cx="2476497" cy="1023288"/>
        </a:xfrm>
        <a:prstGeom prst="roundRect">
          <a:avLst/>
        </a:prstGeom>
        <a:solidFill>
          <a:schemeClr val="accent2">
            <a:hueOff val="-838123"/>
            <a:satOff val="-9658"/>
            <a:lumOff val="2159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75260" tIns="87630" rIns="175260" bIns="87630" numCol="1" spcCol="1270" anchor="ctr" anchorCtr="0">
          <a:noAutofit/>
        </a:bodyPr>
        <a:lstStyle/>
        <a:p>
          <a:pPr lvl="0" algn="ctr" defTabSz="20447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4600" b="1" kern="1200" dirty="0" smtClean="0">
              <a:latin typeface="+mj-lt"/>
            </a:rPr>
            <a:t>2013г</a:t>
          </a:r>
          <a:r>
            <a:rPr lang="ru-RU" sz="4600" kern="1200" dirty="0" smtClean="0">
              <a:latin typeface="+mj-lt"/>
            </a:rPr>
            <a:t>.</a:t>
          </a:r>
          <a:endParaRPr lang="ru-RU" sz="4600" kern="1200" dirty="0">
            <a:latin typeface="+mj-lt"/>
          </a:endParaRPr>
        </a:p>
      </dsp:txBody>
      <dsp:txXfrm>
        <a:off x="928694" y="2143150"/>
        <a:ext cx="2476497" cy="1023288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vList2">
  <dgm:title val=""/>
  <dgm:desc val=""/>
  <dgm:catLst>
    <dgm:cat type="list" pri="3000"/>
    <dgm:cat type="convert" pri="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2">
          <dgm:prSet phldr="1"/>
        </dgm:pt>
        <dgm:pt modelId="21">
          <dgm:prSet phldr="1"/>
        </dgm:pt>
      </dgm:ptLst>
      <dgm:cxnLst>
        <dgm:cxn modelId="4" srcId="0" destId="1" srcOrd="0" destOrd="0"/>
        <dgm:cxn modelId="5" srcId="0" destId="2" srcOrd="1" destOrd="0"/>
        <dgm:cxn modelId="12" srcId="1" destId="11" srcOrd="0" destOrd="0"/>
        <dgm:cxn modelId="23" srcId="2" destId="21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">
    <dgm:varLst>
      <dgm:animLvl val="lvl"/>
      <dgm:resizeHandles val="exact"/>
    </dgm:varLst>
    <dgm:alg type="lin">
      <dgm:param type="linDir" val="fromT"/>
      <dgm:param type="vertAlign" val="mid"/>
    </dgm:alg>
    <dgm:shape xmlns:r="http://schemas.openxmlformats.org/officeDocument/2006/relationships" r:blip="">
      <dgm:adjLst/>
    </dgm:shape>
    <dgm:presOf/>
    <dgm:constrLst>
      <dgm:constr type="w" for="ch" forName="parentText" refType="w"/>
      <dgm:constr type="h" for="ch" forName="parentText" refType="primFontSz" refFor="ch" refForName="parentText" fact="0.52"/>
      <dgm:constr type="w" for="ch" forName="childText" refType="w"/>
      <dgm:constr type="h" for="ch" forName="childText" refType="primFontSz" refFor="ch" refForName="parentText" fact="0.46"/>
      <dgm:constr type="h" for="ch" forName="parentText" op="equ"/>
      <dgm:constr type="primFontSz" for="ch" forName="parentText" op="equ" val="65"/>
      <dgm:constr type="primFontSz" for="ch" forName="childText" refType="primFontSz" refFor="ch" refForName="parentText" op="equ"/>
      <dgm:constr type="h" for="ch" forName="spacer" refType="primFontSz" refFor="ch" refForName="parentText" fact="0.08"/>
    </dgm:constrLst>
    <dgm:ruleLst>
      <dgm:rule type="primFontSz" for="ch" forName="parentText" val="5" fact="NaN" max="NaN"/>
    </dgm:ruleLst>
    <dgm:forEach name="Name0" axis="ch" ptType="node">
      <dgm:layoutNode name="parentText" styleLbl="node1">
        <dgm:varLst>
          <dgm:chMax val="0"/>
          <dgm:bulletEnabled val="1"/>
        </dgm:varLst>
        <dgm:alg type="tx">
          <dgm:param type="parTxLTRAlign" val="l"/>
          <dgm:param type="parTxRTLAlign" val="r"/>
        </dgm:alg>
        <dgm:shape xmlns:r="http://schemas.openxmlformats.org/officeDocument/2006/relationships" type="roundRect" r:blip="">
          <dgm:adjLst/>
        </dgm:shape>
        <dgm:presOf axis="self"/>
        <dgm:constrLst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h" val="INF" fact="NaN" max="NaN"/>
        </dgm:ruleLst>
      </dgm:layoutNode>
      <dgm:choose name="Name1">
        <dgm:if name="Name2" axis="ch" ptType="node" func="cnt" op="gte" val="1">
          <dgm:layoutNode name="childText" styleLbl="revTx">
            <dgm:varLst>
              <dgm:bulletEnabled val="1"/>
            </dgm:varLst>
            <dgm:alg type="tx">
              <dgm:param type="stBulletLvl" val="1"/>
              <dgm:param type="lnSpAfChP" val="20"/>
            </dgm:alg>
            <dgm:shape xmlns:r="http://schemas.openxmlformats.org/officeDocument/2006/relationships" type="rect" r:blip="">
              <dgm:adjLst/>
            </dgm:shape>
            <dgm:presOf axis="des" ptType="node"/>
            <dgm:constrLst>
              <dgm:constr type="tMarg" refType="primFontSz" fact="0.1"/>
              <dgm:constr type="bMarg" refType="primFontSz" fact="0.1"/>
              <dgm:constr type="lMarg" refType="w" fact="0.09"/>
            </dgm:constrLst>
            <dgm:ruleLst>
              <dgm:rule type="h" val="INF" fact="NaN" max="NaN"/>
            </dgm:ruleLst>
          </dgm:layoutNode>
        </dgm:if>
        <dgm:else name="Name3">
          <dgm:choose name="Name4">
            <dgm:if name="Name5" axis="par ch" ptType="doc node" func="cnt" op="gte" val="2">
              <dgm:forEach name="Name6" axis="followSib" ptType="sibTrans" cnt="1">
                <dgm:layoutNode name="spacer">
                  <dgm:alg type="sp"/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</dgm:layoutNode>
              </dgm:forEach>
            </dgm:if>
            <dgm:else name="Name7"/>
          </dgm:choose>
        </dgm:else>
      </dgm:choose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vList6">
  <dgm:title val=""/>
  <dgm:desc val=""/>
  <dgm:catLst>
    <dgm:cat type="process" pri="22000"/>
    <dgm:cat type="list" pri="1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14" srcId="1" destId="12" srcOrd="0" destOrd="0"/>
        <dgm:cxn modelId="23" srcId="2" destId="21" srcOrd="0" destOrd="0"/>
        <dgm:cxn modelId="24" srcId="2" destId="22" srcOrd="0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Name0">
    <dgm:varLst>
      <dgm:dir/>
      <dgm:animLvl val="lvl"/>
      <dgm:resizeHandles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w" for="ch" forName="linNode" refType="w"/>
      <dgm:constr type="h" for="ch" forName="linNode" refType="h"/>
      <dgm:constr type="h" for="ch" forName="spacing" refType="h" refFor="ch" refForName="linNode" fact="0.1"/>
      <dgm:constr type="primFontSz" for="des" forName="parentShp" op="equ" val="65"/>
      <dgm:constr type="primFontSz" for="des" forName="childShp" op="equ" val="65"/>
    </dgm:constrLst>
    <dgm:ruleLst/>
    <dgm:forEach name="Name1" axis="ch" ptType="node">
      <dgm:layoutNode name="linNode">
        <dgm:choose name="Name2">
          <dgm:if name="Name3" func="var" arg="dir" op="equ" val="norm">
            <dgm:alg type="lin">
              <dgm:param type="linDir" val="fromL"/>
            </dgm:alg>
          </dgm:if>
          <dgm:else name="Name4">
            <dgm:alg type="lin">
              <dgm:param type="linDir" val="fromR"/>
            </dgm:alg>
          </dgm:else>
        </dgm:choose>
        <dgm:shape xmlns:r="http://schemas.openxmlformats.org/officeDocument/2006/relationships" r:blip="">
          <dgm:adjLst/>
        </dgm:shape>
        <dgm:presOf/>
        <dgm:choose name="Name5">
          <dgm:if name="Name6" func="var" arg="dir" op="equ" val="norm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if>
          <dgm:else name="Name7">
            <dgm:constrLst>
              <dgm:constr type="w" for="ch" forName="parentShp" refType="w" fact="0.4"/>
              <dgm:constr type="h" for="ch" forName="parentShp" refType="h"/>
              <dgm:constr type="w" for="ch" forName="childShp" refType="w" fact="0.6"/>
              <dgm:constr type="h" for="ch" forName="childShp" refType="h" refFor="ch" refForName="parentShp"/>
            </dgm:constrLst>
          </dgm:else>
        </dgm:choose>
        <dgm:ruleLst/>
        <dgm:layoutNode name="parentShp" styleLbl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self" ptType="node"/>
          <dgm:constrLst>
            <dgm:constr type="tMarg" refType="primFontSz" fact="0.15"/>
            <dgm:constr type="bMarg" refType="primFontSz" fact="0.15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childShp" styleLbl="bgAccFollowNode1">
          <dgm:varLst>
            <dgm:bulletEnabled val="1"/>
          </dgm:varLst>
          <dgm:alg type="tx">
            <dgm:param type="stBulletLvl" val="1"/>
          </dgm:alg>
          <dgm:choose name="Name8">
            <dgm:if name="Name9" func="var" arg="dir" op="equ" val="norm">
              <dgm:shape xmlns:r="http://schemas.openxmlformats.org/officeDocument/2006/relationships" type="rightArrow" r:blip="" zOrderOff="-2">
                <dgm:adjLst>
                  <dgm:adj idx="1" val="0.75"/>
                </dgm:adjLst>
              </dgm:shape>
            </dgm:if>
            <dgm:else name="Name10">
              <dgm:shape xmlns:r="http://schemas.openxmlformats.org/officeDocument/2006/relationships" rot="180" type="rightArrow" r:blip="" zOrderOff="-2">
                <dgm:adjLst>
                  <dgm:adj idx="1" val="0.75"/>
                </dgm:adjLst>
              </dgm:shape>
            </dgm:else>
          </dgm:choose>
          <dgm:presOf axis="des" ptType="node"/>
          <dgm:constrLst>
            <dgm:constr type="secFontSz" refType="primFontSz"/>
            <dgm:constr type="tMarg" refType="primFontSz" fact="0.05"/>
            <dgm:constr type="bMarg" refType="primFontSz" fact="0.05"/>
            <dgm:constr type="lMarg" refType="primFontSz" fact="0.05"/>
            <dgm:constr type="rMarg" refType="primFontSz" fact="0.05"/>
          </dgm:constrLst>
          <dgm:ruleLst>
            <dgm:rule type="primFontSz" val="5" fact="NaN" max="NaN"/>
          </dgm:ruleLst>
        </dgm:layoutNode>
      </dgm:layoutNode>
      <dgm:forEach name="Name11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#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#2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4.emf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tIns="0" rIns="18288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4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36EDB1C-32EA-4944-B9C8-BD2E83590CC2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5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E531D8D-82F4-488E-9230-2480FC8F53F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BEB2F8-B8F6-4EFA-A911-77E67551A652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5" name="Нижний колонтитул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00FE0A-7CA5-4D6F-869D-9EFF02C82192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795FED-34D0-4C28-B608-E923A30300A3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5" name="Нижний колонтитул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6B570C-1FB2-4EE9-B70E-5E981736EE3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198C53E-EB23-440D-82FF-DEE5A6309DA1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5" name="Нижний колонтитул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913C12-7754-4653-9DCA-0612C77A5AF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tIns="0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247E8BA-7365-4C7A-BB86-A8BB4E0F866A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A0BC27-3725-419B-8E95-758DEE21041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F45F2FA-A55A-4453-AC51-902BB2402C4F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6" name="Нижний колонтитул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B94036A-D7B7-449B-8E88-768176C4282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AA467B-ADF7-482C-9FAB-8BDFA5B9925E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8" name="Нижний колонтитул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C69A684-019E-4820-8F2B-35DC8DCE5BF5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5A4A9A-8963-4BB4-9B0B-9B416681F571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4" name="Нижний колонтитул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42B00B-D860-4135-8E23-B17FDC7AC17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4B7573A-5867-4CC9-8C26-F5E9A1382233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3" name="Нижний колонтитул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830E5D8-C350-4AF1-97D7-06D94621F5B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4D2679-D65B-4A81-9CBD-8CDEAE618190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6" name="Нижний колонтитул 21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1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448C18-C12F-43E7-AE14-A5BE5A43741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Прямоугольник с одним вырезанным скругленным углом 4"/>
          <p:cNvSpPr/>
          <p:nvPr/>
        </p:nvSpPr>
        <p:spPr>
          <a:xfrm rot="420000" flipV="1">
            <a:off x="3165475" y="1108075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6" name="Прямоугольный треугольник 5"/>
          <p:cNvSpPr/>
          <p:nvPr/>
        </p:nvSpPr>
        <p:spPr>
          <a:xfrm rot="420000" flipV="1">
            <a:off x="8004175" y="5359400"/>
            <a:ext cx="155575" cy="155575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sp>
        <p:nvSpPr>
          <p:cNvPr id="7" name="Полилиния 6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lIns="45720" rIns="45720" bIns="45720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>
            <a:normAutofit/>
          </a:bodyPr>
          <a:lstStyle>
            <a:lvl1pPr marL="0" indent="0">
              <a:buNone/>
              <a:defRPr sz="3200"/>
            </a:lvl1pPr>
          </a:lstStyle>
          <a:p>
            <a:pPr lvl="0"/>
            <a:r>
              <a:rPr lang="ru-RU" noProof="0" smtClean="0"/>
              <a:t>Вставка рисунка</a:t>
            </a:r>
            <a:endParaRPr lang="en-US" noProof="0" dirty="0"/>
          </a:p>
        </p:txBody>
      </p:sp>
      <p:sp>
        <p:nvSpPr>
          <p:cNvPr id="9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CB774A-CD91-4B47-B338-01F5562DA52D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10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1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2471FED-6D31-4615-B2F0-800730A37DA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-9525" y="-7938"/>
            <a:ext cx="9163050" cy="1041401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4381500" y="-7938"/>
            <a:ext cx="4762500" cy="638176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lang="en-US">
              <a:latin typeface="+mn-lt"/>
            </a:endParaRPr>
          </a:p>
        </p:txBody>
      </p:sp>
      <p:sp>
        <p:nvSpPr>
          <p:cNvPr id="17412" name="Заголовок 8"/>
          <p:cNvSpPr>
            <a:spLocks noGrp="1"/>
          </p:cNvSpPr>
          <p:nvPr>
            <p:ph type="title"/>
          </p:nvPr>
        </p:nvSpPr>
        <p:spPr bwMode="auto">
          <a:xfrm>
            <a:off x="457200" y="704850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45720" rIns="0" bIns="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  <a:endParaRPr lang="en-US" smtClean="0"/>
          </a:p>
        </p:txBody>
      </p:sp>
      <p:sp>
        <p:nvSpPr>
          <p:cNvPr id="17413" name="Текст 29"/>
          <p:cNvSpPr>
            <a:spLocks noGrp="1"/>
          </p:cNvSpPr>
          <p:nvPr>
            <p:ph type="body" idx="1"/>
          </p:nvPr>
        </p:nvSpPr>
        <p:spPr bwMode="auto">
          <a:xfrm>
            <a:off x="457200" y="1935163"/>
            <a:ext cx="8229600" cy="438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smtClean="0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2">
                    <a:shade val="90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8E499202-0FE5-4B86-9306-4420CC57F6B4}" type="datetimeFigureOut">
              <a:rPr lang="ru-RU"/>
              <a:pPr>
                <a:defRPr/>
              </a:pPr>
              <a:t>05.03.2015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2">
                    <a:shade val="90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0" sz="1200">
                <a:solidFill>
                  <a:schemeClr val="tx2">
                    <a:shade val="90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570D059-2A0F-4DB1-9B91-D49C4F8BB4C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  <p:grpSp>
        <p:nvGrpSpPr>
          <p:cNvPr id="17417" name="Группа 1"/>
          <p:cNvGrpSpPr>
            <a:grpSpLocks/>
          </p:cNvGrpSpPr>
          <p:nvPr/>
        </p:nvGrpSpPr>
        <p:grpSpPr bwMode="auto">
          <a:xfrm>
            <a:off x="-19050" y="203200"/>
            <a:ext cx="9180513" cy="647700"/>
            <a:chOff x="-19045" y="216550"/>
            <a:chExt cx="9180548" cy="649224"/>
          </a:xfrm>
        </p:grpSpPr>
        <p:sp>
          <p:nvSpPr>
            <p:cNvPr id="12" name="Полилиния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+mn-lt"/>
              </a:endParaRPr>
            </a:p>
          </p:txBody>
        </p:sp>
        <p:sp>
          <p:nvSpPr>
            <p:cNvPr id="13" name="Полилиния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/>
            <a:lstStyle/>
            <a:p>
              <a:pPr fontAlgn="auto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+mn-lt"/>
              </a:endParaRPr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8" r:id="rId1"/>
    <p:sldLayoutId id="2147483707" r:id="rId2"/>
    <p:sldLayoutId id="2147483709" r:id="rId3"/>
    <p:sldLayoutId id="2147483706" r:id="rId4"/>
    <p:sldLayoutId id="2147483705" r:id="rId5"/>
    <p:sldLayoutId id="2147483704" r:id="rId6"/>
    <p:sldLayoutId id="2147483703" r:id="rId7"/>
    <p:sldLayoutId id="2147483702" r:id="rId8"/>
    <p:sldLayoutId id="2147483710" r:id="rId9"/>
    <p:sldLayoutId id="2147483701" r:id="rId10"/>
    <p:sldLayoutId id="2147483700" r:id="rId11"/>
  </p:sldLayoutIdLst>
  <p:txStyles>
    <p:titleStyle>
      <a:lvl1pPr algn="l" rtl="0" eaLnBrk="0" fontAlgn="base" hangingPunct="0">
        <a:spcBef>
          <a:spcPct val="0"/>
        </a:spcBef>
        <a:spcAft>
          <a:spcPct val="0"/>
        </a:spcAft>
        <a:defRPr sz="5000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5pPr>
      <a:lvl6pPr marL="4572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6pPr>
      <a:lvl7pPr marL="9144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7pPr>
      <a:lvl8pPr marL="13716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8pPr>
      <a:lvl9pPr marL="1828800" algn="l" rtl="0" fontAlgn="base">
        <a:spcBef>
          <a:spcPct val="0"/>
        </a:spcBef>
        <a:spcAft>
          <a:spcPct val="0"/>
        </a:spcAft>
        <a:defRPr sz="5000">
          <a:solidFill>
            <a:schemeClr val="tx2"/>
          </a:solidFill>
          <a:latin typeface="Calibri" pitchFamily="34" charset="0"/>
        </a:defRPr>
      </a:lvl9pPr>
    </p:titleStyle>
    <p:bodyStyle>
      <a:lvl1pPr marL="273050" indent="-273050" algn="l" rtl="0" eaLnBrk="0" fontAlgn="base" hangingPunct="0">
        <a:spcBef>
          <a:spcPct val="20000"/>
        </a:spcBef>
        <a:spcAft>
          <a:spcPct val="0"/>
        </a:spcAft>
        <a:buClr>
          <a:srgbClr val="0BD0D9"/>
        </a:buClr>
        <a:buSzPct val="95000"/>
        <a:buFont typeface="Wingdings 2" pitchFamily="18" charset="2"/>
        <a:buChar char=""/>
        <a:defRPr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46063" algn="l" rtl="0" eaLnBrk="0" fontAlgn="base" hangingPunct="0">
        <a:spcBef>
          <a:spcPct val="20000"/>
        </a:spcBef>
        <a:spcAft>
          <a:spcPct val="0"/>
        </a:spcAft>
        <a:buClr>
          <a:schemeClr val="accent1"/>
        </a:buClr>
        <a:buSzPct val="85000"/>
        <a:buFont typeface="Wingdings 2" pitchFamily="18" charset="2"/>
        <a:buChar char="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063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70000"/>
        <a:buFont typeface="Wingdings 2" pitchFamily="18" charset="2"/>
        <a:buChar char=""/>
        <a:defRPr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7450" indent="-209550" algn="l" rtl="0" eaLnBrk="0" fontAlgn="base" hangingPunct="0">
        <a:spcBef>
          <a:spcPct val="20000"/>
        </a:spcBef>
        <a:spcAft>
          <a:spcPct val="0"/>
        </a:spcAft>
        <a:buClr>
          <a:srgbClr val="0BD0D9"/>
        </a:buClr>
        <a:buSzPct val="65000"/>
        <a:buFont typeface="Wingdings 2" pitchFamily="18" charset="2"/>
        <a:buChar char="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2088" indent="-209550" algn="l" rtl="0" eaLnBrk="0" fontAlgn="base" hangingPunct="0">
        <a:spcBef>
          <a:spcPct val="20000"/>
        </a:spcBef>
        <a:spcAft>
          <a:spcPct val="0"/>
        </a:spcAft>
        <a:buClr>
          <a:srgbClr val="10CF9B"/>
        </a:buClr>
        <a:buSzPct val="65000"/>
        <a:buFont typeface="Wingdings 2" pitchFamily="18" charset="2"/>
        <a:buChar char="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_____Microsoft_Office_Excel_97-20031.xls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_____Microsoft_Office_Excel_97-20032.xls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000240"/>
            <a:ext cx="7772400" cy="3000396"/>
          </a:xfrm>
        </p:spPr>
        <p:txBody>
          <a:bodyPr>
            <a:normAutofit fontScale="90000"/>
          </a:bodyPr>
          <a:lstStyle/>
          <a:p>
            <a:pPr algn="ctr" eaLnBrk="1" fontAlgn="auto" hangingPunct="1">
              <a:spcAft>
                <a:spcPts val="0"/>
              </a:spcAft>
              <a:defRPr/>
            </a:pPr>
            <a:r>
              <a:rPr lang="ru-RU" dirty="0" smtClean="0"/>
              <a:t>Отчет </a:t>
            </a:r>
            <a:r>
              <a:rPr lang="ru-RU" dirty="0"/>
              <a:t>о работе с обращениями граждан в</a:t>
            </a:r>
            <a:br>
              <a:rPr lang="ru-RU" dirty="0"/>
            </a:br>
            <a:r>
              <a:rPr lang="ru-RU" dirty="0"/>
              <a:t>администрации города Сорска за 2014 год.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571472" y="1643050"/>
            <a:ext cx="7858180" cy="1200329"/>
          </a:xfrm>
          <a:prstGeom prst="rect">
            <a:avLst/>
          </a:prstGeom>
        </p:spPr>
        <p:style>
          <a:lnRef idx="0">
            <a:schemeClr val="accent3"/>
          </a:lnRef>
          <a:fillRef idx="3">
            <a:schemeClr val="accent3"/>
          </a:fillRef>
          <a:effectRef idx="3">
            <a:schemeClr val="accent3"/>
          </a:effectRef>
          <a:fontRef idx="minor">
            <a:schemeClr val="lt1"/>
          </a:fontRef>
        </p:style>
        <p:txBody>
          <a:bodyPr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defRPr/>
            </a:pPr>
            <a:r>
              <a:rPr lang="ru-RU" sz="2800" b="1" spc="50" dirty="0">
                <a:ln w="11430"/>
                <a:solidFill>
                  <a:srgbClr val="FF33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По итогам 2014 года остались не рассмотренными </a:t>
            </a:r>
            <a:r>
              <a:rPr lang="ru-RU" sz="4400" b="1" spc="50" dirty="0">
                <a:ln w="11430"/>
                <a:solidFill>
                  <a:srgbClr val="FF33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2</a:t>
            </a:r>
            <a:r>
              <a:rPr lang="ru-RU" sz="2800" b="1" spc="50" dirty="0">
                <a:ln w="11430"/>
                <a:solidFill>
                  <a:srgbClr val="FF33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 обращения граждан.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1071538" y="3143248"/>
            <a:ext cx="6929486" cy="2246769"/>
          </a:xfrm>
          <a:prstGeom prst="rect">
            <a:avLst/>
          </a:prstGeom>
        </p:spPr>
        <p:txBody>
          <a:bodyPr>
            <a:spAutoFit/>
            <a:scene3d>
              <a:camera prst="orthographicFront"/>
              <a:lightRig rig="flat" dir="tl">
                <a:rot lat="0" lon="0" rev="6600000"/>
              </a:lightRig>
            </a:scene3d>
            <a:sp3d extrusionH="25400" contourW="8890">
              <a:bevelT w="38100" h="31750"/>
              <a:contourClr>
                <a:schemeClr val="accent2">
                  <a:shade val="75000"/>
                </a:schemeClr>
              </a:contourClr>
            </a:sp3d>
          </a:bodyPr>
          <a:lstStyle/>
          <a:p>
            <a:pPr algn="ctr">
              <a:defRPr/>
            </a:pPr>
            <a:r>
              <a:rPr lang="ru-RU" sz="32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На сегодняшний день на контроле до окончательного ответа заявителю остаются </a:t>
            </a:r>
            <a:r>
              <a:rPr lang="ru-RU" sz="44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30</a:t>
            </a:r>
            <a:r>
              <a:rPr lang="ru-RU" sz="3200" b="1" dirty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 обращений </a:t>
            </a:r>
            <a:r>
              <a:rPr lang="ru-RU" sz="3200" b="1" dirty="0" smtClean="0">
                <a:ln w="11430"/>
                <a:gradFill>
                  <a:gsLst>
                    <a:gs pos="0">
                      <a:schemeClr val="accent2">
                        <a:tint val="70000"/>
                        <a:satMod val="245000"/>
                      </a:schemeClr>
                    </a:gs>
                    <a:gs pos="75000">
                      <a:schemeClr val="accent2">
                        <a:tint val="90000"/>
                        <a:shade val="60000"/>
                        <a:satMod val="240000"/>
                      </a:schemeClr>
                    </a:gs>
                    <a:gs pos="100000">
                      <a:schemeClr val="accent2">
                        <a:tint val="100000"/>
                        <a:shade val="50000"/>
                        <a:satMod val="240000"/>
                      </a:schemeClr>
                    </a:gs>
                  </a:gsLst>
                  <a:lin ang="5400000"/>
                </a:gradFill>
                <a:effectLst>
                  <a:outerShdw blurRad="50800" dist="39000" dir="5460000" algn="tl">
                    <a:srgbClr val="000000">
                      <a:alpha val="38000"/>
                    </a:srgbClr>
                  </a:outerShdw>
                </a:effectLst>
              </a:rPr>
              <a:t>граждан</a:t>
            </a:r>
            <a:endParaRPr lang="ru-RU" sz="3200" b="1" dirty="0">
              <a:ln w="11430"/>
              <a:gradFill>
                <a:gsLst>
                  <a:gs pos="0">
                    <a:schemeClr val="accent2">
                      <a:tint val="70000"/>
                      <a:satMod val="245000"/>
                    </a:schemeClr>
                  </a:gs>
                  <a:gs pos="75000">
                    <a:schemeClr val="accent2">
                      <a:tint val="90000"/>
                      <a:shade val="60000"/>
                      <a:satMod val="240000"/>
                    </a:schemeClr>
                  </a:gs>
                  <a:gs pos="100000">
                    <a:schemeClr val="accent2">
                      <a:tint val="100000"/>
                      <a:shade val="50000"/>
                      <a:satMod val="240000"/>
                    </a:schemeClr>
                  </a:gs>
                </a:gsLst>
                <a:lin ang="5400000"/>
              </a:gradFill>
              <a:effectLst>
                <a:outerShdw blurRad="50800" dist="39000" dir="5460000" algn="tl">
                  <a:srgbClr val="000000">
                    <a:alpha val="38000"/>
                  </a:srgbClr>
                </a:outerShdw>
              </a:effectLst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5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eaLnBrk="1" hangingPunct="1"/>
            <a:r>
              <a:rPr lang="ru-RU" sz="2800" smtClean="0"/>
              <a:t>Количество обращений граждан рассмотренных с нарушением установленного срока</a:t>
            </a: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</p:nvPr>
        </p:nvGraphicFramePr>
        <p:xfrm>
          <a:off x="463550" y="1925638"/>
          <a:ext cx="8229600" cy="438943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Содержимое 4"/>
          <p:cNvGraphicFramePr>
            <a:graphicFrameLocks noGrp="1"/>
          </p:cNvGraphicFramePr>
          <p:nvPr>
            <p:ph idx="1"/>
          </p:nvPr>
        </p:nvGraphicFramePr>
        <p:xfrm>
          <a:off x="571472" y="2428868"/>
          <a:ext cx="8215338" cy="400050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Прямоугольник 3"/>
          <p:cNvSpPr/>
          <p:nvPr/>
        </p:nvSpPr>
        <p:spPr>
          <a:xfrm>
            <a:off x="642910" y="1645026"/>
            <a:ext cx="8072494" cy="1200329"/>
          </a:xfrm>
          <a:prstGeom prst="rect">
            <a:avLst/>
          </a:prstGeom>
        </p:spPr>
        <p:txBody>
          <a:bodyPr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buFont typeface="Wingdings 2" pitchFamily="18" charset="2"/>
              <a:buNone/>
              <a:defRPr/>
            </a:pPr>
            <a:r>
              <a:rPr lang="ru-RU" sz="2400" b="1" spc="50" dirty="0">
                <a:ln w="11430"/>
                <a:solidFill>
                  <a:srgbClr val="FF33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В администрацию  г. Сорска  с заявлениями об оказании муниципальных услуг и по вопросам благоустройства города обратились</a:t>
            </a:r>
          </a:p>
        </p:txBody>
      </p:sp>
      <p:sp>
        <p:nvSpPr>
          <p:cNvPr id="8" name="Стрелка вверх 7"/>
          <p:cNvSpPr/>
          <p:nvPr/>
        </p:nvSpPr>
        <p:spPr>
          <a:xfrm>
            <a:off x="3786182" y="3714752"/>
            <a:ext cx="1285884" cy="1071570"/>
          </a:xfrm>
          <a:prstGeom prst="upArrow">
            <a:avLst/>
          </a:prstGeom>
          <a:gradFill>
            <a:gsLst>
              <a:gs pos="0">
                <a:schemeClr val="accent2">
                  <a:tint val="98000"/>
                  <a:shade val="25000"/>
                  <a:satMod val="250000"/>
                </a:schemeClr>
              </a:gs>
              <a:gs pos="68000">
                <a:srgbClr val="7030A0"/>
              </a:gs>
              <a:gs pos="100000">
                <a:schemeClr val="accent2">
                  <a:tint val="50000"/>
                  <a:satMod val="150000"/>
                </a:schemeClr>
              </a:gs>
            </a:gsLst>
          </a:gradFill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ru-RU">
                <a:solidFill>
                  <a:srgbClr val="FFFFFF"/>
                </a:solidFill>
              </a:rPr>
              <a:t>на </a:t>
            </a:r>
            <a:r>
              <a:rPr lang="ru-RU">
                <a:solidFill>
                  <a:srgbClr val="FFFFFF"/>
                </a:solidFill>
                <a:latin typeface="Arial" charset="0"/>
              </a:rPr>
              <a:t>78</a:t>
            </a:r>
            <a:r>
              <a:rPr lang="ru-RU">
                <a:solidFill>
                  <a:srgbClr val="FFFFFF"/>
                </a:solidFill>
              </a:rPr>
              <a:t>%</a:t>
            </a: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3"/>
          <p:cNvSpPr>
            <a:spLocks noGrp="1"/>
          </p:cNvSpPr>
          <p:nvPr>
            <p:ph type="body" idx="1"/>
          </p:nvPr>
        </p:nvSpPr>
        <p:spPr>
          <a:xfrm>
            <a:off x="457200" y="981075"/>
            <a:ext cx="8229600" cy="3376619"/>
          </a:xfrm>
        </p:spPr>
        <p:txBody>
          <a:bodyPr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 eaLnBrk="1" hangingPunct="1">
              <a:buFont typeface="Wingdings 2" pitchFamily="18" charset="2"/>
              <a:buNone/>
              <a:defRPr/>
            </a:pPr>
            <a:r>
              <a:rPr lang="ru-RU" sz="3200" b="1" spc="50" dirty="0" smtClean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В соответствии с поручением Президента Российской Федерации  12 декабря 2014 года, в День Конституции Российской Федерации состоялся общероссийский день приема граждан.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857224" y="4143380"/>
            <a:ext cx="7500958" cy="1815882"/>
          </a:xfrm>
          <a:prstGeom prst="rect">
            <a:avLst/>
          </a:prstGeom>
        </p:spPr>
        <p:txBody>
          <a:bodyPr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buFont typeface="Wingdings 2" pitchFamily="18" charset="2"/>
              <a:buNone/>
              <a:defRPr/>
            </a:pPr>
            <a:r>
              <a:rPr lang="ru-RU" sz="2800" b="1" spc="50" dirty="0">
                <a:ln w="11430"/>
                <a:gradFill>
                  <a:gsLst>
                    <a:gs pos="25000">
                      <a:schemeClr val="accent2">
                        <a:satMod val="155000"/>
                      </a:schemeClr>
                    </a:gs>
                    <a:gs pos="100000">
                      <a:schemeClr val="accent2">
                        <a:shade val="45000"/>
                        <a:satMod val="165000"/>
                      </a:schemeClr>
                    </a:gs>
                  </a:gsLst>
                  <a:lin ang="5400000"/>
                </a:gra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В общероссийский день приема граждан на личный прием в Администрацию города Сорска не обратилось ни одного гражданина.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1142977" y="2714620"/>
            <a:ext cx="6929485" cy="1754326"/>
          </a:xfrm>
          <a:prstGeom prst="rect">
            <a:avLst/>
          </a:prstGeom>
        </p:spPr>
        <p:txBody>
          <a:bodyPr>
            <a:spAutoFit/>
            <a:scene3d>
              <a:camera prst="orthographicFront"/>
              <a:lightRig rig="glow" dir="tl">
                <a:rot lat="0" lon="0" rev="5400000"/>
              </a:lightRig>
            </a:scene3d>
            <a:sp3d contourW="12700">
              <a:bevelT w="25400" h="25400"/>
              <a:contourClr>
                <a:schemeClr val="accent6">
                  <a:shade val="73000"/>
                </a:schemeClr>
              </a:contourClr>
            </a:sp3d>
          </a:bodyPr>
          <a:lstStyle/>
          <a:p>
            <a:pPr algn="ctr">
              <a:buFont typeface="Wingdings 2" pitchFamily="18" charset="2"/>
              <a:buNone/>
              <a:defRPr/>
            </a:pPr>
            <a:r>
              <a:rPr lang="ru-RU" sz="5400" b="1" dirty="0">
                <a:ln w="11430"/>
                <a:gradFill>
                  <a:gsLst>
                    <a:gs pos="0">
                      <a:schemeClr val="accent6">
                        <a:tint val="90000"/>
                        <a:satMod val="120000"/>
                      </a:schemeClr>
                    </a:gs>
                    <a:gs pos="25000">
                      <a:schemeClr val="accent6">
                        <a:tint val="93000"/>
                        <a:satMod val="120000"/>
                      </a:schemeClr>
                    </a:gs>
                    <a:gs pos="50000">
                      <a:schemeClr val="accent6">
                        <a:shade val="89000"/>
                        <a:satMod val="110000"/>
                      </a:schemeClr>
                    </a:gs>
                    <a:gs pos="75000">
                      <a:schemeClr val="accent6">
                        <a:tint val="93000"/>
                        <a:satMod val="120000"/>
                      </a:schemeClr>
                    </a:gs>
                    <a:gs pos="100000">
                      <a:schemeClr val="accent6">
                        <a:tint val="90000"/>
                        <a:satMod val="120000"/>
                      </a:schemeClr>
                    </a:gs>
                  </a:gsLst>
                  <a:lin ang="5400000"/>
                </a:gradFill>
                <a:effectLst>
                  <a:outerShdw blurRad="80000" dist="40000" dir="5040000" algn="tl">
                    <a:srgbClr val="000000">
                      <a:alpha val="30000"/>
                    </a:srgbClr>
                  </a:outerShdw>
                </a:effectLst>
              </a:rPr>
              <a:t>Благодарю за внимание!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Заголовок 1"/>
          <p:cNvSpPr>
            <a:spLocks noGrp="1"/>
          </p:cNvSpPr>
          <p:nvPr>
            <p:ph type="title"/>
          </p:nvPr>
        </p:nvSpPr>
        <p:spPr>
          <a:xfrm>
            <a:off x="357188" y="714375"/>
            <a:ext cx="8329612" cy="857250"/>
          </a:xfrm>
        </p:spPr>
        <p:txBody>
          <a:bodyPr/>
          <a:lstStyle/>
          <a:p>
            <a:pPr algn="ctr" eaLnBrk="1" hangingPunct="1"/>
            <a:r>
              <a:rPr lang="ru-RU" sz="2800" smtClean="0"/>
              <a:t>Сравнительный анализ</a:t>
            </a:r>
            <a:r>
              <a:rPr lang="ru-RU" sz="2800" smtClean="0">
                <a:latin typeface="Arial" charset="0"/>
              </a:rPr>
              <a:t> обращений граждан</a:t>
            </a:r>
            <a:br>
              <a:rPr lang="ru-RU" sz="2800" smtClean="0">
                <a:latin typeface="Arial" charset="0"/>
              </a:rPr>
            </a:br>
            <a:r>
              <a:rPr lang="ru-RU" sz="2800" smtClean="0">
                <a:latin typeface="Arial" charset="0"/>
              </a:rPr>
              <a:t> 2013-2014гг.</a:t>
            </a:r>
          </a:p>
        </p:txBody>
      </p:sp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214282" y="1643050"/>
          <a:ext cx="8715436" cy="4714906"/>
        </p:xfrm>
        <a:graphic>
          <a:graphicData uri="http://schemas.openxmlformats.org/drawingml/2006/table">
            <a:tbl>
              <a:tblPr>
                <a:tableStyleId>{3C2FFA5D-87B4-456A-9821-1D502468CF0F}</a:tableStyleId>
              </a:tblPr>
              <a:tblGrid>
                <a:gridCol w="5010693"/>
                <a:gridCol w="1918793"/>
                <a:gridCol w="1785950"/>
              </a:tblGrid>
              <a:tr h="33677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endParaRPr lang="ru-RU" sz="16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     2013г.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     2014г.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673558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Поступило обращений всего (письменных, устных)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215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/>
                        <a:t>197</a:t>
                      </a:r>
                      <a:endParaRPr lang="ru-RU" sz="11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33677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Из них: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ru-RU" sz="16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endParaRPr lang="ru-RU" sz="16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673558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Письменных 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 smtClean="0"/>
                        <a:t>167</a:t>
                      </a:r>
                      <a:endParaRPr lang="en-US" sz="1600" dirty="0" smtClean="0"/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 smtClean="0"/>
                        <a:t>(из </a:t>
                      </a:r>
                      <a:r>
                        <a:rPr lang="ru-RU" sz="1600" dirty="0"/>
                        <a:t>них 1 жалоба)</a:t>
                      </a:r>
                      <a:endParaRPr lang="ru-RU" sz="11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 smtClean="0"/>
                        <a:t>174</a:t>
                      </a:r>
                      <a:endParaRPr lang="en-US" sz="1600" dirty="0" smtClean="0"/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 smtClean="0"/>
                        <a:t>(</a:t>
                      </a:r>
                      <a:r>
                        <a:rPr lang="ru-RU" sz="1600" dirty="0"/>
                        <a:t>из них 1 </a:t>
                      </a:r>
                      <a:r>
                        <a:rPr lang="en-US" sz="1600" dirty="0" smtClean="0"/>
                        <a:t> </a:t>
                      </a:r>
                      <a:r>
                        <a:rPr lang="ru-RU" sz="1600" dirty="0" smtClean="0"/>
                        <a:t>жалоба</a:t>
                      </a:r>
                      <a:r>
                        <a:rPr lang="ru-RU" sz="1600" dirty="0"/>
                        <a:t>)</a:t>
                      </a:r>
                      <a:endParaRPr lang="ru-RU" sz="11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33677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Устных 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48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23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33677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Повторных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4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8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33677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Через вышестоящие органы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23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23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33677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Коллективных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67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41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33677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Рассмотрено с просроченным сроком 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34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26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33677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Решено положительно 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126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72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33677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/>
                        <a:t>Проверено с выездом на место 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70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94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  <a:tr h="33677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600" dirty="0"/>
                        <a:t>Не рассмотрено</a:t>
                      </a:r>
                      <a:endParaRPr lang="ru-RU" sz="11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/>
                        <a:t>16</a:t>
                      </a:r>
                      <a:endParaRPr lang="ru-RU" sz="110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/>
                        <a:t>2</a:t>
                      </a:r>
                      <a:endParaRPr lang="ru-RU" sz="11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/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Стрелка вниз 3"/>
          <p:cNvSpPr/>
          <p:nvPr/>
        </p:nvSpPr>
        <p:spPr>
          <a:xfrm>
            <a:off x="6286512" y="1643050"/>
            <a:ext cx="2357454" cy="4609773"/>
          </a:xfrm>
          <a:prstGeom prst="downArrow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ru-RU" sz="4000" dirty="0"/>
              <a:t>8%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357158" y="2000240"/>
            <a:ext cx="6000792" cy="1384995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>
              <a:defRPr/>
            </a:pPr>
            <a:r>
              <a:rPr lang="ru-RU" sz="2800" dirty="0"/>
              <a:t>В 2014 году по сравнению с 2013 годом, количество обращений снизилось на 8%</a:t>
            </a:r>
          </a:p>
        </p:txBody>
      </p:sp>
      <p:pic>
        <p:nvPicPr>
          <p:cNvPr id="28674" name="Picture 2" descr="&amp;Vcy; &amp;pcy;&amp;rcy;&amp;icy;&amp;iecy;&amp;mcy;&amp;ncy;&amp;ocy;&amp;jcy; &amp;Pcy;&amp;rcy;&amp;iecy;&amp;zcy;&amp;icy;&amp;dcy;&amp;iecy;&amp;ncy;&amp;tcy;&amp;acy; &amp;dcy;&amp;vcy;&amp;iecy;&amp;rcy;&amp;icy; &amp;ocy;&amp;tcy;&amp;kcy;&amp;rcy;&amp;ycy;&amp;tcy;&amp;ycy;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785918" y="3786190"/>
            <a:ext cx="3214710" cy="2143141"/>
          </a:xfrm>
          <a:prstGeom prst="rect">
            <a:avLst/>
          </a:prstGeom>
          <a:ln>
            <a:noFill/>
          </a:ln>
          <a:effectLst>
            <a:softEdge rad="112500"/>
          </a:effectLst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Заголовок 1"/>
          <p:cNvSpPr>
            <a:spLocks noGrp="1"/>
          </p:cNvSpPr>
          <p:nvPr>
            <p:ph type="title"/>
          </p:nvPr>
        </p:nvSpPr>
        <p:spPr>
          <a:xfrm>
            <a:off x="457200" y="357188"/>
            <a:ext cx="8229600" cy="1847850"/>
          </a:xfrm>
        </p:spPr>
        <p:txBody>
          <a:bodyPr/>
          <a:lstStyle/>
          <a:p>
            <a:pPr algn="ctr" eaLnBrk="1" hangingPunct="1"/>
            <a:r>
              <a:rPr lang="ru-RU" sz="4600" smtClean="0"/>
              <a:t>    </a:t>
            </a:r>
            <a:r>
              <a:rPr lang="ru-RU" sz="2400" smtClean="0"/>
              <a:t>Всего за    2014 г. в администрацию города обратилось  197 человек (в  2013г.-215 чел.), из них 53 человека приняты на личном приеме должностными лицами администрации города Сорска (в 2013 г. - 48 чел.</a:t>
            </a:r>
            <a:r>
              <a:rPr lang="ru-RU" sz="2400" smtClean="0">
                <a:latin typeface="Arial" charset="0"/>
              </a:rPr>
              <a:t>). Увеличение составило 10,4%.</a:t>
            </a:r>
          </a:p>
        </p:txBody>
      </p:sp>
      <p:graphicFrame>
        <p:nvGraphicFramePr>
          <p:cNvPr id="1026" name="Object 6"/>
          <p:cNvGraphicFramePr>
            <a:graphicFrameLocks noChangeAspect="1"/>
          </p:cNvGraphicFramePr>
          <p:nvPr/>
        </p:nvGraphicFramePr>
        <p:xfrm>
          <a:off x="827088" y="2276475"/>
          <a:ext cx="7345362" cy="4176713"/>
        </p:xfrm>
        <a:graphic>
          <a:graphicData uri="http://schemas.openxmlformats.org/presentationml/2006/ole">
            <p:oleObj spid="_x0000_s1026" name="Диаграмма" r:id="rId3" imgW="5276850" imgH="3019425" progId="Excel.Sheet.8">
              <p:embed/>
            </p:oleObj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0" y="1285860"/>
            <a:ext cx="9144000" cy="4643470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ru-RU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71472" y="1531050"/>
            <a:ext cx="7772400" cy="3612462"/>
          </a:xfrm>
        </p:spPr>
        <p:txBody>
          <a:bodyPr/>
          <a:lstStyle/>
          <a:p>
            <a:pPr eaLnBrk="1" hangingPunct="1">
              <a:defRPr/>
            </a:pPr>
            <a:r>
              <a:rPr lang="ru-RU" sz="3200" smtClean="0"/>
              <a:t>В 2014 году общее количество обращений, поступивших в администрацию города Сорска через вышестоящие государственные органы власти (Правительство Республики Хакасия) по сравнению с 2013 годом не изменилось и составило 23 обращения граждан.</a:t>
            </a:r>
            <a:endParaRPr lang="ru-RU" sz="320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14313" y="428625"/>
            <a:ext cx="8715375" cy="1143000"/>
          </a:xfrm>
        </p:spPr>
        <p:txBody>
          <a:bodyPr>
            <a:normAutofit fontScale="90000"/>
          </a:bodyPr>
          <a:lstStyle/>
          <a:p>
            <a:pPr algn="ctr" eaLnBrk="1" hangingPunct="1">
              <a:defRPr/>
            </a:pPr>
            <a:r>
              <a:rPr lang="ru-RU" sz="4500" smtClean="0"/>
              <a:t>Тематика обращений граждан 2014г.</a:t>
            </a:r>
          </a:p>
        </p:txBody>
      </p:sp>
      <p:graphicFrame>
        <p:nvGraphicFramePr>
          <p:cNvPr id="5" name="Диаграмма 4"/>
          <p:cNvGraphicFramePr>
            <a:graphicFrameLocks/>
          </p:cNvGraphicFramePr>
          <p:nvPr/>
        </p:nvGraphicFramePr>
        <p:xfrm>
          <a:off x="0" y="1714489"/>
          <a:ext cx="9144000" cy="478634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5" name="Заголовок 1"/>
          <p:cNvSpPr>
            <a:spLocks noGrp="1"/>
          </p:cNvSpPr>
          <p:nvPr>
            <p:ph type="title"/>
          </p:nvPr>
        </p:nvSpPr>
        <p:spPr>
          <a:xfrm>
            <a:off x="242888" y="1000125"/>
            <a:ext cx="6043612" cy="1714500"/>
          </a:xfrm>
        </p:spPr>
        <p:txBody>
          <a:bodyPr/>
          <a:lstStyle/>
          <a:p>
            <a:r>
              <a:rPr lang="ru-RU" sz="2800" smtClean="0"/>
              <a:t>2014 год - 8 человек</a:t>
            </a:r>
          </a:p>
        </p:txBody>
      </p:sp>
      <p:sp>
        <p:nvSpPr>
          <p:cNvPr id="4" name="Стрелка вправо 3"/>
          <p:cNvSpPr/>
          <p:nvPr/>
        </p:nvSpPr>
        <p:spPr>
          <a:xfrm rot="19974420">
            <a:off x="634596" y="2392967"/>
            <a:ext cx="7660257" cy="2578735"/>
          </a:xfrm>
          <a:prstGeom prst="rightArrow">
            <a:avLst/>
          </a:prstGeom>
        </p:spPr>
        <p:style>
          <a:lnRef idx="0">
            <a:schemeClr val="accent4"/>
          </a:lnRef>
          <a:fillRef idx="3">
            <a:schemeClr val="accent4"/>
          </a:fillRef>
          <a:effectRef idx="3">
            <a:schemeClr val="accent4"/>
          </a:effectRef>
          <a:fontRef idx="minor">
            <a:schemeClr val="lt1"/>
          </a:fontRef>
        </p:style>
        <p:txBody>
          <a:bodyPr anchor="ctr"/>
          <a:lstStyle/>
          <a:p>
            <a:pPr algn="ctr"/>
            <a:r>
              <a:rPr lang="ru-RU" sz="2400">
                <a:solidFill>
                  <a:srgbClr val="FFFFFF"/>
                </a:solidFill>
              </a:rPr>
              <a:t>Увеличение повторных обращений </a:t>
            </a:r>
            <a:r>
              <a:rPr lang="ru-RU" sz="2400">
                <a:solidFill>
                  <a:srgbClr val="FFFFFF"/>
                </a:solidFill>
                <a:latin typeface="Arial" charset="0"/>
              </a:rPr>
              <a:t>в 2 раза</a:t>
            </a:r>
          </a:p>
          <a:p>
            <a:pPr algn="ctr"/>
            <a:endParaRPr lang="ru-RU" sz="2400">
              <a:solidFill>
                <a:srgbClr val="FFFFFF"/>
              </a:solidFill>
              <a:latin typeface="Arial" charset="0"/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7358082" y="1371415"/>
            <a:ext cx="1714512" cy="1200329"/>
          </a:xfrm>
          <a:prstGeom prst="rect">
            <a:avLst/>
          </a:prstGeom>
          <a:noFill/>
        </p:spPr>
        <p:txBody>
          <a:bodyPr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 algn="ctr">
              <a:defRPr/>
            </a:pPr>
            <a:r>
              <a:rPr lang="ru-RU" sz="3600" b="1" spc="50" dirty="0">
                <a:ln w="11430"/>
                <a:solidFill>
                  <a:srgbClr val="FF33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2014 год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85720" y="5786454"/>
            <a:ext cx="2071702" cy="523220"/>
          </a:xfrm>
          <a:prstGeom prst="rect">
            <a:avLst/>
          </a:prstGeom>
          <a:noFill/>
        </p:spPr>
        <p:txBody>
          <a:bodyPr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/>
          <a:p>
            <a:pPr>
              <a:defRPr/>
            </a:pPr>
            <a:r>
              <a:rPr lang="ru-RU" sz="2800" b="1" spc="50" dirty="0">
                <a:ln w="11430"/>
                <a:solidFill>
                  <a:srgbClr val="FF0000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rPr>
              <a:t>2013 год</a:t>
            </a:r>
          </a:p>
        </p:txBody>
      </p:sp>
      <p:sp>
        <p:nvSpPr>
          <p:cNvPr id="8" name="Заголовок 1"/>
          <p:cNvSpPr txBox="1">
            <a:spLocks/>
          </p:cNvSpPr>
          <p:nvPr/>
        </p:nvSpPr>
        <p:spPr bwMode="auto">
          <a:xfrm>
            <a:off x="2928938" y="5072063"/>
            <a:ext cx="6043612" cy="1071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0" rIns="0" bIns="0" anchor="b"/>
          <a:lstStyle/>
          <a:p>
            <a:pPr eaLnBrk="0" hangingPunct="0"/>
            <a:r>
              <a:rPr lang="ru-RU" sz="2800">
                <a:solidFill>
                  <a:schemeClr val="tx2"/>
                </a:solidFill>
                <a:latin typeface="Calibri" pitchFamily="34" charset="0"/>
              </a:rPr>
              <a:t>2013 год - 4 человека 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Заголовок 1"/>
          <p:cNvSpPr>
            <a:spLocks noGrp="1"/>
          </p:cNvSpPr>
          <p:nvPr>
            <p:ph type="title"/>
          </p:nvPr>
        </p:nvSpPr>
        <p:spPr>
          <a:xfrm>
            <a:off x="457200" y="692150"/>
            <a:ext cx="8229600" cy="1728788"/>
          </a:xfrm>
        </p:spPr>
        <p:txBody>
          <a:bodyPr/>
          <a:lstStyle/>
          <a:p>
            <a:pPr algn="ctr" eaLnBrk="1" hangingPunct="1"/>
            <a:r>
              <a:rPr lang="ru-RU" sz="2400" smtClean="0"/>
              <a:t>В текущем году, значительно снизилось </a:t>
            </a:r>
            <a:r>
              <a:rPr lang="ru-RU" sz="2400" smtClean="0">
                <a:latin typeface="Arial" charset="0"/>
              </a:rPr>
              <a:t>(на 38,8%) </a:t>
            </a:r>
            <a:r>
              <a:rPr lang="ru-RU" sz="2400" smtClean="0"/>
              <a:t>количество коллективных обращений граждан и состав</a:t>
            </a:r>
            <a:r>
              <a:rPr lang="ru-RU" sz="2400" smtClean="0">
                <a:latin typeface="Arial" charset="0"/>
              </a:rPr>
              <a:t>ило</a:t>
            </a:r>
            <a:r>
              <a:rPr lang="ru-RU" sz="2400" smtClean="0"/>
              <a:t> 41 обращение (в 2013 году - 67 обращений</a:t>
            </a:r>
            <a:r>
              <a:rPr lang="ru-RU" sz="2400" smtClean="0">
                <a:latin typeface="Arial" charset="0"/>
              </a:rPr>
              <a:t>).</a:t>
            </a:r>
          </a:p>
        </p:txBody>
      </p:sp>
      <p:graphicFrame>
        <p:nvGraphicFramePr>
          <p:cNvPr id="2050" name="Object 5"/>
          <p:cNvGraphicFramePr>
            <a:graphicFrameLocks noChangeAspect="1"/>
          </p:cNvGraphicFramePr>
          <p:nvPr/>
        </p:nvGraphicFramePr>
        <p:xfrm>
          <a:off x="1116013" y="2898775"/>
          <a:ext cx="7200900" cy="3744913"/>
        </p:xfrm>
        <a:graphic>
          <a:graphicData uri="http://schemas.openxmlformats.org/presentationml/2006/ole">
            <p:oleObj spid="_x0000_s2050" name="Диаграмма" r:id="rId3" imgW="4257675" imgH="2447925" progId="Excel.Sheet.8">
              <p:embed/>
            </p:oleObj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7" name="Заголовок 1"/>
          <p:cNvSpPr>
            <a:spLocks noGrp="1"/>
          </p:cNvSpPr>
          <p:nvPr>
            <p:ph type="title"/>
          </p:nvPr>
        </p:nvSpPr>
        <p:spPr>
          <a:xfrm>
            <a:off x="457200" y="366713"/>
            <a:ext cx="8229600" cy="1406525"/>
          </a:xfrm>
        </p:spPr>
        <p:txBody>
          <a:bodyPr/>
          <a:lstStyle/>
          <a:p>
            <a:pPr algn="ctr" eaLnBrk="1" hangingPunct="1"/>
            <a:r>
              <a:rPr lang="ru-RU" sz="2400" smtClean="0"/>
              <a:t>В 2014 году решено положительно 72 обращения (2013 году решено положительно 126 обращений). </a:t>
            </a:r>
            <a:r>
              <a:rPr lang="ru-RU" sz="2400" smtClean="0">
                <a:latin typeface="Arial" charset="0"/>
              </a:rPr>
              <a:t>Снижение положительно рассмотренных обращений составило 42,9%.</a:t>
            </a:r>
          </a:p>
        </p:txBody>
      </p:sp>
      <p:pic>
        <p:nvPicPr>
          <p:cNvPr id="2457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14375" y="1928813"/>
            <a:ext cx="7715250" cy="41640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_rels/themeOverrid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Поток">
  <a:themeElements>
    <a:clrScheme name="Поток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Поток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Поток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Override1.xml><?xml version="1.0" encoding="utf-8"?>
<a:themeOverride xmlns:a="http://schemas.openxmlformats.org/drawingml/2006/main">
  <a:clrScheme name="Поток">
    <a:dk1>
      <a:sysClr val="windowText" lastClr="000000"/>
    </a:dk1>
    <a:lt1>
      <a:sysClr val="window" lastClr="FFFFFF"/>
    </a:lt1>
    <a:dk2>
      <a:srgbClr val="04617B"/>
    </a:dk2>
    <a:lt2>
      <a:srgbClr val="DBF5F9"/>
    </a:lt2>
    <a:accent1>
      <a:srgbClr val="0F6FC6"/>
    </a:accent1>
    <a:accent2>
      <a:srgbClr val="009DD9"/>
    </a:accent2>
    <a:accent3>
      <a:srgbClr val="0BD0D9"/>
    </a:accent3>
    <a:accent4>
      <a:srgbClr val="10CF9B"/>
    </a:accent4>
    <a:accent5>
      <a:srgbClr val="7CCA62"/>
    </a:accent5>
    <a:accent6>
      <a:srgbClr val="A5C249"/>
    </a:accent6>
    <a:hlink>
      <a:srgbClr val="E2D700"/>
    </a:hlink>
    <a:folHlink>
      <a:srgbClr val="85DFD0"/>
    </a:folHlink>
  </a:clrScheme>
  <a:fontScheme name="Поток">
    <a:majorFont>
      <a:latin typeface="Calibri"/>
      <a:ea typeface=""/>
      <a:cs typeface=""/>
      <a:font script="Jpan" typeface="ＭＳ Ｐゴシック"/>
      <a:font script="Hang" typeface="HY중고딕"/>
      <a:font script="Hans" typeface="隶书"/>
      <a:font script="Hant" typeface="微軟正黑體"/>
      <a:font script="Arab" typeface="Traditional Arabic"/>
      <a:font script="Hebr" typeface="Arial"/>
      <a:font script="Thai" typeface="Cordia New"/>
      <a:font script="Ethi" typeface="Nyala"/>
      <a:font script="Beng" typeface="Vrinda"/>
      <a:font script="Gujr" typeface="Shruti"/>
      <a:font script="Khmr" typeface="DaunPenh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Arial"/>
      <a:font script="Uigh" typeface="Microsoft Uighur"/>
    </a:majorFont>
    <a:minorFont>
      <a:latin typeface="Constantia"/>
      <a:ea typeface=""/>
      <a:cs typeface=""/>
      <a:font script="Jpan" typeface="HGP明朝E"/>
      <a:font script="Hang" typeface="HY신명조"/>
      <a:font script="Hans" typeface="宋体"/>
      <a:font script="Hant" typeface="新細明體"/>
      <a:font script="Arab" typeface="Majalla UI"/>
      <a:font script="Hebr" typeface="David"/>
      <a:font script="Thai" typeface="Browallia New"/>
      <a:font script="Ethi" typeface="Nyala"/>
      <a:font script="Beng" typeface="Vrinda"/>
      <a:font script="Gujr" typeface="Shruti"/>
      <a:font script="Khmr" typeface="MoolBoran"/>
      <a:font script="Knda" typeface="Tunga"/>
      <a:font script="Guru" typeface="Raavi"/>
      <a:font script="Cans" typeface="Euphemia"/>
      <a:font script="Cher" typeface="Plantagenet Cherokee"/>
      <a:font script="Yiii" typeface="Microsoft Yi Baiti"/>
      <a:font script="Tibt" typeface="Microsoft Himalaya"/>
      <a:font script="Thaa" typeface="MV Boli"/>
      <a:font script="Deva" typeface="Mangal"/>
      <a:font script="Telu" typeface="Gautami"/>
      <a:font script="Taml" typeface="Latha"/>
      <a:font script="Syrc" typeface="Estrangelo Edessa"/>
      <a:font script="Orya" typeface="Kalinga"/>
      <a:font script="Mlym" typeface="Kartika"/>
      <a:font script="Laoo" typeface="DokChampa"/>
      <a:font script="Sinh" typeface="Iskoola Pota"/>
      <a:font script="Mong" typeface="Mongolian Baiti"/>
      <a:font script="Viet" typeface="Times New Roman"/>
      <a:font script="Uigh" typeface="Microsoft Uighur"/>
    </a:minorFont>
  </a:fontScheme>
  <a:fmtScheme name="Поток">
    <a:fillStyleLst>
      <a:solidFill>
        <a:schemeClr val="phClr"/>
      </a:solidFill>
      <a:gradFill rotWithShape="1">
        <a:gsLst>
          <a:gs pos="0">
            <a:schemeClr val="phClr">
              <a:tint val="70000"/>
              <a:satMod val="130000"/>
            </a:schemeClr>
          </a:gs>
          <a:gs pos="43000">
            <a:schemeClr val="phClr">
              <a:tint val="44000"/>
              <a:satMod val="165000"/>
            </a:schemeClr>
          </a:gs>
          <a:gs pos="93000">
            <a:schemeClr val="phClr">
              <a:tint val="15000"/>
              <a:satMod val="165000"/>
            </a:schemeClr>
          </a:gs>
          <a:gs pos="100000">
            <a:schemeClr val="phClr">
              <a:tint val="5000"/>
              <a:satMod val="250000"/>
            </a:schemeClr>
          </a:gs>
        </a:gsLst>
        <a:path path="circle">
          <a:fillToRect l="50000" t="130000" r="50000" b="-30000"/>
        </a:path>
      </a:gradFill>
      <a:gradFill rotWithShape="1">
        <a:gsLst>
          <a:gs pos="0">
            <a:schemeClr val="phClr">
              <a:tint val="98000"/>
              <a:shade val="25000"/>
              <a:satMod val="250000"/>
            </a:schemeClr>
          </a:gs>
          <a:gs pos="68000">
            <a:schemeClr val="phClr">
              <a:tint val="86000"/>
              <a:satMod val="115000"/>
            </a:schemeClr>
          </a:gs>
          <a:gs pos="100000">
            <a:schemeClr val="phClr">
              <a:tint val="50000"/>
              <a:satMod val="150000"/>
            </a:schemeClr>
          </a:gs>
        </a:gsLst>
        <a:path path="circle">
          <a:fillToRect l="50000" t="130000" r="50000" b="-30000"/>
        </a:path>
      </a:gradFill>
    </a:fillStyleLst>
    <a:lnStyleLst>
      <a:ln w="9525" cap="flat" cmpd="sng" algn="ctr">
        <a:solidFill>
          <a:schemeClr val="phClr">
            <a:shade val="50000"/>
            <a:satMod val="103000"/>
          </a:schemeClr>
        </a:solidFill>
        <a:prstDash val="solid"/>
      </a:ln>
      <a:ln w="25400" cap="flat" cmpd="sng" algn="ctr">
        <a:solidFill>
          <a:schemeClr val="phClr"/>
        </a:solidFill>
        <a:prstDash val="solid"/>
      </a:ln>
      <a:ln w="38100" cap="flat" cmpd="sng" algn="ctr">
        <a:solidFill>
          <a:schemeClr val="phClr"/>
        </a:solidFill>
        <a:prstDash val="solid"/>
      </a:ln>
    </a:lnStyleLst>
    <a:effectStyleLst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</a:effectStyle>
      <a:effectStyle>
        <a:effectLst>
          <a:outerShdw blurRad="57150" dist="38100" dir="5400000" algn="ctr" rotWithShape="0">
            <a:schemeClr val="phClr">
              <a:shade val="9000"/>
              <a:satMod val="105000"/>
              <a:alpha val="48000"/>
            </a:schemeClr>
          </a:outerShdw>
        </a:effectLst>
        <a:scene3d>
          <a:camera prst="orthographicFront" fov="0">
            <a:rot lat="0" lon="0" rev="0"/>
          </a:camera>
          <a:lightRig rig="glow" dir="tl">
            <a:rot lat="0" lon="0" rev="900000"/>
          </a:lightRig>
        </a:scene3d>
        <a:sp3d prstMaterial="powder">
          <a:bevelT w="25400" h="38100"/>
        </a:sp3d>
      </a:effectStyle>
    </a:effectStyleLst>
    <a:bgFillStyleLst>
      <a:solidFill>
        <a:schemeClr val="phClr"/>
      </a:solidFill>
      <a:gradFill rotWithShape="1">
        <a:gsLst>
          <a:gs pos="0">
            <a:schemeClr val="phClr">
              <a:tint val="80000"/>
              <a:satMod val="400000"/>
            </a:schemeClr>
          </a:gs>
          <a:gs pos="25000">
            <a:schemeClr val="phClr">
              <a:tint val="83000"/>
              <a:satMod val="320000"/>
            </a:schemeClr>
          </a:gs>
          <a:gs pos="100000">
            <a:schemeClr val="phClr">
              <a:shade val="15000"/>
              <a:satMod val="320000"/>
            </a:schemeClr>
          </a:gs>
        </a:gsLst>
        <a:path path="circle">
          <a:fillToRect l="10000" t="110000" r="10000" b="100000"/>
        </a:path>
      </a:gradFill>
      <a:blipFill>
        <a:blip xmlns:r="http://schemas.openxmlformats.org/officeDocument/2006/relationships" r:embed="rId1">
          <a:duotone>
            <a:schemeClr val="phClr">
              <a:shade val="90000"/>
              <a:satMod val="150000"/>
            </a:schemeClr>
            <a:schemeClr val="phClr">
              <a:tint val="88000"/>
              <a:satMod val="150000"/>
            </a:schemeClr>
          </a:duotone>
        </a:blip>
        <a:tile tx="0" ty="0" sx="65000" sy="65000" flip="none" algn="tl"/>
      </a:blipFill>
    </a:bgFillStyleLst>
  </a:fmt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215</TotalTime>
  <Words>365</Words>
  <Application>Microsoft Office PowerPoint</Application>
  <PresentationFormat>Экран (4:3)</PresentationFormat>
  <Paragraphs>63</Paragraphs>
  <Slides>14</Slides>
  <Notes>0</Notes>
  <HiddenSlides>0</HiddenSlides>
  <MMClips>0</MMClips>
  <ScaleCrop>false</ScaleCrop>
  <HeadingPairs>
    <vt:vector size="6" baseType="variant">
      <vt:variant>
        <vt:lpstr>Тема</vt:lpstr>
      </vt:variant>
      <vt:variant>
        <vt:i4>1</vt:i4>
      </vt:variant>
      <vt:variant>
        <vt:lpstr>Внедренные серверы OLE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6" baseType="lpstr">
      <vt:lpstr>Поток</vt:lpstr>
      <vt:lpstr>Диаграмма</vt:lpstr>
      <vt:lpstr>Отчет о работе с обращениями граждан в администрации города Сорска за 2014 год.</vt:lpstr>
      <vt:lpstr>Сравнительный анализ обращений граждан  2013-2014гг.</vt:lpstr>
      <vt:lpstr>Слайд 3</vt:lpstr>
      <vt:lpstr>    Всего за    2014 г. в администрацию города обратилось  197 человек (в  2013г.-215 чел.), из них 53 человека приняты на личном приеме должностными лицами администрации города Сорска (в 2013 г. - 48 чел.). Увеличение составило 10,4%.</vt:lpstr>
      <vt:lpstr>В 2014 году общее количество обращений, поступивших в администрацию города Сорска через вышестоящие государственные органы власти (Правительство Республики Хакасия) по сравнению с 2013 годом не изменилось и составило 23 обращения граждан.</vt:lpstr>
      <vt:lpstr>Тематика обращений граждан 2014г.</vt:lpstr>
      <vt:lpstr>2014 год - 8 человек</vt:lpstr>
      <vt:lpstr>В текущем году, значительно снизилось (на 38,8%) количество коллективных обращений граждан и составило 41 обращение (в 2013 году - 67 обращений).</vt:lpstr>
      <vt:lpstr>В 2014 году решено положительно 72 обращения (2013 году решено положительно 126 обращений). Снижение положительно рассмотренных обращений составило 42,9%.</vt:lpstr>
      <vt:lpstr>Слайд 10</vt:lpstr>
      <vt:lpstr>Количество обращений граждан рассмотренных с нарушением установленного срока</vt:lpstr>
      <vt:lpstr>Слайд 12</vt:lpstr>
      <vt:lpstr>Слайд 13</vt:lpstr>
      <vt:lpstr>Слайд 14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Отчет о работе с обращениями граждан в администрации города Сорска за 2014 год.</dc:title>
  <dc:creator>2</dc:creator>
  <cp:lastModifiedBy>2</cp:lastModifiedBy>
  <cp:revision>17</cp:revision>
  <dcterms:created xsi:type="dcterms:W3CDTF">2015-01-26T04:30:43Z</dcterms:created>
  <dcterms:modified xsi:type="dcterms:W3CDTF">2015-03-05T02:41:10Z</dcterms:modified>
</cp:coreProperties>
</file>

<file path=docProps/thumbnail.jpeg>
</file>