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Default Extension="gif" ContentType="image/gif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53" r:id="rId1"/>
  </p:sldMasterIdLst>
  <p:notesMasterIdLst>
    <p:notesMasterId r:id="rId18"/>
  </p:notesMasterIdLst>
  <p:handoutMasterIdLst>
    <p:handoutMasterId r:id="rId19"/>
  </p:handoutMasterIdLst>
  <p:sldIdLst>
    <p:sldId id="809" r:id="rId2"/>
    <p:sldId id="811" r:id="rId3"/>
    <p:sldId id="815" r:id="rId4"/>
    <p:sldId id="817" r:id="rId5"/>
    <p:sldId id="829" r:id="rId6"/>
    <p:sldId id="830" r:id="rId7"/>
    <p:sldId id="821" r:id="rId8"/>
    <p:sldId id="822" r:id="rId9"/>
    <p:sldId id="823" r:id="rId10"/>
    <p:sldId id="825" r:id="rId11"/>
    <p:sldId id="826" r:id="rId12"/>
    <p:sldId id="831" r:id="rId13"/>
    <p:sldId id="834" r:id="rId14"/>
    <p:sldId id="835" r:id="rId15"/>
    <p:sldId id="837" r:id="rId16"/>
    <p:sldId id="839" r:id="rId17"/>
  </p:sldIdLst>
  <p:sldSz cx="9144000" cy="6858000" type="screen4x3"/>
  <p:notesSz cx="6772275" cy="99028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ECFF"/>
    <a:srgbClr val="FF66FF"/>
    <a:srgbClr val="990000"/>
    <a:srgbClr val="FFFFCC"/>
    <a:srgbClr val="99CCFF"/>
    <a:srgbClr val="000099"/>
    <a:srgbClr val="00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9648" autoAdjust="0"/>
  </p:normalViewPr>
  <p:slideViewPr>
    <p:cSldViewPr>
      <p:cViewPr>
        <p:scale>
          <a:sx n="80" d="100"/>
          <a:sy n="80" d="100"/>
        </p:scale>
        <p:origin x="-864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34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70"/>
    </p:cViewPr>
  </p:sorterViewPr>
  <p:notesViewPr>
    <p:cSldViewPr>
      <p:cViewPr>
        <p:scale>
          <a:sx n="100" d="100"/>
          <a:sy n="100" d="100"/>
        </p:scale>
        <p:origin x="-72" y="-384"/>
      </p:cViewPr>
      <p:guideLst>
        <p:guide orient="horz" pos="3119"/>
        <p:guide pos="213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_____Microsoft_Office_Excel10.xlsx"/><Relationship Id="rId1" Type="http://schemas.openxmlformats.org/officeDocument/2006/relationships/image" Target="../media/image20.png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sideWall>
      <c:spPr>
        <a:solidFill>
          <a:schemeClr val="tx2">
            <a:lumMod val="20000"/>
            <a:lumOff val="80000"/>
            <a:alpha val="59000"/>
          </a:schemeClr>
        </a:solidFill>
        <a:ln>
          <a:solidFill>
            <a:schemeClr val="accent1"/>
          </a:solidFill>
        </a:ln>
        <a:scene3d>
          <a:camera prst="orthographicFront"/>
          <a:lightRig rig="threePt" dir="t"/>
        </a:scene3d>
        <a:sp3d prstMaterial="dkEdge"/>
      </c:spPr>
    </c:sideWall>
    <c:backWall>
      <c:spPr>
        <a:gradFill>
          <a:gsLst>
            <a:gs pos="0">
              <a:schemeClr val="accent1">
                <a:tint val="66000"/>
                <a:satMod val="160000"/>
              </a:schemeClr>
            </a:gs>
            <a:gs pos="37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noFill/>
        </a:ln>
        <a:scene3d>
          <a:camera prst="orthographicFront"/>
          <a:lightRig rig="threePt" dir="t"/>
        </a:scene3d>
        <a:sp3d prstMaterial="dkEdge"/>
      </c:spPr>
    </c:backWall>
    <c:plotArea>
      <c:layout>
        <c:manualLayout>
          <c:layoutTarget val="inner"/>
          <c:xMode val="edge"/>
          <c:yMode val="edge"/>
          <c:x val="2.8720003332962978E-2"/>
          <c:y val="0.17531591140079111"/>
          <c:w val="0.96214211201023414"/>
          <c:h val="0.60074059871483865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Lbls>
            <c:dLbl>
              <c:idx val="0"/>
              <c:layout>
                <c:manualLayout>
                  <c:x val="4.0564937229196928E-2"/>
                  <c:y val="-6.532196011142806E-3"/>
                </c:manualLayout>
              </c:layout>
              <c:showVal val="1"/>
            </c:dLbl>
            <c:dLbl>
              <c:idx val="1"/>
              <c:layout>
                <c:manualLayout>
                  <c:x val="1.5873236307076991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1.5873236307076991E-2"/>
                  <c:y val="-5.9877771722347692E-17"/>
                </c:manualLayout>
              </c:layout>
              <c:showVal val="1"/>
            </c:dLbl>
            <c:txPr>
              <a:bodyPr/>
              <a:lstStyle/>
              <a:p>
                <a:pPr>
                  <a:defRPr sz="1399" baseline="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  <c:pt idx="4">
                  <c:v>2017 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25964</c:v>
                </c:pt>
                <c:pt idx="1">
                  <c:v>25581</c:v>
                </c:pt>
                <c:pt idx="2">
                  <c:v>20687</c:v>
                </c:pt>
                <c:pt idx="3">
                  <c:v>21378</c:v>
                </c:pt>
                <c:pt idx="4">
                  <c:v>22492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  <c:pt idx="4">
                  <c:v>2017 год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  <c:pt idx="4">
                  <c:v>2017 год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gapWidth val="26"/>
        <c:gapDepth val="176"/>
        <c:shape val="box"/>
        <c:axId val="80675968"/>
        <c:axId val="80677504"/>
        <c:axId val="0"/>
      </c:bar3DChart>
      <c:catAx>
        <c:axId val="8067596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598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0677504"/>
        <c:crosses val="autoZero"/>
        <c:auto val="1"/>
        <c:lblAlgn val="ctr"/>
        <c:lblOffset val="100"/>
      </c:catAx>
      <c:valAx>
        <c:axId val="80677504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80675968"/>
        <c:crosses val="autoZero"/>
        <c:crossBetween val="between"/>
      </c:valAx>
      <c:spPr>
        <a:ln>
          <a:gradFill>
            <a:gsLst>
              <a:gs pos="0">
                <a:schemeClr val="bg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a:ln>
      </c:spPr>
    </c:plotArea>
    <c:plotVisOnly val="1"/>
    <c:dispBlanksAs val="gap"/>
  </c:chart>
  <c:txPr>
    <a:bodyPr/>
    <a:lstStyle/>
    <a:p>
      <a:pPr>
        <a:defRPr sz="1798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floor>
      <c:spPr>
        <a:noFill/>
        <a:ln w="9525">
          <a:noFill/>
        </a:ln>
      </c:spPr>
    </c:floor>
    <c:backWall>
      <c:spPr>
        <a:blipFill>
          <a:blip xmlns:r="http://schemas.openxmlformats.org/officeDocument/2006/relationships" r:embed="rId1"/>
          <a:stretch>
            <a:fillRect/>
          </a:stretch>
        </a:blipFill>
      </c:spPr>
      <c:pictureOptions>
        <c:pictureFormat val="stretch"/>
      </c:pictureOptions>
    </c:backWall>
    <c:plotArea>
      <c:layout/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на образование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etal">
              <a:bevelT/>
              <a:bevelB/>
            </a:sp3d>
          </c:spPr>
          <c:dPt>
            <c:idx val="0"/>
            <c:spPr>
              <a:solidFill>
                <a:srgbClr val="FF66FF"/>
              </a:solidFill>
              <a:scene3d>
                <a:camera prst="orthographicFront"/>
                <a:lightRig rig="threePt" dir="t"/>
              </a:scene3d>
              <a:sp3d prstMaterial="metal">
                <a:bevelT/>
                <a:bevelB/>
              </a:sp3d>
            </c:spPr>
          </c:dPt>
          <c:dPt>
            <c:idx val="1"/>
            <c:spPr>
              <a:solidFill>
                <a:srgbClr val="FF66FF"/>
              </a:solidFill>
              <a:scene3d>
                <a:camera prst="orthographicFront"/>
                <a:lightRig rig="threePt" dir="t"/>
              </a:scene3d>
              <a:sp3d prstMaterial="metal">
                <a:bevelT/>
                <a:bevelB/>
              </a:sp3d>
            </c:spPr>
          </c:dPt>
          <c:dPt>
            <c:idx val="2"/>
            <c:spPr>
              <a:solidFill>
                <a:srgbClr val="FF66FF"/>
              </a:solidFill>
              <a:scene3d>
                <a:camera prst="orthographicFront"/>
                <a:lightRig rig="threePt" dir="t"/>
              </a:scene3d>
              <a:sp3d prstMaterial="metal">
                <a:bevelT/>
                <a:bevelB/>
              </a:sp3d>
            </c:spPr>
          </c:dPt>
          <c:dLbls>
            <c:dLbl>
              <c:idx val="0"/>
              <c:layout>
                <c:manualLayout>
                  <c:x val="6.1050908873373042E-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2.7133737277054752E-2"/>
                  <c:y val="-8.2032228977142168E-3"/>
                </c:manualLayout>
              </c:layout>
              <c:showVal val="1"/>
            </c:dLbl>
            <c:dLbl>
              <c:idx val="2"/>
              <c:layout>
                <c:manualLayout>
                  <c:x val="3.0525454436686496E-2"/>
                  <c:y val="1.2304834346571326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136061</c:v>
                </c:pt>
                <c:pt idx="1">
                  <c:v>142820</c:v>
                </c:pt>
                <c:pt idx="2">
                  <c:v>145632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 на социальную сферу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 prstMaterial="metal">
              <a:bevelT/>
              <a:bevelB/>
            </a:sp3d>
          </c:spPr>
          <c:dLbls>
            <c:dLbl>
              <c:idx val="0"/>
              <c:layout>
                <c:manualLayout>
                  <c:x val="1.6958585798159211E-2"/>
                  <c:y val="-4.1016114488571084E-3"/>
                </c:manualLayout>
              </c:layout>
              <c:showVal val="1"/>
            </c:dLbl>
            <c:dLbl>
              <c:idx val="1"/>
              <c:layout>
                <c:manualLayout>
                  <c:x val="1.6958585798159211E-2"/>
                  <c:y val="8.2032228977142168E-3"/>
                </c:manualLayout>
              </c:layout>
              <c:showVal val="1"/>
            </c:dLbl>
            <c:dLbl>
              <c:idx val="2"/>
              <c:layout>
                <c:manualLayout>
                  <c:x val="4.070060591558209E-2"/>
                  <c:y val="-4.1016114488571084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167826</c:v>
                </c:pt>
                <c:pt idx="1">
                  <c:v>174050</c:v>
                </c:pt>
                <c:pt idx="2">
                  <c:v>177228</c:v>
                </c:pt>
              </c:numCache>
            </c:numRef>
          </c:val>
        </c:ser>
        <c:gapWidth val="50"/>
        <c:shape val="box"/>
        <c:axId val="98928896"/>
        <c:axId val="99184640"/>
        <c:axId val="0"/>
      </c:bar3DChart>
      <c:catAx>
        <c:axId val="98928896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400" b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9184640"/>
        <c:crosses val="autoZero"/>
        <c:auto val="1"/>
        <c:lblAlgn val="ctr"/>
        <c:lblOffset val="100"/>
      </c:catAx>
      <c:valAx>
        <c:axId val="99184640"/>
        <c:scaling>
          <c:orientation val="minMax"/>
        </c:scaling>
        <c:delete val="1"/>
        <c:axPos val="b"/>
        <c:numFmt formatCode="General" sourceLinked="1"/>
        <c:tickLblPos val="none"/>
        <c:crossAx val="98928896"/>
        <c:crosses val="autoZero"/>
        <c:crossBetween val="between"/>
      </c:valAx>
      <c:spPr>
        <a:noFill/>
        <a:ln w="25397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  <c:userShapes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5.6433855478682647E-2"/>
          <c:y val="8.2221841160751027E-2"/>
          <c:w val="0.76998450267510876"/>
          <c:h val="0.80901010416560559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ДОШКОЛЬНОЕ ОБРАЗОВАНИЕ</c:v>
                </c:pt>
              </c:strCache>
            </c:strRef>
          </c:tx>
          <c:spPr>
            <a:solidFill>
              <a:schemeClr val="accent5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sz="11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2015 г.</c:v>
                </c:pt>
                <c:pt idx="1">
                  <c:v>2016 г.</c:v>
                </c:pt>
                <c:pt idx="2">
                  <c:v>2017 г.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52209</c:v>
                </c:pt>
                <c:pt idx="1">
                  <c:v>59147</c:v>
                </c:pt>
                <c:pt idx="2">
                  <c:v>60158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ОБЩЕЕ ОБРАЗОВАНИЕ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sz="11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2015 г.</c:v>
                </c:pt>
                <c:pt idx="1">
                  <c:v>2016 г.</c:v>
                </c:pt>
                <c:pt idx="2">
                  <c:v>2017 г.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78356</c:v>
                </c:pt>
                <c:pt idx="1">
                  <c:v>78177</c:v>
                </c:pt>
                <c:pt idx="2">
                  <c:v>78978</c:v>
                </c:pt>
              </c:numCache>
            </c:numRef>
          </c:val>
        </c:ser>
        <c:ser>
          <c:idx val="2"/>
          <c:order val="2"/>
          <c:spPr>
            <a:solidFill>
              <a:srgbClr val="FF66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cat>
            <c:strRef>
              <c:f>Лист1!$A$2:$A$4</c:f>
              <c:strCache>
                <c:ptCount val="3"/>
                <c:pt idx="0">
                  <c:v>2015 г.</c:v>
                </c:pt>
                <c:pt idx="1">
                  <c:v>2016 г.</c:v>
                </c:pt>
                <c:pt idx="2">
                  <c:v>2017 г.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5496</c:v>
                </c:pt>
                <c:pt idx="1">
                  <c:v>5496</c:v>
                </c:pt>
                <c:pt idx="2">
                  <c:v>6496</c:v>
                </c:pt>
              </c:numCache>
            </c:numRef>
          </c:val>
        </c:ser>
        <c:gapWidth val="68"/>
        <c:overlap val="100"/>
        <c:axId val="98911360"/>
        <c:axId val="98912896"/>
      </c:barChart>
      <c:catAx>
        <c:axId val="9891136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399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8912896"/>
        <c:crosses val="autoZero"/>
        <c:auto val="1"/>
        <c:lblAlgn val="ctr"/>
        <c:lblOffset val="100"/>
      </c:catAx>
      <c:valAx>
        <c:axId val="98912896"/>
        <c:scaling>
          <c:orientation val="minMax"/>
        </c:scaling>
        <c:delete val="1"/>
        <c:axPos val="l"/>
        <c:numFmt formatCode="0%" sourceLinked="1"/>
        <c:tickLblPos val="none"/>
        <c:crossAx val="98911360"/>
        <c:crosses val="autoZero"/>
        <c:crossBetween val="between"/>
      </c:valAx>
      <c:spPr>
        <a:noFill/>
        <a:ln w="25373">
          <a:noFill/>
        </a:ln>
      </c:spPr>
    </c:plotArea>
    <c:plotVisOnly val="1"/>
    <c:dispBlanksAs val="gap"/>
  </c:chart>
  <c:txPr>
    <a:bodyPr/>
    <a:lstStyle/>
    <a:p>
      <a:pPr>
        <a:defRPr sz="1799"/>
      </a:pPr>
      <a:endParaRPr lang="ru-RU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floor>
      <c:spPr>
        <a:noFill/>
        <a:ln w="9525">
          <a:noFill/>
        </a:ln>
      </c:spPr>
    </c:floor>
    <c:sideWall>
      <c:spPr>
        <a:noFill/>
        <a:ln w="25401">
          <a:noFill/>
        </a:ln>
      </c:spPr>
    </c:sideWall>
    <c:backWall>
      <c:spPr>
        <a:noFill/>
        <a:ln w="25401">
          <a:noFill/>
        </a:ln>
      </c:spPr>
    </c:backWall>
    <c:plotArea>
      <c:layout>
        <c:manualLayout>
          <c:layoutTarget val="inner"/>
          <c:xMode val="edge"/>
          <c:yMode val="edge"/>
          <c:x val="9.9375375576402802E-2"/>
          <c:y val="9.1685606590839172E-2"/>
          <c:w val="0.6233887188524565"/>
          <c:h val="0.65831452066509066"/>
        </c:manualLayout>
      </c:layout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 prstMaterial="dkEdge">
              <a:bevelT/>
            </a:sp3d>
          </c:spPr>
          <c:dLbls>
            <c:dLbl>
              <c:idx val="0"/>
              <c:layout>
                <c:manualLayout>
                  <c:x val="2.1765417170495797E-2"/>
                  <c:y val="-2.1875000000000026E-2"/>
                </c:manualLayout>
              </c:layout>
              <c:showVal val="1"/>
            </c:dLbl>
            <c:dLbl>
              <c:idx val="1"/>
              <c:layout>
                <c:manualLayout>
                  <c:x val="2.1765417170495797E-2"/>
                  <c:y val="-9.3750000000000742E-3"/>
                </c:manualLayout>
              </c:layout>
              <c:showVal val="1"/>
            </c:dLbl>
            <c:dLbl>
              <c:idx val="2"/>
              <c:layout>
                <c:manualLayout>
                  <c:x val="2.9020556227327687E-2"/>
                  <c:y val="3.1250000000000032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17723</c:v>
                </c:pt>
                <c:pt idx="1">
                  <c:v>17369</c:v>
                </c:pt>
                <c:pt idx="2">
                  <c:v>17508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FF66FF"/>
            </a:solidFill>
            <a:scene3d>
              <a:camera prst="orthographicFront"/>
              <a:lightRig rig="threePt" dir="t"/>
            </a:scene3d>
            <a:sp3d prstMaterial="dkEdge">
              <a:bevelT/>
            </a:sp3d>
          </c:spPr>
          <c:dLbls>
            <c:dLbl>
              <c:idx val="0"/>
              <c:layout>
                <c:manualLayout>
                  <c:x val="2.4183796856106391E-2"/>
                  <c:y val="-6.2500000000000064E-3"/>
                </c:manualLayout>
              </c:layout>
              <c:showVal val="1"/>
            </c:dLbl>
            <c:dLbl>
              <c:idx val="1"/>
              <c:layout>
                <c:manualLayout>
                  <c:x val="1.9347037484885147E-2"/>
                  <c:y val="-1.2500000000000001E-2"/>
                </c:manualLayout>
              </c:layout>
              <c:showVal val="1"/>
            </c:dLbl>
            <c:dLbl>
              <c:idx val="2"/>
              <c:layout>
                <c:manualLayout>
                  <c:x val="1.4510278113663845E-2"/>
                  <c:y val="-1.8749999999999999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10768</c:v>
                </c:pt>
                <c:pt idx="1">
                  <c:v>11046</c:v>
                </c:pt>
                <c:pt idx="2">
                  <c:v>11185</c:v>
                </c:pt>
              </c:numCache>
            </c:numRef>
          </c:val>
        </c:ser>
        <c:gapWidth val="18"/>
        <c:shape val="box"/>
        <c:axId val="99246464"/>
        <c:axId val="99248000"/>
        <c:axId val="0"/>
      </c:bar3DChart>
      <c:catAx>
        <c:axId val="99246464"/>
        <c:scaling>
          <c:orientation val="minMax"/>
        </c:scaling>
        <c:axPos val="l"/>
        <c:numFmt formatCode="General" sourceLinked="1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9248000"/>
        <c:crosses val="autoZero"/>
        <c:auto val="1"/>
        <c:lblAlgn val="ctr"/>
        <c:lblOffset val="100"/>
      </c:catAx>
      <c:valAx>
        <c:axId val="99248000"/>
        <c:scaling>
          <c:orientation val="minMax"/>
        </c:scaling>
        <c:delete val="1"/>
        <c:axPos val="b"/>
        <c:numFmt formatCode="General" sourceLinked="1"/>
        <c:tickLblPos val="none"/>
        <c:crossAx val="99246464"/>
        <c:crosses val="autoZero"/>
        <c:crossBetween val="between"/>
      </c:valAx>
      <c:spPr>
        <a:noFill/>
        <a:ln w="25401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708333333333335"/>
          <c:y val="4.3749999999999997E-2"/>
          <c:w val="0.55483858267716535"/>
          <c:h val="0.73780733267716625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библиотеки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sz="11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3049</c:v>
                </c:pt>
                <c:pt idx="1">
                  <c:v>3049</c:v>
                </c:pt>
                <c:pt idx="2">
                  <c:v>3049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дома культуры</c:v>
                </c:pt>
              </c:strCache>
            </c:strRef>
          </c:tx>
          <c:spPr>
            <a:solidFill>
              <a:srgbClr val="FF66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sz="11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6812</c:v>
                </c:pt>
                <c:pt idx="1">
                  <c:v>6812</c:v>
                </c:pt>
                <c:pt idx="2">
                  <c:v>6812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музеи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sz="11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872</c:v>
                </c:pt>
                <c:pt idx="1">
                  <c:v>872</c:v>
                </c:pt>
                <c:pt idx="2">
                  <c:v>872</c:v>
                </c:pt>
              </c:numCache>
            </c:numRef>
          </c:val>
        </c:ser>
        <c:gapWidth val="88"/>
        <c:overlap val="100"/>
        <c:axId val="99616256"/>
        <c:axId val="99617792"/>
      </c:barChart>
      <c:catAx>
        <c:axId val="9961625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99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9617792"/>
        <c:crosses val="autoZero"/>
        <c:auto val="1"/>
        <c:lblAlgn val="ctr"/>
        <c:lblOffset val="100"/>
      </c:catAx>
      <c:valAx>
        <c:axId val="99617792"/>
        <c:scaling>
          <c:orientation val="minMax"/>
        </c:scaling>
        <c:delete val="1"/>
        <c:axPos val="l"/>
        <c:numFmt formatCode="General" sourceLinked="1"/>
        <c:tickLblPos val="none"/>
        <c:crossAx val="99616256"/>
        <c:crosses val="autoZero"/>
        <c:crossBetween val="between"/>
      </c:valAx>
      <c:spPr>
        <a:noFill/>
        <a:ln w="25373">
          <a:noFill/>
        </a:ln>
      </c:spPr>
    </c:plotArea>
    <c:legend>
      <c:legendPos val="r"/>
      <c:layout>
        <c:manualLayout>
          <c:xMode val="edge"/>
          <c:yMode val="edge"/>
          <c:x val="0.7280166734228426"/>
          <c:y val="0.27721698722086047"/>
          <c:w val="0.25114990111415481"/>
          <c:h val="0.47056593335669111"/>
        </c:manualLayout>
      </c:layout>
      <c:txPr>
        <a:bodyPr/>
        <a:lstStyle/>
        <a:p>
          <a:pPr>
            <a:defRPr sz="1099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798"/>
      </a:pPr>
      <a:endParaRPr lang="ru-RU"/>
    </a:p>
  </c:txPr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3.2005604761022759E-2"/>
          <c:y val="4.5665354330708674E-2"/>
          <c:w val="0.80261815927450664"/>
          <c:h val="0.7836695374015760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cat>
            <c:strRef>
              <c:f>Лист1!$A$2:$A$3</c:f>
              <c:strCache>
                <c:ptCount val="2"/>
                <c:pt idx="0">
                  <c:v>дотации</c:v>
                </c:pt>
                <c:pt idx="1">
                  <c:v>субвенции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4981</c:v>
                </c:pt>
                <c:pt idx="1">
                  <c:v>89266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cat>
            <c:strRef>
              <c:f>Лист1!$A$2:$A$3</c:f>
              <c:strCache>
                <c:ptCount val="2"/>
                <c:pt idx="0">
                  <c:v>дотации</c:v>
                </c:pt>
                <c:pt idx="1">
                  <c:v>субвенции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1932</c:v>
                </c:pt>
                <c:pt idx="1">
                  <c:v>91704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explosion val="1"/>
          <c:dPt>
            <c:idx val="1"/>
            <c:explosion val="0"/>
          </c:dPt>
          <c:cat>
            <c:strRef>
              <c:f>Лист1!$A$2:$A$3</c:f>
              <c:strCache>
                <c:ptCount val="2"/>
                <c:pt idx="0">
                  <c:v>дотации</c:v>
                </c:pt>
                <c:pt idx="1">
                  <c:v>субвенции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1119</c:v>
                </c:pt>
                <c:pt idx="1">
                  <c:v>91696</c:v>
                </c:pt>
              </c:numCache>
            </c:numRef>
          </c:val>
        </c:ser>
        <c:firstSliceAng val="0"/>
        <c:holeSize val="30"/>
      </c:doughnutChart>
      <c:spPr>
        <a:noFill/>
        <a:ln w="25373">
          <a:noFill/>
        </a:ln>
      </c:spPr>
    </c:plotArea>
    <c:legend>
      <c:legendPos val="r"/>
      <c:layout>
        <c:manualLayout>
          <c:xMode val="edge"/>
          <c:yMode val="edge"/>
          <c:x val="0.31293239424208708"/>
          <c:y val="0.86513415331280363"/>
          <c:w val="0.22938751361115772"/>
          <c:h val="0.11973175484211986"/>
        </c:manualLayout>
      </c:layout>
      <c:txPr>
        <a:bodyPr/>
        <a:lstStyle/>
        <a:p>
          <a:pPr>
            <a:defRPr sz="1199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798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2014</a:t>
            </a:r>
            <a:r>
              <a:rPr lang="ru-RU" sz="1800" baseline="0" dirty="0" smtClean="0">
                <a:latin typeface="Times New Roman" pitchFamily="18" charset="0"/>
                <a:cs typeface="Times New Roman" pitchFamily="18" charset="0"/>
              </a:rPr>
              <a:t> год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"/>
          <c:y val="0.75730710511949861"/>
        </c:manualLayout>
      </c:layout>
    </c:title>
    <c:view3D>
      <c:rotX val="30"/>
      <c:rotY val="70"/>
      <c:perspective val="30"/>
    </c:view3D>
    <c:plotArea>
      <c:layout>
        <c:manualLayout>
          <c:layoutTarget val="inner"/>
          <c:xMode val="edge"/>
          <c:yMode val="edge"/>
          <c:x val="4.0143124462651086E-2"/>
          <c:y val="3.0161876248100801E-2"/>
          <c:w val="0.91971375107469777"/>
          <c:h val="0.7281655119713201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softEdge"/>
          </c:spPr>
          <c:explosion val="25"/>
          <c:dLbls>
            <c:dLbl>
              <c:idx val="1"/>
              <c:layout>
                <c:manualLayout>
                  <c:x val="0.13147276902887137"/>
                  <c:y val="-4.5438344883740343E-2"/>
                </c:manualLayout>
              </c:layout>
              <c:showVal val="1"/>
            </c:dLbl>
            <c:dLbl>
              <c:idx val="3"/>
              <c:layout>
                <c:manualLayout>
                  <c:x val="7.5579068241469788E-2"/>
                  <c:y val="8.3821349593345654E-2"/>
                </c:manualLayout>
              </c:layout>
              <c:showVal val="1"/>
            </c:dLbl>
            <c:dLbl>
              <c:idx val="4"/>
              <c:layout>
                <c:manualLayout>
                  <c:x val="4.9598097112860944E-2"/>
                  <c:y val="6.264940736696975E-2"/>
                </c:manualLayout>
              </c:layout>
              <c:dLblPos val="bestFit"/>
              <c:showVal val="1"/>
            </c:dLbl>
            <c:dLbl>
              <c:idx val="5"/>
              <c:layout>
                <c:manualLayout>
                  <c:x val="4.6645013123359502E-2"/>
                  <c:y val="7.6082052610638731E-2"/>
                </c:manualLayout>
              </c:layout>
              <c:showVal val="1"/>
            </c:dLbl>
            <c:dLbl>
              <c:idx val="6"/>
              <c:layout>
                <c:manualLayout>
                  <c:x val="-2.3156824146981583E-2"/>
                  <c:y val="-0.10166270344291585"/>
                </c:manualLayout>
              </c:layout>
              <c:showVal val="1"/>
            </c:dLbl>
            <c:dLbl>
              <c:idx val="8"/>
              <c:layout>
                <c:manualLayout>
                  <c:x val="-0.10147276902887142"/>
                  <c:y val="-7.8566947639183274E-2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Лист1!$A$2:$A$10</c:f>
              <c:strCache>
                <c:ptCount val="9"/>
                <c:pt idx="0">
                  <c:v>налог на доходы физических лиц</c:v>
                </c:pt>
                <c:pt idx="1">
                  <c:v>налоги на товары, релизуемые на территории РФ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  <c:pt idx="4">
                  <c:v>доходы от использования муниципального имущесмтва</c:v>
                </c:pt>
                <c:pt idx="5">
                  <c:v>платежи при использовании природными ресурсами</c:v>
                </c:pt>
                <c:pt idx="6">
                  <c:v>прочие доходы</c:v>
                </c:pt>
                <c:pt idx="7">
                  <c:v>безвозмездные поступления</c:v>
                </c:pt>
                <c:pt idx="8">
                  <c:v>налог на имущество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101900</c:v>
                </c:pt>
                <c:pt idx="1">
                  <c:v>2193</c:v>
                </c:pt>
                <c:pt idx="2">
                  <c:v>2446</c:v>
                </c:pt>
                <c:pt idx="3">
                  <c:v>1576</c:v>
                </c:pt>
                <c:pt idx="4">
                  <c:v>9624</c:v>
                </c:pt>
                <c:pt idx="5">
                  <c:v>10875</c:v>
                </c:pt>
                <c:pt idx="6">
                  <c:v>1378</c:v>
                </c:pt>
                <c:pt idx="7">
                  <c:v>208885</c:v>
                </c:pt>
                <c:pt idx="8">
                  <c:v>4107</c:v>
                </c:pt>
              </c:numCache>
            </c:numRef>
          </c:val>
        </c:ser>
      </c:pie3DChart>
      <c:spPr>
        <a:noFill/>
        <a:ln w="25398">
          <a:noFill/>
        </a:ln>
      </c:spPr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796">
                <a:latin typeface="Times New Roman" pitchFamily="18" charset="0"/>
                <a:cs typeface="Times New Roman" pitchFamily="18" charset="0"/>
              </a:defRPr>
            </a:pPr>
            <a:r>
              <a:rPr lang="ru-RU" sz="1796" dirty="0" smtClean="0">
                <a:latin typeface="Times New Roman" pitchFamily="18" charset="0"/>
                <a:cs typeface="Times New Roman" pitchFamily="18" charset="0"/>
              </a:rPr>
              <a:t>2015</a:t>
            </a:r>
            <a:r>
              <a:rPr lang="ru-RU" sz="1796" baseline="0" dirty="0" smtClean="0">
                <a:latin typeface="Times New Roman" pitchFamily="18" charset="0"/>
                <a:cs typeface="Times New Roman" pitchFamily="18" charset="0"/>
              </a:rPr>
              <a:t> год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4.3830928579103494E-3"/>
          <c:y val="0.74843681781156668"/>
        </c:manualLayout>
      </c:layout>
    </c:title>
    <c:view3D>
      <c:rotX val="30"/>
      <c:rotY val="50"/>
      <c:perspective val="30"/>
    </c:view3D>
    <c:plotArea>
      <c:layout>
        <c:manualLayout>
          <c:layoutTarget val="inner"/>
          <c:xMode val="edge"/>
          <c:yMode val="edge"/>
          <c:x val="2.1896249706900621E-2"/>
          <c:y val="5.3422660597520877E-2"/>
          <c:w val="0.97810375029310026"/>
          <c:h val="0.7919537281741266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softEdge"/>
          </c:spPr>
          <c:explosion val="30"/>
          <c:dLbls>
            <c:txPr>
              <a:bodyPr/>
              <a:lstStyle/>
              <a:p>
                <a:pPr>
                  <a:defRPr sz="1098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Лист1!$A$2:$A$10</c:f>
              <c:strCache>
                <c:ptCount val="9"/>
                <c:pt idx="0">
                  <c:v>налог на доходы физических лиц</c:v>
                </c:pt>
                <c:pt idx="1">
                  <c:v>налоги на товары, релизуемые на территории РФ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  <c:pt idx="4">
                  <c:v>доходы от использования муниципального имущесмтва</c:v>
                </c:pt>
                <c:pt idx="5">
                  <c:v>платежи при использовании природными ресурсами</c:v>
                </c:pt>
                <c:pt idx="6">
                  <c:v>прочие доходы</c:v>
                </c:pt>
                <c:pt idx="7">
                  <c:v>безвозмездные поступления</c:v>
                </c:pt>
                <c:pt idx="8">
                  <c:v>налог на имущество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95651</c:v>
                </c:pt>
                <c:pt idx="1">
                  <c:v>3641</c:v>
                </c:pt>
                <c:pt idx="2">
                  <c:v>2659</c:v>
                </c:pt>
                <c:pt idx="3">
                  <c:v>450</c:v>
                </c:pt>
                <c:pt idx="4">
                  <c:v>10277</c:v>
                </c:pt>
                <c:pt idx="5">
                  <c:v>14242</c:v>
                </c:pt>
                <c:pt idx="6">
                  <c:v>2435</c:v>
                </c:pt>
                <c:pt idx="7">
                  <c:v>94249</c:v>
                </c:pt>
                <c:pt idx="8">
                  <c:v>4307</c:v>
                </c:pt>
              </c:numCache>
            </c:numRef>
          </c:val>
        </c:ser>
      </c:pie3DChart>
      <c:spPr>
        <a:noFill/>
        <a:ln w="25371">
          <a:noFill/>
        </a:ln>
      </c:spPr>
    </c:plotArea>
    <c:plotVisOnly val="1"/>
    <c:dispBlanksAs val="zero"/>
  </c:chart>
  <c:txPr>
    <a:bodyPr/>
    <a:lstStyle/>
    <a:p>
      <a:pPr>
        <a:defRPr sz="1796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806">
                <a:latin typeface="Times New Roman" pitchFamily="18" charset="0"/>
                <a:cs typeface="Times New Roman" pitchFamily="18" charset="0"/>
              </a:defRPr>
            </a:pPr>
            <a:r>
              <a:rPr lang="ru-RU" sz="1806" dirty="0" smtClean="0">
                <a:latin typeface="Times New Roman" pitchFamily="18" charset="0"/>
                <a:cs typeface="Times New Roman" pitchFamily="18" charset="0"/>
              </a:rPr>
              <a:t>2016</a:t>
            </a:r>
            <a:r>
              <a:rPr lang="ru-RU" sz="1806" baseline="0" dirty="0" smtClean="0">
                <a:latin typeface="Times New Roman" pitchFamily="18" charset="0"/>
                <a:cs typeface="Times New Roman" pitchFamily="18" charset="0"/>
              </a:rPr>
              <a:t> год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4.2505884427543626E-4"/>
          <c:y val="0.67147592265252642"/>
        </c:manualLayout>
      </c:layout>
    </c:title>
    <c:view3D>
      <c:rotX val="30"/>
      <c:rotY val="30"/>
      <c:perspective val="30"/>
    </c:view3D>
    <c:plotArea>
      <c:layout>
        <c:manualLayout>
          <c:layoutTarget val="inner"/>
          <c:xMode val="edge"/>
          <c:yMode val="edge"/>
          <c:x val="4.0143124462651086E-2"/>
          <c:y val="1.8814568547366004E-3"/>
          <c:w val="0.95985687553734889"/>
          <c:h val="0.7919537281741266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softEdge"/>
          </c:spPr>
          <c:explosion val="25"/>
          <c:dLbls>
            <c:dLbl>
              <c:idx val="1"/>
              <c:layout>
                <c:manualLayout>
                  <c:x val="0.21690467610730754"/>
                  <c:y val="1.8763511703894165E-2"/>
                </c:manualLayout>
              </c:layout>
              <c:showVal val="1"/>
            </c:dLbl>
            <c:dLbl>
              <c:idx val="3"/>
              <c:layout>
                <c:manualLayout>
                  <c:x val="2.6562804284323286E-2"/>
                  <c:y val="0.11540928812469863"/>
                </c:manualLayout>
              </c:layout>
              <c:showVal val="1"/>
            </c:dLbl>
            <c:dLbl>
              <c:idx val="4"/>
              <c:layout>
                <c:manualLayout>
                  <c:x val="2.3878868697588717E-2"/>
                  <c:y val="7.9130965772135728E-2"/>
                </c:manualLayout>
              </c:layout>
              <c:showVal val="1"/>
            </c:dLbl>
            <c:txPr>
              <a:bodyPr/>
              <a:lstStyle/>
              <a:p>
                <a:pPr>
                  <a:defRPr sz="1104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Лист1!$A$2:$A$10</c:f>
              <c:strCache>
                <c:ptCount val="9"/>
                <c:pt idx="0">
                  <c:v>налог на доходы физических лиц</c:v>
                </c:pt>
                <c:pt idx="1">
                  <c:v>налоги на товары, релизуемые на территории РФ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  <c:pt idx="4">
                  <c:v>доходы от использования муниципального имущесмтва</c:v>
                </c:pt>
                <c:pt idx="5">
                  <c:v>платежи при использовании природными ресурсами</c:v>
                </c:pt>
                <c:pt idx="6">
                  <c:v>прочие доходы</c:v>
                </c:pt>
                <c:pt idx="7">
                  <c:v>безвозмездные поступления</c:v>
                </c:pt>
                <c:pt idx="8">
                  <c:v>налог на имущество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100434</c:v>
                </c:pt>
                <c:pt idx="1">
                  <c:v>3650</c:v>
                </c:pt>
                <c:pt idx="2">
                  <c:v>2792</c:v>
                </c:pt>
                <c:pt idx="3">
                  <c:v>540</c:v>
                </c:pt>
                <c:pt idx="4">
                  <c:v>10125</c:v>
                </c:pt>
                <c:pt idx="5">
                  <c:v>15096</c:v>
                </c:pt>
                <c:pt idx="6">
                  <c:v>2525</c:v>
                </c:pt>
                <c:pt idx="7">
                  <c:v>93638</c:v>
                </c:pt>
                <c:pt idx="8">
                  <c:v>4552</c:v>
                </c:pt>
              </c:numCache>
            </c:numRef>
          </c:val>
        </c:ser>
      </c:pie3DChart>
      <c:spPr>
        <a:noFill/>
        <a:ln w="25440">
          <a:noFill/>
        </a:ln>
      </c:spPr>
    </c:plotArea>
    <c:plotVisOnly val="1"/>
    <c:dispBlanksAs val="zero"/>
  </c:chart>
  <c:txPr>
    <a:bodyPr/>
    <a:lstStyle/>
    <a:p>
      <a:pPr>
        <a:defRPr sz="1806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798">
                <a:latin typeface="Times New Roman" pitchFamily="18" charset="0"/>
                <a:cs typeface="Times New Roman" pitchFamily="18" charset="0"/>
              </a:defRPr>
            </a:pPr>
            <a:r>
              <a:rPr lang="ru-RU" sz="1798" dirty="0" smtClean="0">
                <a:latin typeface="Times New Roman" pitchFamily="18" charset="0"/>
                <a:cs typeface="Times New Roman" pitchFamily="18" charset="0"/>
              </a:rPr>
              <a:t>2017</a:t>
            </a:r>
            <a:r>
              <a:rPr lang="ru-RU" sz="1798" baseline="0" dirty="0" smtClean="0">
                <a:latin typeface="Times New Roman" pitchFamily="18" charset="0"/>
                <a:cs typeface="Times New Roman" pitchFamily="18" charset="0"/>
              </a:rPr>
              <a:t> год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2527293638856937"/>
          <c:y val="0.7628099131839303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1.4606996630567451E-2"/>
          <c:y val="6.106870229007637E-3"/>
          <c:w val="0.97810375029310026"/>
          <c:h val="0.7971078485484056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softEdge"/>
          </c:spPr>
          <c:explosion val="20"/>
          <c:dLbls>
            <c:txPr>
              <a:bodyPr/>
              <a:lstStyle/>
              <a:p>
                <a:pPr>
                  <a:defRPr sz="1098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Лист1!$A$2:$A$10</c:f>
              <c:strCache>
                <c:ptCount val="9"/>
                <c:pt idx="0">
                  <c:v>налог на доходы физических лиц</c:v>
                </c:pt>
                <c:pt idx="1">
                  <c:v>налоги на товары, релизуемые на территории РФ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  <c:pt idx="4">
                  <c:v>доходы от использования муниципального имущесмтва</c:v>
                </c:pt>
                <c:pt idx="5">
                  <c:v>платежи при использовании природными ресурсами</c:v>
                </c:pt>
                <c:pt idx="6">
                  <c:v>прочие доходы</c:v>
                </c:pt>
                <c:pt idx="7">
                  <c:v>безвозмездные поступления</c:v>
                </c:pt>
                <c:pt idx="8">
                  <c:v>налоги на имущество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108469</c:v>
                </c:pt>
                <c:pt idx="1">
                  <c:v>3942</c:v>
                </c:pt>
                <c:pt idx="2">
                  <c:v>3015</c:v>
                </c:pt>
                <c:pt idx="3">
                  <c:v>599</c:v>
                </c:pt>
                <c:pt idx="4">
                  <c:v>10643</c:v>
                </c:pt>
                <c:pt idx="5">
                  <c:v>18116</c:v>
                </c:pt>
                <c:pt idx="6">
                  <c:v>2656</c:v>
                </c:pt>
                <c:pt idx="7">
                  <c:v>92817</c:v>
                </c:pt>
                <c:pt idx="8">
                  <c:v>4941</c:v>
                </c:pt>
              </c:numCache>
            </c:numRef>
          </c:val>
        </c:ser>
      </c:pie3DChart>
      <c:spPr>
        <a:noFill/>
        <a:ln w="25381">
          <a:noFill/>
        </a:ln>
      </c:spPr>
    </c:plotArea>
    <c:plotVisOnly val="1"/>
    <c:dispBlanksAs val="zero"/>
  </c:chart>
  <c:txPr>
    <a:bodyPr/>
    <a:lstStyle/>
    <a:p>
      <a:pPr>
        <a:defRPr sz="1798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601">
                <a:latin typeface="Times New Roman" pitchFamily="18" charset="0"/>
                <a:cs typeface="Times New Roman" pitchFamily="18" charset="0"/>
              </a:defRPr>
            </a:pPr>
            <a:r>
              <a:rPr lang="ru-RU" sz="1601" dirty="0" smtClean="0">
                <a:latin typeface="Times New Roman" pitchFamily="18" charset="0"/>
                <a:cs typeface="Times New Roman" pitchFamily="18" charset="0"/>
              </a:rPr>
              <a:t>2014</a:t>
            </a:r>
            <a:r>
              <a:rPr lang="ru-RU" sz="1601" baseline="0" dirty="0" smtClean="0">
                <a:latin typeface="Times New Roman" pitchFamily="18" charset="0"/>
                <a:cs typeface="Times New Roman" pitchFamily="18" charset="0"/>
              </a:rPr>
              <a:t> год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6.8203908529029175E-2"/>
          <c:y val="0.76269832550001104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329697934797375E-2"/>
          <c:y val="0"/>
          <c:w val="0.82049661148761244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explosion val="25"/>
          <c:dLbls>
            <c:dLbl>
              <c:idx val="0"/>
              <c:spPr/>
              <c:txPr>
                <a:bodyPr/>
                <a:lstStyle/>
                <a:p>
                  <a:pPr>
                    <a:defRPr sz="1201" b="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</c:dLbl>
            <c:dLbl>
              <c:idx val="1"/>
              <c:spPr/>
              <c:txPr>
                <a:bodyPr/>
                <a:lstStyle/>
                <a:p>
                  <a:pPr>
                    <a:defRPr sz="1201" b="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</c:dLbl>
            <c:dLbl>
              <c:idx val="2"/>
              <c:spPr/>
              <c:txPr>
                <a:bodyPr/>
                <a:lstStyle/>
                <a:p>
                  <a:pPr>
                    <a:defRPr sz="1201" b="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</c:dLbl>
            <c:dLbl>
              <c:idx val="3"/>
              <c:spPr/>
              <c:txPr>
                <a:bodyPr/>
                <a:lstStyle/>
                <a:p>
                  <a:pPr>
                    <a:defRPr sz="1201" b="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</c:dLbl>
            <c:dLbl>
              <c:idx val="4"/>
              <c:spPr/>
              <c:txPr>
                <a:bodyPr/>
                <a:lstStyle/>
                <a:p>
                  <a:pPr>
                    <a:defRPr sz="1201" b="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</c:dLbl>
            <c:dLbl>
              <c:idx val="5"/>
              <c:spPr/>
              <c:txPr>
                <a:bodyPr/>
                <a:lstStyle/>
                <a:p>
                  <a:pPr>
                    <a:defRPr sz="1201" b="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</c:dLbl>
            <c:dLbl>
              <c:idx val="6"/>
              <c:spPr/>
              <c:txPr>
                <a:bodyPr/>
                <a:lstStyle/>
                <a:p>
                  <a:pPr>
                    <a:defRPr sz="1201" b="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</c:dLbl>
            <c:dLbl>
              <c:idx val="7"/>
              <c:layout>
                <c:manualLayout>
                  <c:x val="8.5542578602377517E-2"/>
                  <c:y val="-4.9824112513575575E-2"/>
                </c:manualLayout>
              </c:layout>
              <c:spPr/>
              <c:txPr>
                <a:bodyPr/>
                <a:lstStyle/>
                <a:p>
                  <a:pPr>
                    <a:defRPr sz="1201" b="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</c:dLbl>
            <c:dLbl>
              <c:idx val="8"/>
              <c:layout>
                <c:manualLayout>
                  <c:x val="6.7905649372291974E-2"/>
                  <c:y val="1.0465390466818885E-2"/>
                </c:manualLayout>
              </c:layout>
              <c:spPr/>
              <c:txPr>
                <a:bodyPr/>
                <a:lstStyle/>
                <a:p>
                  <a:pPr>
                    <a:defRPr sz="1201" b="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</c:dLbl>
            <c:txPr>
              <a:bodyPr/>
              <a:lstStyle/>
              <a:p>
                <a:pPr>
                  <a:defRPr sz="1201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Лист1!$A$2:$A$8</c:f>
              <c:strCache>
                <c:ptCount val="7"/>
                <c:pt idx="0">
                  <c:v>социально-культурная сфера</c:v>
                </c:pt>
                <c:pt idx="1">
                  <c:v>общегосударственныевопросы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национальная оборона</c:v>
                </c:pt>
                <c:pt idx="5">
                  <c:v>национальная безопасность</c:v>
                </c:pt>
                <c:pt idx="6">
                  <c:v>обслуживание муниципального долга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195520.8</c:v>
                </c:pt>
                <c:pt idx="1">
                  <c:v>36447.800000000003</c:v>
                </c:pt>
                <c:pt idx="2">
                  <c:v>16984</c:v>
                </c:pt>
                <c:pt idx="3">
                  <c:v>97949.5</c:v>
                </c:pt>
                <c:pt idx="4">
                  <c:v>573</c:v>
                </c:pt>
                <c:pt idx="5">
                  <c:v>482.2</c:v>
                </c:pt>
                <c:pt idx="6">
                  <c:v>300</c:v>
                </c:pt>
              </c:numCache>
            </c:numRef>
          </c:val>
        </c:ser>
      </c:pie3DChart>
      <c:spPr>
        <a:noFill/>
        <a:ln w="25412">
          <a:noFill/>
        </a:ln>
      </c:spPr>
    </c:plotArea>
    <c:plotVisOnly val="1"/>
    <c:dispBlanksAs val="zero"/>
  </c:chart>
  <c:txPr>
    <a:bodyPr/>
    <a:lstStyle/>
    <a:p>
      <a:pPr>
        <a:defRPr sz="1801"/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1">
                <a:latin typeface="Times New Roman" pitchFamily="18" charset="0"/>
                <a:cs typeface="Times New Roman" pitchFamily="18" charset="0"/>
              </a:defRPr>
            </a:pPr>
            <a:r>
              <a:rPr lang="ru-RU" sz="1601" dirty="0" smtClean="0">
                <a:latin typeface="Times New Roman" pitchFamily="18" charset="0"/>
                <a:cs typeface="Times New Roman" pitchFamily="18" charset="0"/>
              </a:rPr>
              <a:t>2015</a:t>
            </a:r>
            <a:r>
              <a:rPr lang="ru-RU" sz="1601" baseline="0" dirty="0" smtClean="0">
                <a:latin typeface="Times New Roman" pitchFamily="18" charset="0"/>
                <a:cs typeface="Times New Roman" pitchFamily="18" charset="0"/>
              </a:rPr>
              <a:t> год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4851388837058874"/>
          <c:y val="0.79876591814912101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9077972817835148E-2"/>
          <c:y val="0.17475430496980246"/>
          <c:w val="0.92504303188755754"/>
          <c:h val="0.7412287026926810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explosion val="23"/>
          <c:dLbls>
            <c:dLbl>
              <c:idx val="1"/>
              <c:layout>
                <c:manualLayout>
                  <c:x val="-1.2834453579231938E-2"/>
                  <c:y val="3.8722812679713225E-2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-3.1287032922267949E-2"/>
                  <c:y val="3.9342414399727549E-2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-0.19081884420249623"/>
                  <c:y val="-9.263734160570471E-3"/>
                </c:manualLayout>
              </c:layout>
              <c:dLblPos val="bestFit"/>
              <c:showVal val="1"/>
            </c:dLbl>
            <c:dLbl>
              <c:idx val="4"/>
              <c:layout>
                <c:manualLayout>
                  <c:x val="-0.1257033940673262"/>
                  <c:y val="-4.0790905531850073E-2"/>
                </c:manualLayout>
              </c:layout>
              <c:dLblPos val="bestFit"/>
              <c:showVal val="1"/>
            </c:dLbl>
            <c:dLbl>
              <c:idx val="5"/>
              <c:layout>
                <c:manualLayout>
                  <c:x val="-5.3634318409065657E-2"/>
                  <c:y val="-4.0790905531850073E-2"/>
                </c:manualLayout>
              </c:layout>
              <c:dLblPos val="bestFit"/>
              <c:showVal val="1"/>
            </c:dLbl>
            <c:dLbl>
              <c:idx val="8"/>
              <c:layout>
                <c:manualLayout>
                  <c:x val="0.20180165166833314"/>
                  <c:y val="-4.360619216190055E-3"/>
                </c:manualLayout>
              </c:layout>
              <c:dLblPos val="bestFit"/>
              <c:showVal val="1"/>
            </c:dLbl>
            <c:numFmt formatCode="#,##0" sourceLinked="0"/>
            <c:txPr>
              <a:bodyPr/>
              <a:lstStyle/>
              <a:p>
                <a:pPr>
                  <a:defRPr sz="120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Лист1!$A$2:$A$8</c:f>
              <c:strCache>
                <c:ptCount val="7"/>
                <c:pt idx="0">
                  <c:v>социально-культурна сфера</c:v>
                </c:pt>
                <c:pt idx="1">
                  <c:v>общегосударственные вопросы</c:v>
                </c:pt>
                <c:pt idx="2">
                  <c:v>нациоанльная экономика</c:v>
                </c:pt>
                <c:pt idx="3">
                  <c:v>жилищное-коммунальное хозяйство</c:v>
                </c:pt>
                <c:pt idx="4">
                  <c:v>национальная оборона</c:v>
                </c:pt>
                <c:pt idx="5">
                  <c:v>национальная безопасность</c:v>
                </c:pt>
                <c:pt idx="6">
                  <c:v>обслуживание муниципального долга</c:v>
                </c:pt>
              </c:strCache>
            </c:strRef>
          </c:cat>
          <c:val>
            <c:numRef>
              <c:f>Лист1!$B$2:$B$8</c:f>
              <c:numCache>
                <c:formatCode>0</c:formatCode>
                <c:ptCount val="7"/>
                <c:pt idx="0">
                  <c:v>167826</c:v>
                </c:pt>
                <c:pt idx="1">
                  <c:v>28183</c:v>
                </c:pt>
                <c:pt idx="2">
                  <c:v>11576</c:v>
                </c:pt>
                <c:pt idx="3">
                  <c:v>24757</c:v>
                </c:pt>
                <c:pt idx="4">
                  <c:v>573</c:v>
                </c:pt>
                <c:pt idx="5">
                  <c:v>647</c:v>
                </c:pt>
                <c:pt idx="6">
                  <c:v>200</c:v>
                </c:pt>
              </c:numCache>
            </c:numRef>
          </c:val>
        </c:ser>
      </c:pie3DChart>
      <c:spPr>
        <a:noFill/>
        <a:ln w="25417">
          <a:noFill/>
        </a:ln>
      </c:spPr>
    </c:plotArea>
    <c:plotVisOnly val="1"/>
    <c:dispBlanksAs val="zero"/>
  </c:chart>
  <c:txPr>
    <a:bodyPr/>
    <a:lstStyle/>
    <a:p>
      <a:pPr>
        <a:defRPr sz="1801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399">
                <a:latin typeface="Times New Roman" pitchFamily="18" charset="0"/>
                <a:cs typeface="Times New Roman" pitchFamily="18" charset="0"/>
              </a:defRPr>
            </a:pPr>
            <a:r>
              <a:rPr lang="ru-RU" sz="1399" dirty="0" smtClean="0">
                <a:latin typeface="Times New Roman" pitchFamily="18" charset="0"/>
                <a:cs typeface="Times New Roman" pitchFamily="18" charset="0"/>
              </a:rPr>
              <a:t>2016</a:t>
            </a:r>
            <a:r>
              <a:rPr lang="ru-RU" sz="1399" baseline="0" dirty="0" smtClean="0">
                <a:latin typeface="Times New Roman" pitchFamily="18" charset="0"/>
                <a:cs typeface="Times New Roman" pitchFamily="18" charset="0"/>
              </a:rPr>
              <a:t> год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5.5054170143976821E-3"/>
          <c:y val="0.6547536093005599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4.7766683331481832E-2"/>
          <c:y val="0.15529355597125846"/>
          <c:w val="0.84354336973311206"/>
          <c:h val="0.7255381210366593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accent2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explosion val="28"/>
          <c:dLbls>
            <c:dLbl>
              <c:idx val="5"/>
              <c:layout>
                <c:manualLayout>
                  <c:x val="-7.6945303568420706E-2"/>
                  <c:y val="-0.12576925003975592"/>
                </c:manualLayout>
              </c:layout>
              <c:dLblPos val="bestFit"/>
              <c:showVal val="1"/>
            </c:dLbl>
            <c:dLbl>
              <c:idx val="6"/>
              <c:layout>
                <c:manualLayout>
                  <c:x val="2.7209566320588036E-2"/>
                  <c:y val="-0.1076135875970208"/>
                </c:manualLayout>
              </c:layout>
              <c:dLblPos val="bestFit"/>
              <c:showVal val="1"/>
            </c:dLbl>
            <c:dLbl>
              <c:idx val="8"/>
              <c:layout>
                <c:manualLayout>
                  <c:x val="0.13507056563607617"/>
                  <c:y val="-8.1897218391856364E-3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1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Лист1!$A$2:$A$8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174050</c:v>
                </c:pt>
                <c:pt idx="1">
                  <c:v>23194</c:v>
                </c:pt>
                <c:pt idx="2">
                  <c:v>14175</c:v>
                </c:pt>
                <c:pt idx="3">
                  <c:v>20568</c:v>
                </c:pt>
                <c:pt idx="4">
                  <c:v>390</c:v>
                </c:pt>
                <c:pt idx="5">
                  <c:v>969</c:v>
                </c:pt>
                <c:pt idx="6">
                  <c:v>100</c:v>
                </c:pt>
              </c:numCache>
            </c:numRef>
          </c:val>
        </c:ser>
      </c:pie3DChart>
      <c:spPr>
        <a:noFill/>
        <a:ln w="25378">
          <a:noFill/>
        </a:ln>
      </c:spPr>
    </c:plotArea>
    <c:plotVisOnly val="1"/>
    <c:dispBlanksAs val="zero"/>
  </c:chart>
  <c:txPr>
    <a:bodyPr/>
    <a:lstStyle/>
    <a:p>
      <a:pPr>
        <a:defRPr sz="1798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399">
                <a:latin typeface="Times New Roman" pitchFamily="18" charset="0"/>
                <a:cs typeface="Times New Roman" pitchFamily="18" charset="0"/>
              </a:defRPr>
            </a:pPr>
            <a:r>
              <a:rPr lang="ru-RU" sz="1399" dirty="0" smtClean="0">
                <a:latin typeface="Times New Roman" pitchFamily="18" charset="0"/>
                <a:cs typeface="Times New Roman" pitchFamily="18" charset="0"/>
              </a:rPr>
              <a:t>2017</a:t>
            </a:r>
            <a:r>
              <a:rPr lang="ru-RU" sz="1399" baseline="0" dirty="0" smtClean="0">
                <a:latin typeface="Times New Roman" pitchFamily="18" charset="0"/>
                <a:cs typeface="Times New Roman" pitchFamily="18" charset="0"/>
              </a:rPr>
              <a:t> г.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2237243466226765"/>
          <c:y val="0.62272930045336206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0128847079328171"/>
          <c:y val="8.3932747596979065E-2"/>
          <c:w val="0.8495997872664357"/>
          <c:h val="0.7475471513435283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softEdge"/>
          </c:spPr>
          <c:explosion val="24"/>
          <c:dPt>
            <c:idx val="0"/>
            <c:explosion val="29"/>
          </c:dPt>
          <c:dLbls>
            <c:dLbl>
              <c:idx val="1"/>
              <c:layout>
                <c:manualLayout>
                  <c:x val="2.7403205199422347E-2"/>
                  <c:y val="-2.4284734172800946E-2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-8.8732679983165308E-2"/>
                  <c:y val="-4.1777435133985553E-2"/>
                </c:manualLayout>
              </c:layout>
              <c:dLblPos val="bestFit"/>
              <c:showVal val="1"/>
            </c:dLbl>
            <c:dLbl>
              <c:idx val="5"/>
              <c:layout>
                <c:manualLayout>
                  <c:x val="-6.2651229374336894E-3"/>
                  <c:y val="-6.1304024753348382E-2"/>
                </c:manualLayout>
              </c:layout>
              <c:dLblPos val="bestFit"/>
              <c:showVal val="1"/>
            </c:dLbl>
            <c:dLbl>
              <c:idx val="6"/>
              <c:layout>
                <c:manualLayout>
                  <c:x val="9.3230381809428584E-3"/>
                  <c:y val="-0.10951441903130189"/>
                </c:manualLayout>
              </c:layout>
              <c:dLblPos val="bestFit"/>
              <c:showVal val="1"/>
            </c:dLbl>
            <c:dLbl>
              <c:idx val="8"/>
              <c:layout>
                <c:manualLayout>
                  <c:x val="8.0547763211495024E-2"/>
                  <c:y val="-6.4663423269071939E-3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1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Лист1!$A$2:$A$7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177228</c:v>
                </c:pt>
                <c:pt idx="1">
                  <c:v>28694</c:v>
                </c:pt>
                <c:pt idx="2">
                  <c:v>9417</c:v>
                </c:pt>
                <c:pt idx="3">
                  <c:v>23505</c:v>
                </c:pt>
                <c:pt idx="4">
                  <c:v>374</c:v>
                </c:pt>
                <c:pt idx="5">
                  <c:v>100</c:v>
                </c:pt>
              </c:numCache>
            </c:numRef>
          </c:val>
        </c:ser>
      </c:pie3DChart>
      <c:spPr>
        <a:noFill/>
        <a:ln w="25397">
          <a:noFill/>
        </a:ln>
      </c:spPr>
    </c:plotArea>
    <c:plotVisOnly val="1"/>
    <c:dispBlanksAs val="zero"/>
  </c:chart>
  <c:txPr>
    <a:bodyPr/>
    <a:lstStyle/>
    <a:p>
      <a:pPr>
        <a:defRPr sz="1798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</cdr:x>
      <cdr:y>0.1226</cdr:y>
    </cdr:from>
    <cdr:to>
      <cdr:x>1</cdr:x>
      <cdr:y>0.18383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780482" y="432594"/>
          <a:ext cx="864096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0.84314</cdr:x>
      <cdr:y>0.11628</cdr:y>
    </cdr:from>
    <cdr:to>
      <cdr:x>1</cdr:x>
      <cdr:y>0.23256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96344" y="360040"/>
          <a:ext cx="5760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0.75101</cdr:x>
      <cdr:y>0.18605</cdr:y>
    </cdr:from>
    <cdr:to>
      <cdr:x>1</cdr:x>
      <cdr:y>0.48136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384376" y="57606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0.21569</cdr:x>
      <cdr:y>0.11628</cdr:y>
    </cdr:from>
    <cdr:to>
      <cdr:x>0.25</cdr:x>
      <cdr:y>0.89225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807619" y="360039"/>
          <a:ext cx="128485" cy="240268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75000"/>
          </a:schemeClr>
        </a:solidFill>
        <a:ln xmlns:a="http://schemas.openxmlformats.org/drawingml/2006/main">
          <a:solidFill>
            <a:schemeClr val="tx2">
              <a:lumMod val="40000"/>
              <a:lumOff val="60000"/>
            </a:schemeClr>
          </a:solidFill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0.46166</cdr:x>
      <cdr:y>0.92658</cdr:y>
    </cdr:from>
    <cdr:to>
      <cdr:x>0.50013</cdr:x>
      <cdr:y>0.97309</cdr:y>
    </cdr:to>
    <cdr:sp macro="" textlink="">
      <cdr:nvSpPr>
        <cdr:cNvPr id="5" name="Прямоугольник 4"/>
        <cdr:cNvSpPr/>
      </cdr:nvSpPr>
      <cdr:spPr>
        <a:xfrm xmlns:a="http://schemas.openxmlformats.org/drawingml/2006/main" flipH="1">
          <a:off x="1728663" y="2869009"/>
          <a:ext cx="144017" cy="144015"/>
        </a:xfrm>
        <a:prstGeom xmlns:a="http://schemas.openxmlformats.org/drawingml/2006/main" prst="rect">
          <a:avLst/>
        </a:prstGeom>
        <a:solidFill xmlns:a="http://schemas.openxmlformats.org/drawingml/2006/main">
          <a:srgbClr val="FF66FF"/>
        </a:solidFill>
        <a:ln xmlns:a="http://schemas.openxmlformats.org/drawingml/2006/main">
          <a:solidFill>
            <a:srgbClr val="FF66FF"/>
          </a:solidFill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dirty="0"/>
        </a:p>
      </cdr:txBody>
    </cdr:sp>
  </cdr:relSizeAnchor>
  <cdr:relSizeAnchor xmlns:cdr="http://schemas.openxmlformats.org/drawingml/2006/chartDrawing">
    <cdr:from>
      <cdr:x>0.69231</cdr:x>
      <cdr:y>0.15914</cdr:y>
    </cdr:from>
    <cdr:to>
      <cdr:x>0.69231</cdr:x>
      <cdr:y>0.32193</cdr:y>
    </cdr:to>
    <cdr:cxnSp macro="">
      <cdr:nvCxnSpPr>
        <cdr:cNvPr id="8" name="Прямая со стрелкой 7"/>
        <cdr:cNvCxnSpPr/>
      </cdr:nvCxnSpPr>
      <cdr:spPr>
        <a:xfrm xmlns:a="http://schemas.openxmlformats.org/drawingml/2006/main">
          <a:off x="2592288" y="492746"/>
          <a:ext cx="0" cy="504056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prstDash val="dash"/>
          <a:tailEnd type="non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0.71154</cdr:x>
      <cdr:y>0.41495</cdr:y>
    </cdr:from>
    <cdr:to>
      <cdr:x>0.71154</cdr:x>
      <cdr:y>0.601</cdr:y>
    </cdr:to>
    <cdr:cxnSp macro="">
      <cdr:nvCxnSpPr>
        <cdr:cNvPr id="10" name="Прямая со стрелкой 9"/>
        <cdr:cNvCxnSpPr/>
      </cdr:nvCxnSpPr>
      <cdr:spPr>
        <a:xfrm xmlns:a="http://schemas.openxmlformats.org/drawingml/2006/main">
          <a:off x="2664296" y="1284834"/>
          <a:ext cx="0" cy="576064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prstDash val="dash"/>
          <a:tailEnd type="non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0.40962</cdr:x>
      <cdr:y>0.13588</cdr:y>
    </cdr:from>
    <cdr:to>
      <cdr:x>0.61668</cdr:x>
      <cdr:y>0.22891</cdr:y>
    </cdr:to>
    <cdr:sp macro="" textlink="">
      <cdr:nvSpPr>
        <cdr:cNvPr id="21" name="TextBox 20"/>
        <cdr:cNvSpPr txBox="1"/>
      </cdr:nvSpPr>
      <cdr:spPr>
        <a:xfrm xmlns:a="http://schemas.openxmlformats.org/drawingml/2006/main">
          <a:off x="1533803" y="420738"/>
          <a:ext cx="775295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79,4 %</a:t>
          </a:r>
          <a:endParaRPr lang="ru-RU" sz="11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0.05401</cdr:x>
      <cdr:y>0.89277</cdr:y>
    </cdr:from>
    <cdr:to>
      <cdr:x>0.8486</cdr:x>
      <cdr:y>0.90666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223440" y="3155043"/>
          <a:ext cx="3287089" cy="4907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65000"/>
          </a:schemeClr>
        </a:solidFill>
        <a:ln xmlns:a="http://schemas.openxmlformats.org/drawingml/2006/main">
          <a:solidFill>
            <a:schemeClr val="bg1">
              <a:lumMod val="65000"/>
            </a:schemeClr>
          </a:solidFill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0.85712</cdr:x>
      <cdr:y>0.51668</cdr:y>
    </cdr:from>
    <cdr:to>
      <cdr:x>0.89221</cdr:x>
      <cdr:y>0.56042</cdr:y>
    </cdr:to>
    <cdr:sp macro="" textlink="">
      <cdr:nvSpPr>
        <cdr:cNvPr id="7" name="Прямоугольник 6"/>
        <cdr:cNvSpPr/>
      </cdr:nvSpPr>
      <cdr:spPr>
        <a:xfrm xmlns:a="http://schemas.openxmlformats.org/drawingml/2006/main" flipH="1">
          <a:off x="3545759" y="1825951"/>
          <a:ext cx="145154" cy="154572"/>
        </a:xfrm>
        <a:prstGeom xmlns:a="http://schemas.openxmlformats.org/drawingml/2006/main" prst="rect">
          <a:avLst/>
        </a:prstGeom>
        <a:solidFill xmlns:a="http://schemas.openxmlformats.org/drawingml/2006/main">
          <a:srgbClr val="FF66FF"/>
        </a:solidFill>
        <a:ln xmlns:a="http://schemas.openxmlformats.org/drawingml/2006/main">
          <a:solidFill>
            <a:srgbClr val="FF66FF"/>
          </a:solidFill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dirty="0"/>
        </a:p>
      </cdr:txBody>
    </cdr:sp>
  </cdr:relSizeAnchor>
  <cdr:relSizeAnchor xmlns:cdr="http://schemas.openxmlformats.org/drawingml/2006/chartDrawing">
    <cdr:from>
      <cdr:x>0.85712</cdr:x>
      <cdr:y>0.29978</cdr:y>
    </cdr:from>
    <cdr:to>
      <cdr:x>0.89221</cdr:x>
      <cdr:y>0.34352</cdr:y>
    </cdr:to>
    <cdr:sp macro="" textlink="">
      <cdr:nvSpPr>
        <cdr:cNvPr id="8" name="Прямоугольник 7"/>
        <cdr:cNvSpPr/>
      </cdr:nvSpPr>
      <cdr:spPr>
        <a:xfrm xmlns:a="http://schemas.openxmlformats.org/drawingml/2006/main" flipH="1">
          <a:off x="3545759" y="1059425"/>
          <a:ext cx="145154" cy="154572"/>
        </a:xfrm>
        <a:prstGeom xmlns:a="http://schemas.openxmlformats.org/drawingml/2006/main" prst="rect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dirty="0"/>
        </a:p>
      </cdr:txBody>
    </cdr:sp>
  </cdr:relSizeAnchor>
  <cdr:relSizeAnchor xmlns:cdr="http://schemas.openxmlformats.org/drawingml/2006/chartDrawing">
    <cdr:from>
      <cdr:x>0.0588</cdr:x>
      <cdr:y>0.10349</cdr:y>
    </cdr:from>
    <cdr:to>
      <cdr:x>0.18284</cdr:x>
      <cdr:y>0.17056</cdr:y>
    </cdr:to>
    <cdr:sp macro="" textlink="">
      <cdr:nvSpPr>
        <cdr:cNvPr id="9" name="Прямоугольная выноска 8"/>
        <cdr:cNvSpPr/>
      </cdr:nvSpPr>
      <cdr:spPr>
        <a:xfrm xmlns:a="http://schemas.openxmlformats.org/drawingml/2006/main">
          <a:off x="249234" y="376229"/>
          <a:ext cx="525756" cy="243821"/>
        </a:xfrm>
        <a:prstGeom xmlns:a="http://schemas.openxmlformats.org/drawingml/2006/main" prst="wedgeRectCallout">
          <a:avLst>
            <a:gd name="adj1" fmla="val 35270"/>
            <a:gd name="adj2" fmla="val -88273"/>
          </a:avLst>
        </a:prstGeom>
        <a:solidFill xmlns:a="http://schemas.openxmlformats.org/drawingml/2006/main">
          <a:srgbClr val="FF66FF"/>
        </a:solidFill>
        <a:ln xmlns:a="http://schemas.openxmlformats.org/drawingml/2006/main" w="3175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5496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0.0846</cdr:x>
      <cdr:y>0.14841</cdr:y>
    </cdr:from>
    <cdr:to>
      <cdr:x>0.11202</cdr:x>
      <cdr:y>0.71542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44263" y="603127"/>
          <a:ext cx="144016" cy="230433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85000"/>
          </a:schemeClr>
        </a:solidFill>
        <a:ln xmlns:a="http://schemas.openxmlformats.org/drawingml/2006/main">
          <a:solidFill>
            <a:schemeClr val="bg1">
              <a:lumMod val="85000"/>
            </a:schemeClr>
          </a:solidFill>
        </a:ln>
        <a:scene3d xmlns:a="http://schemas.openxmlformats.org/drawingml/2006/main">
          <a:camera prst="orthographicFront">
            <a:rot lat="0" lon="20999997" rev="0"/>
          </a:camera>
          <a:lightRig rig="threePt" dir="t">
            <a:rot lat="0" lon="0" rev="0"/>
          </a:lightRig>
        </a:scene3d>
        <a:sp3d xmlns:a="http://schemas.openxmlformats.org/drawingml/2006/main" prstMaterial="dkEdge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0.23203</cdr:x>
      <cdr:y>0.48549</cdr:y>
    </cdr:from>
    <cdr:to>
      <cdr:x>0.27819</cdr:x>
      <cdr:y>0.52092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218350" y="1973014"/>
          <a:ext cx="242366" cy="144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0.21725</cdr:x>
      <cdr:y>0.43729</cdr:y>
    </cdr:from>
    <cdr:to>
      <cdr:x>0.39137</cdr:x>
      <cdr:y>0.66229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140879" y="177715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0.20089</cdr:x>
      <cdr:y>0.43534</cdr:y>
    </cdr:from>
    <cdr:to>
      <cdr:x>0.37501</cdr:x>
      <cdr:y>0.66034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54954" y="176922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0.25157</cdr:x>
      <cdr:y>0.43937</cdr:y>
    </cdr:from>
    <cdr:to>
      <cdr:x>0.42569</cdr:x>
      <cdr:y>0.66437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321086" y="178558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8,0%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0.14831</cdr:x>
      <cdr:y>0.77473</cdr:y>
    </cdr:from>
    <cdr:to>
      <cdr:x>0.73762</cdr:x>
      <cdr:y>0.79984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904081" y="3148510"/>
          <a:ext cx="3592438" cy="10204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75000"/>
          </a:schemeClr>
        </a:solidFill>
        <a:ln xmlns:a="http://schemas.openxmlformats.org/drawingml/2006/main">
          <a:solidFill>
            <a:schemeClr val="bg1">
              <a:lumMod val="65000"/>
            </a:schemeClr>
          </a:solidFill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0.24703</cdr:x>
      <cdr:y>0.21524</cdr:y>
    </cdr:from>
    <cdr:to>
      <cdr:x>0.4049</cdr:x>
      <cdr:y>0.28625</cdr:y>
    </cdr:to>
    <cdr:sp macro="" textlink="">
      <cdr:nvSpPr>
        <cdr:cNvPr id="2" name="Прямоугольная выноска 1"/>
        <cdr:cNvSpPr/>
      </cdr:nvSpPr>
      <cdr:spPr>
        <a:xfrm xmlns:a="http://schemas.openxmlformats.org/drawingml/2006/main">
          <a:off x="980231" y="874737"/>
          <a:ext cx="626418" cy="288592"/>
        </a:xfrm>
        <a:prstGeom xmlns:a="http://schemas.openxmlformats.org/drawingml/2006/main" prst="wedgeRectCallout">
          <a:avLst>
            <a:gd name="adj1" fmla="val 82564"/>
            <a:gd name="adj2" fmla="val 32796"/>
          </a:avLst>
        </a:prstGeom>
        <a:solidFill xmlns:a="http://schemas.openxmlformats.org/drawingml/2006/main">
          <a:schemeClr val="tx2">
            <a:lumMod val="40000"/>
            <a:lumOff val="60000"/>
          </a:schemeClr>
        </a:solidFill>
        <a:ln xmlns:a="http://schemas.openxmlformats.org/drawingml/2006/main">
          <a:solidFill>
            <a:schemeClr val="tx2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4981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0.26518</cdr:x>
      <cdr:y>0.08165</cdr:y>
    </cdr:from>
    <cdr:to>
      <cdr:x>0.42304</cdr:x>
      <cdr:y>0.15266</cdr:y>
    </cdr:to>
    <cdr:sp macro="" textlink="">
      <cdr:nvSpPr>
        <cdr:cNvPr id="3" name="Прямоугольная выноска 2"/>
        <cdr:cNvSpPr/>
      </cdr:nvSpPr>
      <cdr:spPr>
        <a:xfrm xmlns:a="http://schemas.openxmlformats.org/drawingml/2006/main">
          <a:off x="1052239" y="331832"/>
          <a:ext cx="626418" cy="288592"/>
        </a:xfrm>
        <a:prstGeom xmlns:a="http://schemas.openxmlformats.org/drawingml/2006/main" prst="wedgeRectCallout">
          <a:avLst>
            <a:gd name="adj1" fmla="val 55195"/>
            <a:gd name="adj2" fmla="val 79003"/>
          </a:avLst>
        </a:prstGeom>
        <a:solidFill xmlns:a="http://schemas.openxmlformats.org/drawingml/2006/main">
          <a:schemeClr val="tx2">
            <a:lumMod val="40000"/>
            <a:lumOff val="60000"/>
          </a:schemeClr>
        </a:solidFill>
        <a:ln xmlns:a="http://schemas.openxmlformats.org/drawingml/2006/main">
          <a:solidFill>
            <a:schemeClr val="tx2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1932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0.44665</cdr:x>
      <cdr:y>0.7266</cdr:y>
    </cdr:from>
    <cdr:to>
      <cdr:x>0.6223</cdr:x>
      <cdr:y>0.79761</cdr:y>
    </cdr:to>
    <cdr:sp macro="" textlink="">
      <cdr:nvSpPr>
        <cdr:cNvPr id="6" name="Прямоугольная выноска 5"/>
        <cdr:cNvSpPr/>
      </cdr:nvSpPr>
      <cdr:spPr>
        <a:xfrm xmlns:a="http://schemas.openxmlformats.org/drawingml/2006/main">
          <a:off x="1772319" y="2952888"/>
          <a:ext cx="697013" cy="288592"/>
        </a:xfrm>
        <a:prstGeom xmlns:a="http://schemas.openxmlformats.org/drawingml/2006/main" prst="wedgeRectCallout">
          <a:avLst>
            <a:gd name="adj1" fmla="val -42121"/>
            <a:gd name="adj2" fmla="val 72402"/>
          </a:avLst>
        </a:prstGeom>
        <a:solidFill xmlns:a="http://schemas.openxmlformats.org/drawingml/2006/main">
          <a:schemeClr val="accent2">
            <a:lumMod val="40000"/>
            <a:lumOff val="60000"/>
          </a:schemeClr>
        </a:solidFill>
        <a:ln xmlns:a="http://schemas.openxmlformats.org/drawingml/2006/main">
          <a:solidFill>
            <a:schemeClr val="accent2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6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91696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0.37098</cdr:x>
      <cdr:y>0.56713</cdr:y>
    </cdr:from>
    <cdr:to>
      <cdr:x>0.54663</cdr:x>
      <cdr:y>0.63814</cdr:y>
    </cdr:to>
    <cdr:sp macro="" textlink="">
      <cdr:nvSpPr>
        <cdr:cNvPr id="7" name="Прямоугольная выноска 6"/>
        <cdr:cNvSpPr/>
      </cdr:nvSpPr>
      <cdr:spPr>
        <a:xfrm xmlns:a="http://schemas.openxmlformats.org/drawingml/2006/main">
          <a:off x="1472056" y="2304816"/>
          <a:ext cx="697013" cy="288592"/>
        </a:xfrm>
        <a:prstGeom xmlns:a="http://schemas.openxmlformats.org/drawingml/2006/main" prst="wedgeRectCallout">
          <a:avLst>
            <a:gd name="adj1" fmla="val -42121"/>
            <a:gd name="adj2" fmla="val 72402"/>
          </a:avLst>
        </a:prstGeom>
        <a:solidFill xmlns:a="http://schemas.openxmlformats.org/drawingml/2006/main">
          <a:schemeClr val="accent2">
            <a:lumMod val="40000"/>
            <a:lumOff val="60000"/>
          </a:schemeClr>
        </a:solidFill>
        <a:ln xmlns:a="http://schemas.openxmlformats.org/drawingml/2006/main">
          <a:solidFill>
            <a:schemeClr val="accent2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89266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0.41035</cdr:x>
      <cdr:y>0.65572</cdr:y>
    </cdr:from>
    <cdr:to>
      <cdr:x>0.58601</cdr:x>
      <cdr:y>0.72673</cdr:y>
    </cdr:to>
    <cdr:sp macro="" textlink="">
      <cdr:nvSpPr>
        <cdr:cNvPr id="8" name="Прямоугольная выноска 7"/>
        <cdr:cNvSpPr/>
      </cdr:nvSpPr>
      <cdr:spPr>
        <a:xfrm xmlns:a="http://schemas.openxmlformats.org/drawingml/2006/main">
          <a:off x="1628303" y="2664856"/>
          <a:ext cx="697013" cy="288592"/>
        </a:xfrm>
        <a:prstGeom xmlns:a="http://schemas.openxmlformats.org/drawingml/2006/main" prst="wedgeRectCallout">
          <a:avLst>
            <a:gd name="adj1" fmla="val -42121"/>
            <a:gd name="adj2" fmla="val 72402"/>
          </a:avLst>
        </a:prstGeom>
        <a:solidFill xmlns:a="http://schemas.openxmlformats.org/drawingml/2006/main">
          <a:schemeClr val="accent2">
            <a:lumMod val="40000"/>
            <a:lumOff val="60000"/>
          </a:schemeClr>
        </a:solidFill>
        <a:ln xmlns:a="http://schemas.openxmlformats.org/drawingml/2006/main">
          <a:solidFill>
            <a:schemeClr val="accent2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91704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0.60997</cdr:x>
      <cdr:y>0.30757</cdr:y>
    </cdr:from>
    <cdr:to>
      <cdr:x>0.737</cdr:x>
      <cdr:y>0.37858</cdr:y>
    </cdr:to>
    <cdr:sp macro="" textlink="">
      <cdr:nvSpPr>
        <cdr:cNvPr id="9" name="Прямоугольная выноска 8"/>
        <cdr:cNvSpPr/>
      </cdr:nvSpPr>
      <cdr:spPr>
        <a:xfrm xmlns:a="http://schemas.openxmlformats.org/drawingml/2006/main">
          <a:off x="2420391" y="1249953"/>
          <a:ext cx="504056" cy="288592"/>
        </a:xfrm>
        <a:prstGeom xmlns:a="http://schemas.openxmlformats.org/drawingml/2006/main" prst="wedgeRectCallout">
          <a:avLst>
            <a:gd name="adj1" fmla="val -42121"/>
            <a:gd name="adj2" fmla="val 72402"/>
          </a:avLst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accent2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2015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0.66441</cdr:x>
      <cdr:y>0.38988</cdr:y>
    </cdr:from>
    <cdr:to>
      <cdr:x>0.79144</cdr:x>
      <cdr:y>0.46089</cdr:y>
    </cdr:to>
    <cdr:sp macro="" textlink="">
      <cdr:nvSpPr>
        <cdr:cNvPr id="10" name="Прямоугольная выноска 9"/>
        <cdr:cNvSpPr/>
      </cdr:nvSpPr>
      <cdr:spPr>
        <a:xfrm xmlns:a="http://schemas.openxmlformats.org/drawingml/2006/main">
          <a:off x="2636415" y="1584456"/>
          <a:ext cx="504056" cy="288592"/>
        </a:xfrm>
        <a:prstGeom xmlns:a="http://schemas.openxmlformats.org/drawingml/2006/main" prst="wedgeRectCallout">
          <a:avLst>
            <a:gd name="adj1" fmla="val -42121"/>
            <a:gd name="adj2" fmla="val 72402"/>
          </a:avLst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accent2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2016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0.75495</cdr:x>
      <cdr:y>0.47854</cdr:y>
    </cdr:from>
    <cdr:to>
      <cdr:x>0.88198</cdr:x>
      <cdr:y>0.54955</cdr:y>
    </cdr:to>
    <cdr:sp macro="" textlink="">
      <cdr:nvSpPr>
        <cdr:cNvPr id="11" name="Прямоугольная выноска 10"/>
        <cdr:cNvSpPr/>
      </cdr:nvSpPr>
      <cdr:spPr>
        <a:xfrm xmlns:a="http://schemas.openxmlformats.org/drawingml/2006/main">
          <a:off x="2995687" y="1944776"/>
          <a:ext cx="504056" cy="288592"/>
        </a:xfrm>
        <a:prstGeom xmlns:a="http://schemas.openxmlformats.org/drawingml/2006/main" prst="wedgeRectCallout">
          <a:avLst>
            <a:gd name="adj1" fmla="val -42121"/>
            <a:gd name="adj2" fmla="val 72402"/>
          </a:avLst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accent2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2017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528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53" tIns="46026" rIns="92053" bIns="46026" numCol="1" anchor="t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pPr>
              <a:defRPr/>
            </a:pPr>
            <a:r>
              <a:rPr lang="en-GB"/>
              <a:t>I.</a:t>
            </a:r>
            <a:r>
              <a:rPr lang="ru-RU"/>
              <a:t>ВВОДНАЯ ЧАСТЬ</a:t>
            </a:r>
            <a:endParaRPr lang="en-GB"/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6988" y="0"/>
            <a:ext cx="29337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53" tIns="46026" rIns="92053" bIns="46026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2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5938"/>
            <a:ext cx="29352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2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6988" y="9405938"/>
            <a:ext cx="29337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pPr>
              <a:defRPr/>
            </a:pPr>
            <a:fld id="{6D4169FA-9E8D-4D45-8A42-67AB4791F56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528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53" tIns="46026" rIns="92053" bIns="46026" numCol="1" anchor="t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pPr>
              <a:defRPr/>
            </a:pPr>
            <a:r>
              <a:rPr lang="en-US"/>
              <a:t>I.</a:t>
            </a:r>
            <a:r>
              <a:rPr lang="ru-RU"/>
              <a:t>ВВОДНАЯ ЧАСТЬ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6988" y="0"/>
            <a:ext cx="29337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53" tIns="46026" rIns="92053" bIns="46026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2950"/>
            <a:ext cx="4953000" cy="3716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3763"/>
            <a:ext cx="5413375" cy="44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53" tIns="46026" rIns="92053" bIns="460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175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5938"/>
            <a:ext cx="29352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6988" y="9405938"/>
            <a:ext cx="29337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pPr>
              <a:defRPr/>
            </a:pPr>
            <a:fld id="{3FD7D632-37B7-4FAE-9D20-3B93C71A37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EC250C-EA47-4738-BC05-9C042CDF6FB3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23557" name="Верхний колонтитул 1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I.</a:t>
            </a:r>
            <a:r>
              <a:rPr lang="ru-RU" smtClean="0"/>
              <a:t>ВВОДНАЯ ЧАСТЬ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A154E3-3FA3-4627-89EF-2881030C8AC1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24581" name="Верхний колонтитул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I.</a:t>
            </a:r>
            <a:r>
              <a:rPr lang="ru-RU" smtClean="0"/>
              <a:t>ВВОДНАЯ ЧАСТЬ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 userDrawn="1"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BD147-CF73-4359-871E-033AF78082CD}" type="datetime1">
              <a:rPr lang="ru-RU"/>
              <a:pPr>
                <a:defRPr/>
              </a:pPr>
              <a:t>30.01.2015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Управление финансов и экономики администрации Усть-Абаканского района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DD630-E800-4EA1-B25C-1879FE1AEEF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DEFDF-8D77-4082-A601-0EFAC06409EB}" type="datetime1">
              <a:rPr lang="ru-RU"/>
              <a:pPr>
                <a:defRPr/>
              </a:pPr>
              <a:t>30.01.2015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Управление финансов и экономики администрации Усть-Абаканского района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1B6A1-C5EC-4A87-8462-265C469EE8D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1E72B-E18B-4C3F-A772-EA1E770DE69F}" type="datetime1">
              <a:rPr lang="ru-RU"/>
              <a:pPr>
                <a:defRPr/>
              </a:pPr>
              <a:t>30.01.2015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Управление финансов и экономики администрации Усть-Абаканского района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AE173-2AC4-435E-B8D3-165D244E07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99B17-957D-4D79-92AB-3BB4370ACC6E}" type="datetime1">
              <a:rPr lang="ru-RU"/>
              <a:pPr>
                <a:defRPr/>
              </a:pPr>
              <a:t>30.01.2015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Управление финансов и экономики администрации Усть-Абаканского района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7F796-87FC-4DFC-98B5-EC3D397297C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B66EE-8B10-4C54-A168-7C93CF780DAC}" type="datetime1">
              <a:rPr lang="ru-RU"/>
              <a:pPr>
                <a:defRPr/>
              </a:pPr>
              <a:t>30.01.2015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Управление финансов и экономики администрации Усть-Абаканского района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D071B-1700-43E5-92AD-C7EA5C1C413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9F6A4-104C-47DE-AF1B-B687ECD79773}" type="datetime1">
              <a:rPr lang="ru-RU"/>
              <a:pPr>
                <a:defRPr/>
              </a:pPr>
              <a:t>30.01.2015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Управление финансов и экономики администрации Усть-Абаканского района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E4D60-98E9-4680-A8C7-A3E278332E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712C5-DAE4-4BD0-B157-85553FAD2652}" type="datetime1">
              <a:rPr lang="ru-RU"/>
              <a:pPr>
                <a:defRPr/>
              </a:pPr>
              <a:t>30.01.2015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Управление финансов и экономики администрации Усть-Абаканского района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A1774-A242-4A3C-9D8C-662EA0C0A3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421BC-E632-4E8D-AFF0-1E8C01058842}" type="datetime1">
              <a:rPr lang="ru-RU"/>
              <a:pPr>
                <a:defRPr/>
              </a:pPr>
              <a:t>30.01.2015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Управление финансов и экономики администрации Усть-Абаканского района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E3D85-B44C-424F-8526-DDDDB8C5100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33D94-BAEE-4BF3-9DBC-A95D7DCA9BA9}" type="datetime1">
              <a:rPr lang="ru-RU"/>
              <a:pPr>
                <a:defRPr/>
              </a:pPr>
              <a:t>30.01.2015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Управление финансов и экономики администрации Усть-Абаканского района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38D71-2BFB-442D-9E6E-80B263261A8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EF38A-8816-4EC3-8377-6DA5242756ED}" type="datetime1">
              <a:rPr lang="ru-RU"/>
              <a:pPr>
                <a:defRPr/>
              </a:pPr>
              <a:t>30.01.2015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Управление финансов и экономики администрации Усть-Абаканского района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765BA-F489-46D4-A64E-BEDF9F9E8A3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EADB0-4DEF-4D9A-930F-80F9ED806F7C}" type="datetime1">
              <a:rPr lang="ru-RU"/>
              <a:pPr>
                <a:defRPr/>
              </a:pPr>
              <a:t>30.01.2015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Управление финансов и экономики администрации Усть-Абаканского района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DF2D0-CD22-49F7-B999-AE49A04E83D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ECFF">
                <a:lumMod val="39000"/>
                <a:lumOff val="61000"/>
                <a:alpha val="32000"/>
              </a:srgbClr>
            </a:gs>
            <a:gs pos="10000">
              <a:schemeClr val="accent5">
                <a:lumMod val="86000"/>
                <a:lumOff val="14000"/>
                <a:alpha val="24000"/>
              </a:schemeClr>
            </a:gs>
            <a:gs pos="93000">
              <a:srgbClr val="C4D6EB"/>
            </a:gs>
            <a:gs pos="49000">
              <a:srgbClr val="FFEBFA"/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19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E869E18-7D76-4B0F-B153-1CBB744ED692}" type="datetime1">
              <a:rPr lang="ru-RU"/>
              <a:pPr>
                <a:defRPr/>
              </a:pPr>
              <a:t>30.01.2015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Управление финансов и экономики администрации Усть-Абаканского района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C8E7E56-D904-4282-9E31-2E52D4F1344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84" r:id="rId1"/>
    <p:sldLayoutId id="2147484674" r:id="rId2"/>
    <p:sldLayoutId id="2147484675" r:id="rId3"/>
    <p:sldLayoutId id="2147484676" r:id="rId4"/>
    <p:sldLayoutId id="2147484677" r:id="rId5"/>
    <p:sldLayoutId id="2147484678" r:id="rId6"/>
    <p:sldLayoutId id="2147484679" r:id="rId7"/>
    <p:sldLayoutId id="2147484680" r:id="rId8"/>
    <p:sldLayoutId id="2147484681" r:id="rId9"/>
    <p:sldLayoutId id="2147484682" r:id="rId10"/>
    <p:sldLayoutId id="2147484683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gif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gif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g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#!/yandsearch?source=wiz&amp;fp=2&amp;uinfo=ww-1903-wh-985-fw-1678-fh-598-pd-1&amp;p=2&amp;text=&#1073;&#1102;&#1076;&#1078;&#1077;&#1090;  &#1074; &#1082;&#1072;&#1088;&#1090;&#1080;&#1085;&#1082;&#1072;&#1093;&amp;noreask=1&amp;pos=68&amp;rpt=simage&amp;lr=1095&amp;img_url=http%3A%2F%2Fimg1.liveinternet.ru%2Fimages%2Fattach%2Fc%2F1%2F74%2F822%2F74822673_27137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jpeg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text=%D0%A4%D0%98%D0%97%D0%9A%D0%A3%D0%9B%D0%AC%D0%A2%D0%A3%D0%A0%D0%90%20%D0%98%20%D0%A1%D0%9F%D0%9E%D0%A0%D0%A2%20%D0%B2%20%D0%BA%D0%B0%D1%80%D1%82%D0%B8%D0%BD%D0%BA%D0%B0%D1%85&amp;fp=0&amp;img_url=http://sphotos-c.ak.fbcdn.net/hphotos-ak-ash3/c35.0.403.403/p403x403/556438_10152098741015521_193861676_n.jpg&amp;pos=0&amp;uinfo=ww-1903-wh-985-fw-1678-fh-598-pd-1&amp;rpt=simage" TargetMode="External"/><Relationship Id="rId13" Type="http://schemas.openxmlformats.org/officeDocument/2006/relationships/hyperlink" Target="http://images.yandex.ru/yandsearch?p=4&amp;text=%D0%B3%D0%BE%D1%81%D1%83%D0%B4%D0%B0%D1%80%D1%81%D1%82%D0%B2%D0%B5%D0%BD%D0%BD%D1%8B%D0%B9%20%D0%B4%D0%BE%D0%BB%D0%B3%D0%92%20%D0%BA%D0%B0%D1%80%D1%82%D0%B8%D0%BD%D0%BA%D0%B0%D1%85&amp;fp=4&amp;img_url=http://495ru.ru/modules/qplboard/image_db/473115_1_b.JPG&amp;pos=132&amp;uinfo=ww-1903-wh-985-fw-1678-fh-598-pd-1&amp;rpt=simage" TargetMode="External"/><Relationship Id="rId18" Type="http://schemas.openxmlformats.org/officeDocument/2006/relationships/hyperlink" Target="http://images.yandex.ru/yandsearch?p=4&amp;text=%D0%BF%D0%BE%D0%B4%D0%B0%D1%80%D0%BE%D0%BA%20%D0%B2%20%D0%BA%D0%B0%D1%80%D1%82%D0%B8%D0%BD%D0%BA%D0%B0%D1%85&amp;fp=4&amp;img_url=http://www.cool-birthday.com/b/cards/woman/08.jpg&amp;pos=132&amp;uinfo=ww-1903-wh-985-fw-1678-fh-598-pd-1&amp;rpt=simage" TargetMode="External"/><Relationship Id="rId26" Type="http://schemas.openxmlformats.org/officeDocument/2006/relationships/image" Target="../media/image18.jpeg"/><Relationship Id="rId3" Type="http://schemas.openxmlformats.org/officeDocument/2006/relationships/hyperlink" Target="http://images.yandex.ru/yandsearch?source=wiz&amp;fp=3&amp;img_url=http://www.fermer.ru/files/imagecache/advf-author-pane/pictures/picture-750.jpg&amp;uinfo=ww-1903-wh-985-fw-1678-fh-598-pd-1&amp;p=3&amp;text=%D0%97%D0%94%D0%A0%D0%90%D0%92%D0%9E%D0%9E%D0%A5%D0%A0%D0%90%D0%9D%D0%95%D0%9D%D0%98%D0%95%20%D0%B2%20%D0%BA%D0%B0%D1%80%D1%82%D0%B8%D0%BD%D0%BA%D0%B0%D1%85&amp;noreask=1&amp;pos=114&amp;rpt=simage&amp;lr=1095" TargetMode="External"/><Relationship Id="rId21" Type="http://schemas.openxmlformats.org/officeDocument/2006/relationships/image" Target="../media/image13.png"/><Relationship Id="rId7" Type="http://schemas.openxmlformats.org/officeDocument/2006/relationships/image" Target="../media/image8.jpeg"/><Relationship Id="rId12" Type="http://schemas.openxmlformats.org/officeDocument/2006/relationships/hyperlink" Target="http://images.yandex.ru/yandsearch?p=1&amp;text=%D0%B4%D0%BE%D0%BC%20%D0%BF%D0%BE%D0%B4%20%D0%B7%D0%BE%D0%BD%D1%82%D0%B8%D0%BA%D0%BE%D0%BC%D0%92%20%D0%BA%D0%B0%D1%80%D1%82%D0%B8%D0%BD%D0%BA%D0%B0%D1%85&amp;fp=1&amp;img_url=http://prv0.lori-images.net/malenkii-dom-na-pachkah-dollarov-pod-zontikom-0001872424-preview.jpg&amp;pos=48&amp;uinfo=ww-1903-wh-985-fw-1678-fh-598-pd-1&amp;rpt=simage" TargetMode="External"/><Relationship Id="rId17" Type="http://schemas.openxmlformats.org/officeDocument/2006/relationships/hyperlink" Target="http://images.yandex.ru/yandsearch?text=%D0%B1%D1%8E%D0%B4%D0%B6%D0%B5%D1%82%20%D0%92%20%D0%9A%D0%90%D0%A0%D0%A2%D0%98%D0%9D%D0%9A%D0%90%D0%A5&amp;fp=0&amp;img_url=http://images.unian.net/photos/2007_09/1189772251.jpg&amp;pos=6&amp;uinfo=ww-1903-wh-985-fw-1678-fh-598-pd-1&amp;rpt=simage" TargetMode="External"/><Relationship Id="rId25" Type="http://schemas.openxmlformats.org/officeDocument/2006/relationships/image" Target="../media/image17.png"/><Relationship Id="rId2" Type="http://schemas.openxmlformats.org/officeDocument/2006/relationships/hyperlink" Target="http://images.yandex.ru/yandsearch?source=wiz&amp;fp=0&amp;img_url=http://www.novostimira.com.ua/images/news/1362140675_671.jpg&amp;uinfo=ww-1903-wh-985-fw-0-fh-598-pd-1&amp;text=%D1%81%D0%BE%D1%86%D0%B8%D0%B0%D0%BB%D1%8C%D0%BD%D0%B0%D1%8F%20%D0%B7%D0%B0%D1%89%D0%B8%D1%82%D0%B0%20%D0%B2%20%D0%BA%D0%B0%D1%80%D1%82%D0%B8%D0%BD%D0%BA%D0%B0%D1%85&amp;noreask=1&amp;pos=12&amp;lr=1095&amp;rpt=simage" TargetMode="External"/><Relationship Id="rId16" Type="http://schemas.openxmlformats.org/officeDocument/2006/relationships/hyperlink" Target="http://images.yandex.ru/yandsearch?p=1&amp;text=%D0%B7%D0%BD%D0%B0%D0%BA%20%D0%BF%D0%BE%D0%BB%D0%B8%D1%86%D0%B8%D0%B8&amp;fp=1&amp;img_url=http://psp.ru/upload/iblock/8bc/7040c24b-4d4e-11e1-829f-001517d7b291_e13c2f45-4e54-11e2-99f2-001517d7b291.jpeg&amp;pos=48&amp;uinfo=ww-1903-wh-985-fw-1678-fh-598-pd-1&amp;rpt=simage" TargetMode="External"/><Relationship Id="rId20" Type="http://schemas.openxmlformats.org/officeDocument/2006/relationships/image" Target="../media/image12.png"/><Relationship Id="rId29" Type="http://schemas.openxmlformats.org/officeDocument/2006/relationships/image" Target="../media/image6.gif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images.yandex.ru/yandsearch?source=wiz&amp;fp=1&amp;img_url=http://images.tiu.ru/5569213_w200_h200_kursibug2010.jpg&amp;uinfo=ww-1903-wh-985-fw-1678-fh-598-pd-1&amp;p=1&amp;text=%D0%BE%D0%B1%D1%80%D0%B0%D0%B7%D0%BE%D0%B2%D0%B0%D0%BD%D0%B8%D0%B5%20%D0%B2%20%D0%BA%D0%B0%D1%80%D1%82%D0%B8%D0%BD%D0%BA%D0%B0%D1%85&amp;noreask=1&amp;pos=42&amp;rpt=simage&amp;lr=1095" TargetMode="External"/><Relationship Id="rId11" Type="http://schemas.openxmlformats.org/officeDocument/2006/relationships/hyperlink" Target="http://images.yandex.ru/yandsearch?p=3&amp;text=%D0%9D%D0%90%D0%A6%D0%98%D0%9E%D0%9D%D0%90%D0%9B%D0%AC%D0%9D%D0%90%D0%AF%20%D0%AD%D0%9A%D0%9E%D0%9D%D0%9E%D0%9C%D0%98%D0%9A%D0%90%20%D0%92%20%D0%BA%D0%B0%D1%80%D1%82%D0%B8%D0%BD%D0%BA%D0%B0%D1%85&amp;fp=3&amp;img_url=http://www.fresher.ru/manager_content/images/11-novejshix-oblastej-nauki-o-kotoryx-vazhno-znat/10.jpg&amp;pos=105&amp;uinfo=ww-1903-wh-985-fw-1678-fh-598-pd-1&amp;rpt=simage" TargetMode="External"/><Relationship Id="rId24" Type="http://schemas.openxmlformats.org/officeDocument/2006/relationships/image" Target="../media/image16.png"/><Relationship Id="rId5" Type="http://schemas.openxmlformats.org/officeDocument/2006/relationships/hyperlink" Target="http://images.yandex.ru/yandsearch?source=wiz&amp;fp=1&amp;img_url=http://cs302706.userapi.com/g37441838/a_82504f0d.jpg&amp;uinfo=ww-1903-wh-985-fw-1678-fh-598-pd-1&amp;p=1&amp;text=%D0%BA%D1%83%D0%BB%D1%8C%D1%82%D1%83%D1%80%D0%B0%20%D0%B2%20%D0%BA%D0%B0%D1%80%D1%82%D0%B8%D0%BD%D0%BA%D0%B0%D1%85&amp;noreask=1&amp;pos=38&amp;rpt=simage&amp;lr=1095" TargetMode="External"/><Relationship Id="rId15" Type="http://schemas.openxmlformats.org/officeDocument/2006/relationships/image" Target="../media/image10.jpeg"/><Relationship Id="rId23" Type="http://schemas.openxmlformats.org/officeDocument/2006/relationships/image" Target="../media/image15.png"/><Relationship Id="rId28" Type="http://schemas.openxmlformats.org/officeDocument/2006/relationships/image" Target="../media/image19.jpeg"/><Relationship Id="rId10" Type="http://schemas.openxmlformats.org/officeDocument/2006/relationships/hyperlink" Target="http://images.yandex.ru/yandsearch?source=wiz&amp;fp=0&amp;img_url=http://www.asfera.info/img/spaw/big/monit_big.jpg&amp;uinfo=ww-1903-wh-985-fw-0-fh-598-pd-1&amp;text=%D0%A1%D0%A0%D0%95%D0%94%D0%A1%D0%A2%D0%92%D0%90%20%D0%9C%D0%90%D0%A1%D0%A1%D0%9E%D0%92%D0%9E%D0%99%20%D0%98%D0%9D%D0%A4%D0%9E%D0%A0%D0%9C%D0%90%D0%A6%D0%98%D0%98%20%D0%B2%20%D0%BA%D0%B0%D1%80%D1%82%D0%B8%D0%BD%D0%BA%D0%B0%D1%85&amp;noreask=1&amp;pos=1&amp;lr=1095&amp;rpt=simage" TargetMode="External"/><Relationship Id="rId19" Type="http://schemas.openxmlformats.org/officeDocument/2006/relationships/image" Target="../media/image11.png"/><Relationship Id="rId4" Type="http://schemas.openxmlformats.org/officeDocument/2006/relationships/hyperlink" Target="http://images.yandex.ru/yandsearch?source=wiz&amp;fp=0&amp;img_url=http://chel.mk.ru/upload/iblock_mk/475/44/20/54/DETAIL_PICTURE_516127.jpg&amp;uinfo=ww-1903-wh-985-fw-1678-fh-598-pd-1&amp;text=%D0%B6%D0%BA%D1%85%20%D0%B2%20%D0%BA%D0%B0%D1%80%D1%82%D0%B8%D0%BD%D0%BA%D0%B0%D1%85&amp;noreask=1&amp;pos=21&amp;rpt=simage&amp;lr=1095" TargetMode="External"/><Relationship Id="rId9" Type="http://schemas.openxmlformats.org/officeDocument/2006/relationships/image" Target="../media/image9.jpeg"/><Relationship Id="rId14" Type="http://schemas.openxmlformats.org/officeDocument/2006/relationships/hyperlink" Target="http://images.yandex.ru/yandsearch?source=wiz&amp;fp=3&amp;img_url=http://nstarikov.ru/new/wp-content/uploads/2011/07/turkey.jpg&amp;uinfo=ww-1903-wh-985-fw-1678-fh-598-pd-1&amp;p=3&amp;text=%D0%9A%D0%90%D0%A0%D0%A2%D0%90%20%D0%92%20%D0%9A%D0%90%D0%A0%D0%A2%D0%98%D0%9D%D0%9A%D0%90%D0%A5&amp;noreask=1&amp;pos=95&amp;rpt=simage&amp;lr=1095" TargetMode="External"/><Relationship Id="rId22" Type="http://schemas.openxmlformats.org/officeDocument/2006/relationships/image" Target="../media/image14.png"/><Relationship Id="rId27" Type="http://schemas.openxmlformats.org/officeDocument/2006/relationships/hyperlink" Target="http://images.yandex.ru/yandsearch?source=wiz&amp;fp=0&amp;img_url=http://izhevsk.ru/forums/icons/forum_pictures/004406/4406843.jpg&amp;uinfo=ww-1903-wh-985-fw-0-fh-598-pd-1&amp;text=%D0%9A%D0%90%D0%A0%D0%A2%D0%98%D0%9D%D0%9A%D0%90%20%D0%9F%D0%9E%D0%94%D0%90%D0%A0%D0%9E%D0%9A&amp;noreask=1&amp;pos=23&amp;lr=1095&amp;rpt=simage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62" y="3516815"/>
            <a:ext cx="7302524" cy="769441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БЮДЖЕТ ДЛЯ ГРАЖДАН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143240" y="4643446"/>
            <a:ext cx="2943225" cy="207170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2015-2017 годы</a:t>
            </a:r>
          </a:p>
        </p:txBody>
      </p:sp>
      <p:pic>
        <p:nvPicPr>
          <p:cNvPr id="1028" name="Picture 4" descr="I:\Изображение 35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521" y="4625584"/>
            <a:ext cx="2929073" cy="21967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2" name="Picture 8" descr="I:\2011\ГОк фото 22\48 слив шлака с печи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2" y="214290"/>
            <a:ext cx="3071834" cy="20876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3" name="Picture 9" descr="I:\2011\Зимний Сорск\IMG_924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28926" y="71438"/>
            <a:ext cx="3214674" cy="21431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4" name="Picture 10" descr="I:\2011\Сорск 0409\IMG_501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32" y="4619632"/>
            <a:ext cx="3071834" cy="20955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5" name="Picture 11" descr="I:\2013\250713 Фото с крыши Дома Спорта\IMG_1424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00760" y="238124"/>
            <a:ext cx="3143240" cy="20954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3" name="Прямоугольник 22"/>
          <p:cNvSpPr/>
          <p:nvPr/>
        </p:nvSpPr>
        <p:spPr>
          <a:xfrm>
            <a:off x="0" y="6643710"/>
            <a:ext cx="9144000" cy="714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0" y="4643446"/>
            <a:ext cx="9144000" cy="714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E:\Doki\gerb s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29058" y="2071678"/>
            <a:ext cx="1285884" cy="1605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643042" y="6308725"/>
            <a:ext cx="6119813" cy="360363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Администрация города Сорска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B17DC1-3AB7-40DA-8DF4-421FB210FB80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graphicFrame>
        <p:nvGraphicFramePr>
          <p:cNvPr id="31" name="Диаграмма 8"/>
          <p:cNvGraphicFramePr>
            <a:graphicFrameLocks/>
          </p:cNvGraphicFramePr>
          <p:nvPr/>
        </p:nvGraphicFramePr>
        <p:xfrm>
          <a:off x="439738" y="590550"/>
          <a:ext cx="3048000" cy="2701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3" name="Диаграмма 12"/>
          <p:cNvGraphicFramePr>
            <a:graphicFrameLocks/>
          </p:cNvGraphicFramePr>
          <p:nvPr/>
        </p:nvGraphicFramePr>
        <p:xfrm>
          <a:off x="5562600" y="628650"/>
          <a:ext cx="3452813" cy="2301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6" name="Диаграмма 13"/>
          <p:cNvGraphicFramePr>
            <a:graphicFrameLocks/>
          </p:cNvGraphicFramePr>
          <p:nvPr/>
        </p:nvGraphicFramePr>
        <p:xfrm>
          <a:off x="285720" y="2857496"/>
          <a:ext cx="3475039" cy="233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7" name="Диаграмма 14"/>
          <p:cNvGraphicFramePr>
            <a:graphicFrameLocks/>
          </p:cNvGraphicFramePr>
          <p:nvPr/>
        </p:nvGraphicFramePr>
        <p:xfrm>
          <a:off x="5530850" y="2913063"/>
          <a:ext cx="3484563" cy="2079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Прямоугольник 23"/>
          <p:cNvSpPr/>
          <p:nvPr/>
        </p:nvSpPr>
        <p:spPr>
          <a:xfrm>
            <a:off x="3710460" y="4542133"/>
            <a:ext cx="144016" cy="144016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3670797" y="1577450"/>
            <a:ext cx="144016" cy="1440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660875" y="1149867"/>
            <a:ext cx="144016" cy="144016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3680199" y="2348880"/>
            <a:ext cx="134094" cy="14401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3680497" y="2780928"/>
            <a:ext cx="144016" cy="144016"/>
          </a:xfrm>
          <a:prstGeom prst="rect">
            <a:avLst/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3680497" y="3169434"/>
            <a:ext cx="144016" cy="14401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3710460" y="3688387"/>
            <a:ext cx="144016" cy="14401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99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3905250" y="4071938"/>
            <a:ext cx="1801813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050" dirty="0"/>
              <a:t>безвозмездные поступления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905250" y="4487863"/>
            <a:ext cx="2112963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050" dirty="0"/>
              <a:t>Налог на доходы физических лиц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857625" y="1535113"/>
            <a:ext cx="1054100" cy="415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050" dirty="0"/>
              <a:t>прочие доходы</a:t>
            </a:r>
          </a:p>
          <a:p>
            <a:pPr>
              <a:defRPr/>
            </a:pPr>
            <a:endParaRPr lang="ru-RU" sz="1050" dirty="0"/>
          </a:p>
        </p:txBody>
      </p:sp>
      <p:sp>
        <p:nvSpPr>
          <p:cNvPr id="37" name="TextBox 36"/>
          <p:cNvSpPr txBox="1"/>
          <p:nvPr/>
        </p:nvSpPr>
        <p:spPr>
          <a:xfrm>
            <a:off x="3865563" y="1103313"/>
            <a:ext cx="2101850" cy="415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050" dirty="0"/>
              <a:t>платежи при польз. природными </a:t>
            </a:r>
          </a:p>
          <a:p>
            <a:pPr>
              <a:defRPr/>
            </a:pPr>
            <a:r>
              <a:rPr lang="ru-RU" sz="1050" dirty="0"/>
              <a:t>ресурсами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887788" y="2284413"/>
            <a:ext cx="1789112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050" dirty="0"/>
              <a:t>налоги на совокупный доход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897313" y="2752725"/>
            <a:ext cx="1684337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050" dirty="0"/>
              <a:t>государственная пошлина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905250" y="3105150"/>
            <a:ext cx="1870075" cy="415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050" dirty="0"/>
              <a:t>доходы от использования </a:t>
            </a:r>
          </a:p>
          <a:p>
            <a:pPr>
              <a:defRPr/>
            </a:pPr>
            <a:r>
              <a:rPr lang="ru-RU" sz="1050" dirty="0"/>
              <a:t>муниципального имущества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916363" y="3592513"/>
            <a:ext cx="1989137" cy="415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050" dirty="0"/>
              <a:t>налоги на товары, реализуемые</a:t>
            </a:r>
          </a:p>
          <a:p>
            <a:pPr>
              <a:defRPr/>
            </a:pPr>
            <a:r>
              <a:rPr lang="ru-RU" sz="1050" dirty="0"/>
              <a:t> на территории РФ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3670797" y="1964756"/>
            <a:ext cx="136699" cy="127364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3867150" y="1892300"/>
            <a:ext cx="1341438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050" dirty="0"/>
              <a:t>налог на имущество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3710460" y="4162277"/>
            <a:ext cx="144016" cy="1440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509209" y="5157192"/>
            <a:ext cx="8341482" cy="1080120"/>
          </a:xfrm>
          <a:prstGeom prst="rect">
            <a:avLst/>
          </a:prstGeom>
          <a:solidFill>
            <a:srgbClr val="FFFFCC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Объём налоговых и неналоговых доходов бюджета МО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город Сорск 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предусмотрен с ежегодным приростом. В основу расчёта поступлений налоговых и неналоговых доходов района принят прогноз социально-экономического развития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города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среднесрочную перспективу, индексы роста цен, заработной платы и инвестиций в основной капитал, показатели собираемости налогов в динамике за предшествующие годы. Доходная база бюджета рассчитывалась исходя из норм действующего бюджетного и налогового законодательства с учётом соответствующих дополнений и изменений.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704850" y="0"/>
            <a:ext cx="8439150" cy="765175"/>
          </a:xfrm>
          <a:prstGeom prst="rect">
            <a:avLst/>
          </a:prstGeom>
          <a:solidFill>
            <a:srgbClr val="00B0F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.ДОХОДЫ БЮДЖЕТА, ТЫС.РУБ.</a:t>
            </a:r>
          </a:p>
        </p:txBody>
      </p:sp>
      <p:pic>
        <p:nvPicPr>
          <p:cNvPr id="48" name="Picture 2" descr="E:\Doki\gerb s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-24"/>
            <a:ext cx="642910" cy="8029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922463" y="6381750"/>
            <a:ext cx="5543550" cy="365125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Администрация города Сорска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E093BE-9DAC-4DD9-AC10-C17277022CD5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graphicFrame>
        <p:nvGraphicFramePr>
          <p:cNvPr id="30" name="Диаграмма 12"/>
          <p:cNvGraphicFramePr>
            <a:graphicFrameLocks/>
          </p:cNvGraphicFramePr>
          <p:nvPr/>
        </p:nvGraphicFramePr>
        <p:xfrm>
          <a:off x="174625" y="785813"/>
          <a:ext cx="3343275" cy="2549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1" name="Диаграмма 13"/>
          <p:cNvGraphicFramePr>
            <a:graphicFrameLocks/>
          </p:cNvGraphicFramePr>
          <p:nvPr/>
        </p:nvGraphicFramePr>
        <p:xfrm>
          <a:off x="5076825" y="912813"/>
          <a:ext cx="4117975" cy="2155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2" name="Диаграмма 14"/>
          <p:cNvGraphicFramePr>
            <a:graphicFrameLocks/>
          </p:cNvGraphicFramePr>
          <p:nvPr/>
        </p:nvGraphicFramePr>
        <p:xfrm>
          <a:off x="344488" y="2909888"/>
          <a:ext cx="3557587" cy="2765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3" name="Диаграмма 15"/>
          <p:cNvGraphicFramePr>
            <a:graphicFrameLocks/>
          </p:cNvGraphicFramePr>
          <p:nvPr/>
        </p:nvGraphicFramePr>
        <p:xfrm>
          <a:off x="4932363" y="2801938"/>
          <a:ext cx="3989387" cy="3084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080" name="TextBox 1"/>
          <p:cNvSpPr txBox="1">
            <a:spLocks noChangeArrowheads="1"/>
          </p:cNvSpPr>
          <p:nvPr/>
        </p:nvSpPr>
        <p:spPr bwMode="auto">
          <a:xfrm>
            <a:off x="3708400" y="946150"/>
            <a:ext cx="1800225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100">
                <a:latin typeface="Calibri" pitchFamily="34" charset="0"/>
              </a:rPr>
              <a:t>Социально-культурная сфера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419872" y="1071812"/>
            <a:ext cx="144016" cy="144016"/>
          </a:xfrm>
          <a:prstGeom prst="rect">
            <a:avLst/>
          </a:prstGeom>
          <a:solidFill>
            <a:schemeClr val="tx2"/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415730" y="1406379"/>
            <a:ext cx="144016" cy="14401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433986" y="1772816"/>
            <a:ext cx="144016" cy="14401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433986" y="2113779"/>
            <a:ext cx="144016" cy="144016"/>
          </a:xfrm>
          <a:prstGeom prst="rect">
            <a:avLst/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433986" y="2454742"/>
            <a:ext cx="144016" cy="14401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433986" y="2749990"/>
            <a:ext cx="144016" cy="14401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3433986" y="3115336"/>
            <a:ext cx="144016" cy="1440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3108" name="TextBox 1"/>
          <p:cNvSpPr txBox="1">
            <a:spLocks noChangeArrowheads="1"/>
          </p:cNvSpPr>
          <p:nvPr/>
        </p:nvSpPr>
        <p:spPr bwMode="auto">
          <a:xfrm>
            <a:off x="3730625" y="1336675"/>
            <a:ext cx="1800225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100">
                <a:latin typeface="Calibri" pitchFamily="34" charset="0"/>
              </a:rPr>
              <a:t>Общегосударственные вопросы</a:t>
            </a:r>
          </a:p>
        </p:txBody>
      </p:sp>
      <p:sp>
        <p:nvSpPr>
          <p:cNvPr id="3109" name="TextBox 1"/>
          <p:cNvSpPr txBox="1">
            <a:spLocks noChangeArrowheads="1"/>
          </p:cNvSpPr>
          <p:nvPr/>
        </p:nvSpPr>
        <p:spPr bwMode="auto">
          <a:xfrm>
            <a:off x="3708400" y="1719263"/>
            <a:ext cx="1800225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sz="1100" dirty="0">
              <a:latin typeface="Calibri" pitchFamily="34" charset="0"/>
            </a:endParaRPr>
          </a:p>
        </p:txBody>
      </p:sp>
      <p:sp>
        <p:nvSpPr>
          <p:cNvPr id="3110" name="TextBox 1"/>
          <p:cNvSpPr txBox="1">
            <a:spLocks noChangeArrowheads="1"/>
          </p:cNvSpPr>
          <p:nvPr/>
        </p:nvSpPr>
        <p:spPr bwMode="auto">
          <a:xfrm>
            <a:off x="3714744" y="1714489"/>
            <a:ext cx="1787531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100" dirty="0">
                <a:latin typeface="Calibri" pitchFamily="34" charset="0"/>
              </a:rPr>
              <a:t>Национальная экономика</a:t>
            </a:r>
          </a:p>
        </p:txBody>
      </p:sp>
      <p:sp>
        <p:nvSpPr>
          <p:cNvPr id="3111" name="TextBox 1"/>
          <p:cNvSpPr txBox="1">
            <a:spLocks noChangeArrowheads="1"/>
          </p:cNvSpPr>
          <p:nvPr/>
        </p:nvSpPr>
        <p:spPr bwMode="auto">
          <a:xfrm>
            <a:off x="3714744" y="2000240"/>
            <a:ext cx="1800231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100" dirty="0">
                <a:latin typeface="Calibri" pitchFamily="34" charset="0"/>
              </a:rPr>
              <a:t>Жилищно-коммунальное хозяйство</a:t>
            </a:r>
          </a:p>
        </p:txBody>
      </p:sp>
      <p:sp>
        <p:nvSpPr>
          <p:cNvPr id="3112" name="TextBox 1"/>
          <p:cNvSpPr txBox="1">
            <a:spLocks noChangeArrowheads="1"/>
          </p:cNvSpPr>
          <p:nvPr/>
        </p:nvSpPr>
        <p:spPr bwMode="auto">
          <a:xfrm>
            <a:off x="3779838" y="2697163"/>
            <a:ext cx="180022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sz="1100" dirty="0">
              <a:latin typeface="Calibri" pitchFamily="34" charset="0"/>
            </a:endParaRPr>
          </a:p>
        </p:txBody>
      </p:sp>
      <p:sp>
        <p:nvSpPr>
          <p:cNvPr id="3113" name="TextBox 1"/>
          <p:cNvSpPr txBox="1">
            <a:spLocks noChangeArrowheads="1"/>
          </p:cNvSpPr>
          <p:nvPr/>
        </p:nvSpPr>
        <p:spPr bwMode="auto">
          <a:xfrm>
            <a:off x="3714744" y="2357431"/>
            <a:ext cx="1787531" cy="357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100" dirty="0">
                <a:latin typeface="Calibri" pitchFamily="34" charset="0"/>
              </a:rPr>
              <a:t>Национальная оборона</a:t>
            </a:r>
          </a:p>
        </p:txBody>
      </p:sp>
      <p:sp>
        <p:nvSpPr>
          <p:cNvPr id="3114" name="TextBox 1"/>
          <p:cNvSpPr txBox="1">
            <a:spLocks noChangeArrowheads="1"/>
          </p:cNvSpPr>
          <p:nvPr/>
        </p:nvSpPr>
        <p:spPr bwMode="auto">
          <a:xfrm>
            <a:off x="3714744" y="2643182"/>
            <a:ext cx="1793881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100" dirty="0">
                <a:latin typeface="Calibri" pitchFamily="34" charset="0"/>
              </a:rPr>
              <a:t>Национальная безопасность</a:t>
            </a:r>
          </a:p>
        </p:txBody>
      </p:sp>
      <p:sp>
        <p:nvSpPr>
          <p:cNvPr id="3115" name="TextBox 1"/>
          <p:cNvSpPr txBox="1">
            <a:spLocks noChangeArrowheads="1"/>
          </p:cNvSpPr>
          <p:nvPr/>
        </p:nvSpPr>
        <p:spPr bwMode="auto">
          <a:xfrm>
            <a:off x="3714744" y="3071810"/>
            <a:ext cx="1787531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100" dirty="0">
                <a:latin typeface="Calibri" pitchFamily="34" charset="0"/>
              </a:rPr>
              <a:t>Обслуживание муниципального долга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523645" y="5267275"/>
            <a:ext cx="8341482" cy="1152128"/>
          </a:xfrm>
          <a:prstGeom prst="rect">
            <a:avLst/>
          </a:prstGeom>
          <a:solidFill>
            <a:srgbClr val="FFFFCC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составе расходов бюджета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города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предусмотрены условно-утверждённые расходы: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986 тыс.руб. и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12 595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тыс.руб. соответственно. 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такое условно-утверждённые расходы?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Это средства, которые предусмотрены в расходной части бюджета, но не распределены в плановом периоде по разделам, подразделам, целевым статьям и видам расходов в ведомственной структуре расходов бюджета. 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Каковы предельные объёмы условно-утверждённых расходов?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соответствии с Бюджетным кодексом Российской Федерации(ст.184.1) предусматривается: на первый год планового периода- не менее 2,5% от общего объёма расходов бюджета(без учёта расходов за счёт межбюджетных трансфертов из вышестоящих уровней бюджета, имеющих целевое назначение),  на второй год планового периода- не менее 5% .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704850" y="0"/>
            <a:ext cx="8439150" cy="765175"/>
          </a:xfrm>
          <a:prstGeom prst="rect">
            <a:avLst/>
          </a:prstGeom>
          <a:solidFill>
            <a:srgbClr val="00B0F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РАСХОДЫ БЮДЖЕТА, ТЫС.РУБ.</a:t>
            </a:r>
          </a:p>
        </p:txBody>
      </p:sp>
      <p:pic>
        <p:nvPicPr>
          <p:cNvPr id="27" name="Picture 2" descr="E:\Doki\gerb s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-24"/>
            <a:ext cx="642910" cy="8029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27088" y="6357958"/>
            <a:ext cx="7058025" cy="385763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Администрация города Сорска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DC9FCE-C929-424F-BD8A-A251FB2982EF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1959" y="1364021"/>
            <a:ext cx="8496943" cy="334541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C00000"/>
                </a:solidFill>
              </a:rPr>
              <a:t>Расходы: </a:t>
            </a:r>
            <a:r>
              <a:rPr lang="ru-RU" b="1" dirty="0" smtClean="0">
                <a:solidFill>
                  <a:srgbClr val="C00000"/>
                </a:solidFill>
              </a:rPr>
              <a:t>2015 </a:t>
            </a:r>
            <a:r>
              <a:rPr lang="ru-RU" b="1" dirty="0">
                <a:solidFill>
                  <a:srgbClr val="C00000"/>
                </a:solidFill>
              </a:rPr>
              <a:t>год </a:t>
            </a:r>
            <a:r>
              <a:rPr lang="ru-RU" b="1" dirty="0" smtClean="0">
                <a:solidFill>
                  <a:srgbClr val="C00000"/>
                </a:solidFill>
              </a:rPr>
              <a:t>– 136 061 </a:t>
            </a:r>
            <a:r>
              <a:rPr lang="ru-RU" b="1" dirty="0">
                <a:solidFill>
                  <a:srgbClr val="C00000"/>
                </a:solidFill>
              </a:rPr>
              <a:t>тыс.руб., </a:t>
            </a:r>
            <a:r>
              <a:rPr lang="ru-RU" b="1" dirty="0" smtClean="0">
                <a:solidFill>
                  <a:srgbClr val="C00000"/>
                </a:solidFill>
              </a:rPr>
              <a:t>2016 </a:t>
            </a:r>
            <a:r>
              <a:rPr lang="ru-RU" b="1" dirty="0">
                <a:solidFill>
                  <a:srgbClr val="C00000"/>
                </a:solidFill>
              </a:rPr>
              <a:t>год- </a:t>
            </a:r>
            <a:r>
              <a:rPr lang="ru-RU" b="1" dirty="0" smtClean="0">
                <a:solidFill>
                  <a:srgbClr val="C00000"/>
                </a:solidFill>
              </a:rPr>
              <a:t>142 820 </a:t>
            </a:r>
            <a:r>
              <a:rPr lang="ru-RU" b="1" dirty="0">
                <a:solidFill>
                  <a:srgbClr val="C00000"/>
                </a:solidFill>
              </a:rPr>
              <a:t>тыс.руб., </a:t>
            </a:r>
            <a:r>
              <a:rPr lang="ru-RU" b="1" dirty="0" smtClean="0">
                <a:solidFill>
                  <a:srgbClr val="C00000"/>
                </a:solidFill>
              </a:rPr>
              <a:t>2017 </a:t>
            </a:r>
            <a:r>
              <a:rPr lang="ru-RU" b="1" dirty="0">
                <a:solidFill>
                  <a:srgbClr val="C00000"/>
                </a:solidFill>
              </a:rPr>
              <a:t>год – </a:t>
            </a:r>
            <a:r>
              <a:rPr lang="ru-RU" b="1" dirty="0" smtClean="0">
                <a:solidFill>
                  <a:srgbClr val="C00000"/>
                </a:solidFill>
              </a:rPr>
              <a:t>145 632 </a:t>
            </a:r>
            <a:r>
              <a:rPr lang="ru-RU" b="1" dirty="0">
                <a:solidFill>
                  <a:srgbClr val="C00000"/>
                </a:solidFill>
              </a:rPr>
              <a:t>тыс.руб. </a:t>
            </a:r>
          </a:p>
        </p:txBody>
      </p:sp>
      <p:graphicFrame>
        <p:nvGraphicFramePr>
          <p:cNvPr id="25" name="Диаграмма 8"/>
          <p:cNvGraphicFramePr>
            <a:graphicFrameLocks/>
          </p:cNvGraphicFramePr>
          <p:nvPr/>
        </p:nvGraphicFramePr>
        <p:xfrm>
          <a:off x="92075" y="1781175"/>
          <a:ext cx="3846513" cy="3198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Прямоугольник 10"/>
          <p:cNvSpPr/>
          <p:nvPr/>
        </p:nvSpPr>
        <p:spPr>
          <a:xfrm flipV="1">
            <a:off x="329315" y="4725138"/>
            <a:ext cx="189798" cy="14530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108" name="TextBox 11"/>
          <p:cNvSpPr txBox="1">
            <a:spLocks noChangeArrowheads="1"/>
          </p:cNvSpPr>
          <p:nvPr/>
        </p:nvSpPr>
        <p:spPr bwMode="auto">
          <a:xfrm>
            <a:off x="552450" y="4641850"/>
            <a:ext cx="13398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/>
              <a:t>Расходы на социально-культурную сферу</a:t>
            </a:r>
          </a:p>
        </p:txBody>
      </p:sp>
      <p:sp>
        <p:nvSpPr>
          <p:cNvPr id="4109" name="TextBox 12"/>
          <p:cNvSpPr txBox="1">
            <a:spLocks noChangeArrowheads="1"/>
          </p:cNvSpPr>
          <p:nvPr/>
        </p:nvSpPr>
        <p:spPr bwMode="auto">
          <a:xfrm>
            <a:off x="2014538" y="4870450"/>
            <a:ext cx="18081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/>
              <a:t>Расходы на образование</a:t>
            </a:r>
          </a:p>
        </p:txBody>
      </p:sp>
      <p:sp>
        <p:nvSpPr>
          <p:cNvPr id="4110" name="TextBox 13"/>
          <p:cNvSpPr txBox="1">
            <a:spLocks noChangeArrowheads="1"/>
          </p:cNvSpPr>
          <p:nvPr/>
        </p:nvSpPr>
        <p:spPr bwMode="auto">
          <a:xfrm>
            <a:off x="647700" y="889000"/>
            <a:ext cx="83851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dirty="0"/>
              <a:t>ОБЪЕМ И СТРУКТУРА РАСХОДОВ БЮДЖЕТА </a:t>
            </a:r>
            <a:r>
              <a:rPr lang="ru-RU" sz="1400" dirty="0" smtClean="0"/>
              <a:t>ГОРОДА </a:t>
            </a:r>
            <a:r>
              <a:rPr lang="ru-RU" sz="1400" dirty="0"/>
              <a:t>НА ОБРАЗОВАНИЕ, ТЫС.РУБ.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2916238" y="3811588"/>
            <a:ext cx="0" cy="503237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2" name="TextBox 22"/>
          <p:cNvSpPr txBox="1">
            <a:spLocks noChangeArrowheads="1"/>
          </p:cNvSpPr>
          <p:nvPr/>
        </p:nvSpPr>
        <p:spPr bwMode="auto">
          <a:xfrm>
            <a:off x="1852613" y="3924300"/>
            <a:ext cx="7747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/>
              <a:t>82,4 %</a:t>
            </a:r>
          </a:p>
        </p:txBody>
      </p:sp>
      <p:sp>
        <p:nvSpPr>
          <p:cNvPr id="4113" name="TextBox 24"/>
          <p:cNvSpPr txBox="1">
            <a:spLocks noChangeArrowheads="1"/>
          </p:cNvSpPr>
          <p:nvPr/>
        </p:nvSpPr>
        <p:spPr bwMode="auto">
          <a:xfrm>
            <a:off x="1852613" y="3049588"/>
            <a:ext cx="631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/>
              <a:t>81,8%</a:t>
            </a:r>
          </a:p>
        </p:txBody>
      </p:sp>
      <p:graphicFrame>
        <p:nvGraphicFramePr>
          <p:cNvPr id="26" name="Диаграмма 25"/>
          <p:cNvGraphicFramePr>
            <a:graphicFrameLocks/>
          </p:cNvGraphicFramePr>
          <p:nvPr/>
        </p:nvGraphicFramePr>
        <p:xfrm>
          <a:off x="3822700" y="1838325"/>
          <a:ext cx="4238625" cy="3635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" name="Прямоугольная выноска 28"/>
          <p:cNvSpPr/>
          <p:nvPr/>
        </p:nvSpPr>
        <p:spPr>
          <a:xfrm>
            <a:off x="4932363" y="2190750"/>
            <a:ext cx="573087" cy="214313"/>
          </a:xfrm>
          <a:prstGeom prst="wedgeRectCallout">
            <a:avLst>
              <a:gd name="adj1" fmla="val 62602"/>
              <a:gd name="adj2" fmla="val -55474"/>
            </a:avLst>
          </a:prstGeom>
          <a:solidFill>
            <a:srgbClr val="FF66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5496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ая выноска 29"/>
          <p:cNvSpPr/>
          <p:nvPr/>
        </p:nvSpPr>
        <p:spPr>
          <a:xfrm>
            <a:off x="5981700" y="2225675"/>
            <a:ext cx="644525" cy="214313"/>
          </a:xfrm>
          <a:prstGeom prst="wedgeRectCallout">
            <a:avLst>
              <a:gd name="adj1" fmla="val 50048"/>
              <a:gd name="adj2" fmla="val -83829"/>
            </a:avLst>
          </a:prstGeom>
          <a:solidFill>
            <a:srgbClr val="FF66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6496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H="1">
            <a:off x="7336295" y="2260999"/>
            <a:ext cx="144017" cy="14401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  <p:sp>
        <p:nvSpPr>
          <p:cNvPr id="4120" name="TextBox 32"/>
          <p:cNvSpPr txBox="1">
            <a:spLocks noChangeArrowheads="1"/>
          </p:cNvSpPr>
          <p:nvPr/>
        </p:nvSpPr>
        <p:spPr bwMode="auto">
          <a:xfrm>
            <a:off x="7616825" y="2239963"/>
            <a:ext cx="13081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/>
              <a:t>Дошкольное образование</a:t>
            </a:r>
          </a:p>
        </p:txBody>
      </p:sp>
      <p:sp>
        <p:nvSpPr>
          <p:cNvPr id="4121" name="TextBox 33"/>
          <p:cNvSpPr txBox="1">
            <a:spLocks noChangeArrowheads="1"/>
          </p:cNvSpPr>
          <p:nvPr/>
        </p:nvSpPr>
        <p:spPr bwMode="auto">
          <a:xfrm>
            <a:off x="7642225" y="2817813"/>
            <a:ext cx="1308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/>
              <a:t>Общее образование</a:t>
            </a:r>
          </a:p>
        </p:txBody>
      </p:sp>
      <p:sp>
        <p:nvSpPr>
          <p:cNvPr id="4123" name="TextBox 35"/>
          <p:cNvSpPr txBox="1">
            <a:spLocks noChangeArrowheads="1"/>
          </p:cNvSpPr>
          <p:nvPr/>
        </p:nvSpPr>
        <p:spPr bwMode="auto">
          <a:xfrm>
            <a:off x="7715271" y="3571876"/>
            <a:ext cx="12175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dirty="0"/>
              <a:t>Прочие расходы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215023" y="5473700"/>
            <a:ext cx="8770813" cy="979636"/>
          </a:xfrm>
          <a:prstGeom prst="rect">
            <a:avLst/>
          </a:prstGeom>
          <a:solidFill>
            <a:srgbClr val="FFFFCC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Важно: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2014 года разграничены полномочия в области дошкольного образования. Из республиканского бюджета Республики Хакасия должны быть профинансированы: в полном объёме расходы по оплате труда руководителей, педагогического персонала, 25% расходов по оплате труда младшего персонала дошкольных учреждений, приобретению учебников, учебных, учебно-наглядных  пособий и средств обучения., расходы  на материалы и хозяйственные нужды. Расходы  на содержание зданий и коммунальных услуг, 25% расходов на оплату труда младшего персонала, 100% расходов на оплату труда обслуживающего персонала дошкольных учреждений-  из бюджета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города.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04850" y="0"/>
            <a:ext cx="8439150" cy="765175"/>
          </a:xfrm>
          <a:prstGeom prst="rect">
            <a:avLst/>
          </a:prstGeom>
          <a:solidFill>
            <a:srgbClr val="00B0F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РАСХОДЫ БЮДЖЕТА, ТЫС.РУБ.</a:t>
            </a:r>
          </a:p>
        </p:txBody>
      </p:sp>
      <p:pic>
        <p:nvPicPr>
          <p:cNvPr id="23" name="Picture 2" descr="E:\Doki\gerb s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24"/>
            <a:ext cx="642910" cy="8029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403350" y="6356350"/>
            <a:ext cx="6029325" cy="365125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Администрация города Сорска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95C5A1-6F03-4DB9-B924-A4E847FE36A5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9314" y="1412776"/>
            <a:ext cx="8496943" cy="386035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C00000"/>
                </a:solidFill>
              </a:rPr>
              <a:t>Расходы: </a:t>
            </a:r>
            <a:r>
              <a:rPr lang="ru-RU" b="1" dirty="0" smtClean="0">
                <a:solidFill>
                  <a:srgbClr val="C00000"/>
                </a:solidFill>
              </a:rPr>
              <a:t>2015 </a:t>
            </a:r>
            <a:r>
              <a:rPr lang="ru-RU" b="1" dirty="0">
                <a:solidFill>
                  <a:srgbClr val="C00000"/>
                </a:solidFill>
              </a:rPr>
              <a:t>год -  </a:t>
            </a:r>
            <a:r>
              <a:rPr lang="ru-RU" b="1" dirty="0" smtClean="0">
                <a:solidFill>
                  <a:srgbClr val="C00000"/>
                </a:solidFill>
              </a:rPr>
              <a:t>17 723тыс.руб</a:t>
            </a:r>
            <a:r>
              <a:rPr lang="ru-RU" b="1" dirty="0">
                <a:solidFill>
                  <a:srgbClr val="C00000"/>
                </a:solidFill>
              </a:rPr>
              <a:t>., </a:t>
            </a:r>
            <a:r>
              <a:rPr lang="ru-RU" b="1" dirty="0" smtClean="0">
                <a:solidFill>
                  <a:srgbClr val="C00000"/>
                </a:solidFill>
              </a:rPr>
              <a:t>2016 </a:t>
            </a:r>
            <a:r>
              <a:rPr lang="ru-RU" b="1" dirty="0">
                <a:solidFill>
                  <a:srgbClr val="C00000"/>
                </a:solidFill>
              </a:rPr>
              <a:t>год- </a:t>
            </a:r>
            <a:r>
              <a:rPr lang="ru-RU" b="1" dirty="0" smtClean="0">
                <a:solidFill>
                  <a:srgbClr val="C00000"/>
                </a:solidFill>
              </a:rPr>
              <a:t>17 761тыс.руб</a:t>
            </a:r>
            <a:r>
              <a:rPr lang="ru-RU" b="1" dirty="0">
                <a:solidFill>
                  <a:srgbClr val="C00000"/>
                </a:solidFill>
              </a:rPr>
              <a:t>., </a:t>
            </a:r>
            <a:r>
              <a:rPr lang="ru-RU" b="1" dirty="0" smtClean="0">
                <a:solidFill>
                  <a:srgbClr val="C00000"/>
                </a:solidFill>
              </a:rPr>
              <a:t>2017 </a:t>
            </a:r>
            <a:r>
              <a:rPr lang="ru-RU" b="1" dirty="0">
                <a:solidFill>
                  <a:srgbClr val="C00000"/>
                </a:solidFill>
              </a:rPr>
              <a:t>год – </a:t>
            </a:r>
            <a:r>
              <a:rPr lang="ru-RU" b="1" dirty="0" smtClean="0">
                <a:solidFill>
                  <a:srgbClr val="C00000"/>
                </a:solidFill>
              </a:rPr>
              <a:t>17508 </a:t>
            </a:r>
            <a:r>
              <a:rPr lang="ru-RU" b="1" dirty="0">
                <a:solidFill>
                  <a:srgbClr val="C00000"/>
                </a:solidFill>
              </a:rPr>
              <a:t>тыс.руб. </a:t>
            </a:r>
          </a:p>
        </p:txBody>
      </p:sp>
      <p:graphicFrame>
        <p:nvGraphicFramePr>
          <p:cNvPr id="22" name="Диаграмма 9"/>
          <p:cNvGraphicFramePr>
            <a:graphicFrameLocks/>
          </p:cNvGraphicFramePr>
          <p:nvPr/>
        </p:nvGraphicFramePr>
        <p:xfrm>
          <a:off x="214282" y="1571612"/>
          <a:ext cx="5138768" cy="3929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29315" y="4509119"/>
            <a:ext cx="108012" cy="14401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5132" name="TextBox 11"/>
          <p:cNvSpPr txBox="1">
            <a:spLocks noChangeArrowheads="1"/>
          </p:cNvSpPr>
          <p:nvPr/>
        </p:nvSpPr>
        <p:spPr bwMode="auto">
          <a:xfrm>
            <a:off x="541338" y="4446588"/>
            <a:ext cx="16541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dirty="0"/>
              <a:t>Расходы на социально-культурную сферу</a:t>
            </a:r>
          </a:p>
        </p:txBody>
      </p:sp>
      <p:sp>
        <p:nvSpPr>
          <p:cNvPr id="5133" name="TextBox 12"/>
          <p:cNvSpPr txBox="1">
            <a:spLocks noChangeArrowheads="1"/>
          </p:cNvSpPr>
          <p:nvPr/>
        </p:nvSpPr>
        <p:spPr bwMode="auto">
          <a:xfrm>
            <a:off x="2268538" y="4478338"/>
            <a:ext cx="18065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dirty="0"/>
              <a:t>Расходы на культуру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911752" y="4509119"/>
            <a:ext cx="139297" cy="144015"/>
          </a:xfrm>
          <a:prstGeom prst="rect">
            <a:avLst/>
          </a:prstGeom>
          <a:solidFill>
            <a:srgbClr val="FF66FF"/>
          </a:solidFill>
          <a:ln>
            <a:solidFill>
              <a:srgbClr val="FF66F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203325" y="2519363"/>
            <a:ext cx="0" cy="287337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225550" y="3248025"/>
            <a:ext cx="0" cy="28892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211263" y="4078288"/>
            <a:ext cx="0" cy="287337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0" name="TextBox 24"/>
          <p:cNvSpPr txBox="1">
            <a:spLocks noChangeArrowheads="1"/>
          </p:cNvSpPr>
          <p:nvPr/>
        </p:nvSpPr>
        <p:spPr bwMode="auto">
          <a:xfrm>
            <a:off x="1682750" y="2466975"/>
            <a:ext cx="5492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/>
              <a:t>8,9</a:t>
            </a:r>
            <a:r>
              <a:rPr lang="ru-RU"/>
              <a:t>%</a:t>
            </a:r>
          </a:p>
        </p:txBody>
      </p:sp>
      <p:sp>
        <p:nvSpPr>
          <p:cNvPr id="5141" name="TextBox 2"/>
          <p:cNvSpPr txBox="1">
            <a:spLocks noChangeArrowheads="1"/>
          </p:cNvSpPr>
          <p:nvPr/>
        </p:nvSpPr>
        <p:spPr bwMode="auto">
          <a:xfrm>
            <a:off x="1636713" y="4037013"/>
            <a:ext cx="504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dirty="0"/>
              <a:t>7,8%</a:t>
            </a:r>
          </a:p>
        </p:txBody>
      </p:sp>
      <p:graphicFrame>
        <p:nvGraphicFramePr>
          <p:cNvPr id="23" name="Диаграмма 3"/>
          <p:cNvGraphicFramePr>
            <a:graphicFrameLocks/>
          </p:cNvGraphicFramePr>
          <p:nvPr/>
        </p:nvGraphicFramePr>
        <p:xfrm>
          <a:off x="3121025" y="1690688"/>
          <a:ext cx="6197600" cy="416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523645" y="5373215"/>
            <a:ext cx="8302978" cy="864097"/>
          </a:xfrm>
          <a:prstGeom prst="rect">
            <a:avLst/>
          </a:prstGeom>
          <a:solidFill>
            <a:srgbClr val="FFFFCC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сфере культуры бюджетные приоритеты будут направлены на расширение доступа к культурным ценностям, поддержку творческой деятельности, традиционной народной культуры 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04850" y="0"/>
            <a:ext cx="8439150" cy="765175"/>
          </a:xfrm>
          <a:prstGeom prst="rect">
            <a:avLst/>
          </a:prstGeom>
          <a:solidFill>
            <a:srgbClr val="00B0F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РАСХОДЫ БЮДЖЕТА, ТЫС.РУБ.</a:t>
            </a:r>
          </a:p>
        </p:txBody>
      </p:sp>
      <p:sp>
        <p:nvSpPr>
          <p:cNvPr id="5147" name="TextBox 13"/>
          <p:cNvSpPr txBox="1">
            <a:spLocks noChangeArrowheads="1"/>
          </p:cNvSpPr>
          <p:nvPr/>
        </p:nvSpPr>
        <p:spPr bwMode="auto">
          <a:xfrm>
            <a:off x="441325" y="908050"/>
            <a:ext cx="83851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dirty="0"/>
              <a:t>ОБЪЕМ И СТРУКТУРА РАСХОДОВ БЮДЖЕТА </a:t>
            </a:r>
            <a:r>
              <a:rPr lang="ru-RU" sz="1400" dirty="0" smtClean="0"/>
              <a:t> ГОРОДА </a:t>
            </a:r>
            <a:r>
              <a:rPr lang="ru-RU" sz="1400" dirty="0"/>
              <a:t>НА КУЛЬТУРУ, ТЫС.РУБ.</a:t>
            </a:r>
          </a:p>
        </p:txBody>
      </p:sp>
      <p:pic>
        <p:nvPicPr>
          <p:cNvPr id="25" name="Picture 2" descr="E:\Doki\gerb s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24"/>
            <a:ext cx="642910" cy="8029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63713" y="6356350"/>
            <a:ext cx="5400675" cy="365125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Администрация города Сорска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7E7658-0920-4E48-A835-AC4B7467C8B3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61057" y="1474143"/>
            <a:ext cx="8496943" cy="43963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C00000"/>
                </a:solidFill>
              </a:rPr>
              <a:t>Расходы: </a:t>
            </a:r>
            <a:r>
              <a:rPr lang="ru-RU" b="1" dirty="0" smtClean="0">
                <a:solidFill>
                  <a:srgbClr val="C00000"/>
                </a:solidFill>
              </a:rPr>
              <a:t>2015 </a:t>
            </a:r>
            <a:r>
              <a:rPr lang="ru-RU" b="1" dirty="0">
                <a:solidFill>
                  <a:srgbClr val="C00000"/>
                </a:solidFill>
              </a:rPr>
              <a:t>год -  </a:t>
            </a:r>
            <a:r>
              <a:rPr lang="ru-RU" b="1" dirty="0" smtClean="0">
                <a:solidFill>
                  <a:srgbClr val="C00000"/>
                </a:solidFill>
              </a:rPr>
              <a:t>24757тыс.руб</a:t>
            </a:r>
            <a:r>
              <a:rPr lang="ru-RU" b="1" dirty="0">
                <a:solidFill>
                  <a:srgbClr val="C00000"/>
                </a:solidFill>
              </a:rPr>
              <a:t>., </a:t>
            </a:r>
            <a:r>
              <a:rPr lang="ru-RU" b="1" dirty="0" smtClean="0">
                <a:solidFill>
                  <a:srgbClr val="C00000"/>
                </a:solidFill>
              </a:rPr>
              <a:t>2016 </a:t>
            </a:r>
            <a:r>
              <a:rPr lang="ru-RU" b="1" dirty="0">
                <a:solidFill>
                  <a:srgbClr val="C00000"/>
                </a:solidFill>
              </a:rPr>
              <a:t>год- </a:t>
            </a:r>
            <a:r>
              <a:rPr lang="ru-RU" b="1" dirty="0" smtClean="0">
                <a:solidFill>
                  <a:srgbClr val="C00000"/>
                </a:solidFill>
              </a:rPr>
              <a:t>20568тыс.руб</a:t>
            </a:r>
            <a:r>
              <a:rPr lang="ru-RU" b="1" dirty="0">
                <a:solidFill>
                  <a:srgbClr val="C00000"/>
                </a:solidFill>
              </a:rPr>
              <a:t>., </a:t>
            </a:r>
            <a:r>
              <a:rPr lang="ru-RU" b="1" dirty="0" smtClean="0">
                <a:solidFill>
                  <a:srgbClr val="C00000"/>
                </a:solidFill>
              </a:rPr>
              <a:t>2017 </a:t>
            </a:r>
            <a:r>
              <a:rPr lang="ru-RU" b="1" dirty="0">
                <a:solidFill>
                  <a:srgbClr val="C00000"/>
                </a:solidFill>
              </a:rPr>
              <a:t>год – </a:t>
            </a:r>
            <a:r>
              <a:rPr lang="ru-RU" b="1" dirty="0" smtClean="0">
                <a:solidFill>
                  <a:srgbClr val="C00000"/>
                </a:solidFill>
              </a:rPr>
              <a:t>23505 </a:t>
            </a:r>
            <a:r>
              <a:rPr lang="ru-RU" b="1" dirty="0">
                <a:solidFill>
                  <a:srgbClr val="C00000"/>
                </a:solidFill>
              </a:rPr>
              <a:t>тыс.руб.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52276" y="2132856"/>
            <a:ext cx="2396606" cy="6480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жилищного хозяйства-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1 658 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тыс.руб.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52277" y="2908076"/>
            <a:ext cx="2396605" cy="707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Проектирование инженерной  инфраструктуры районов комплексной застройки</a:t>
            </a:r>
            <a:r>
              <a:rPr lang="ru-RU" sz="1000" dirty="0"/>
              <a:t>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00 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тыс.руб.</a:t>
            </a:r>
          </a:p>
        </p:txBody>
      </p:sp>
      <p:sp>
        <p:nvSpPr>
          <p:cNvPr id="20493" name="TextBox 13"/>
          <p:cNvSpPr txBox="1">
            <a:spLocks noChangeArrowheads="1"/>
          </p:cNvSpPr>
          <p:nvPr/>
        </p:nvSpPr>
        <p:spPr bwMode="auto">
          <a:xfrm>
            <a:off x="465138" y="908050"/>
            <a:ext cx="83851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dirty="0"/>
              <a:t>ПЛАНИРУЕМЫЕ РАСХОДЫ НА ЖИЛИЩНО-КОММУНАЛЬНОЕ ХОЗЯЙСТВО  В </a:t>
            </a:r>
            <a:r>
              <a:rPr lang="ru-RU" sz="1400" dirty="0" smtClean="0"/>
              <a:t>2015 </a:t>
            </a:r>
            <a:r>
              <a:rPr lang="ru-RU" sz="1400" dirty="0"/>
              <a:t>ГОДУ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053730" y="2132856"/>
            <a:ext cx="2736304" cy="63400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Модернизация коммунального хозяйства- 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9 400 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тыс.руб.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022429" y="2126089"/>
            <a:ext cx="2592288" cy="63400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Благоустройство- 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11 567 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тыс.руб.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52278" y="3753036"/>
            <a:ext cx="2396605" cy="6480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мероприятий по капитальному ремонту многоквартирных домов –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1 458 тыс. руб.</a:t>
            </a: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026646" y="2908076"/>
            <a:ext cx="2588071" cy="55309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Другие вопросы в области ЖКХ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2132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тыс.руб.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090689" y="2908076"/>
            <a:ext cx="2736304" cy="55309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Реконструкция и ремонт объектов систем водоснабжения и водоотведения  муниципальной собственности–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400 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тыс.руб.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090689" y="3615952"/>
            <a:ext cx="2736304" cy="56651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Реконструкция и ремонт объектов коммунальной инфраструктуры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3000 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тыс.руб.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071802" y="4286256"/>
            <a:ext cx="2786082" cy="64294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Мероприятия, направленные на энергосбережение и повышение энергетической эффективности –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6000 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тыс.руб.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39550" y="5229200"/>
            <a:ext cx="8210627" cy="864097"/>
          </a:xfrm>
          <a:prstGeom prst="rect">
            <a:avLst/>
          </a:prstGeom>
          <a:solidFill>
            <a:srgbClr val="FFFFCC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Бюджетные расходы в жилищно-коммунальном комплексе будут нацелены на проектирование инженерной инфраструктуры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городов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комплексной застройки, на модернизацию объектов коммунальной инфраструктуры и  создание условий по повышению энергетической эффективности объектов коммунального хозяйства,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704850" y="0"/>
            <a:ext cx="8439150" cy="765175"/>
          </a:xfrm>
          <a:prstGeom prst="rect">
            <a:avLst/>
          </a:prstGeom>
          <a:solidFill>
            <a:srgbClr val="00B0F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РАСХОДЫ БЮДЖЕТА, ТЫС.РУБ.</a:t>
            </a:r>
          </a:p>
        </p:txBody>
      </p:sp>
      <p:pic>
        <p:nvPicPr>
          <p:cNvPr id="24" name="Picture 2" descr="E:\Doki\gerb 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642910" cy="8029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692275" y="6356350"/>
            <a:ext cx="5327650" cy="365125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Администрация города Сорска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774788-21CF-4CB5-B035-1A41DD5D1B11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  <p:sp>
        <p:nvSpPr>
          <p:cNvPr id="8" name="Заголовок 6"/>
          <p:cNvSpPr txBox="1">
            <a:spLocks/>
          </p:cNvSpPr>
          <p:nvPr/>
        </p:nvSpPr>
        <p:spPr bwMode="auto">
          <a:xfrm>
            <a:off x="323528" y="1196752"/>
            <a:ext cx="4104456" cy="1155882"/>
          </a:xfrm>
          <a:prstGeom prst="roundRect">
            <a:avLst/>
          </a:prstGeom>
          <a:solidFill>
            <a:srgbClr val="92D050"/>
          </a:solidFill>
          <a:ln w="25400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 sz="1800" b="1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 районного дорожного фонда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2015 год – 3 641,0 тыс.руб.;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2016 год- 3 650,0 тыс.руб.;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2017 год- 3 942,0 тыс.руб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9" name="Заголовок 6"/>
          <p:cNvSpPr txBox="1">
            <a:spLocks/>
          </p:cNvSpPr>
          <p:nvPr/>
        </p:nvSpPr>
        <p:spPr bwMode="auto">
          <a:xfrm>
            <a:off x="4648322" y="1268760"/>
            <a:ext cx="4176464" cy="1083874"/>
          </a:xfrm>
          <a:prstGeom prst="roundRect">
            <a:avLst/>
          </a:prstGeom>
          <a:solidFill>
            <a:srgbClr val="92D050"/>
          </a:solidFill>
          <a:ln w="25400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 sz="1800" b="1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городского дорожного фонда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10" name="Заголовок 6"/>
          <p:cNvSpPr txBox="1">
            <a:spLocks/>
          </p:cNvSpPr>
          <p:nvPr/>
        </p:nvSpPr>
        <p:spPr bwMode="auto">
          <a:xfrm>
            <a:off x="4678436" y="2492896"/>
            <a:ext cx="4176464" cy="71271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5400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дорожной деятельности в отношении автомобильных дорог</a:t>
            </a:r>
          </a:p>
          <a:p>
            <a:pPr>
              <a:defRPr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муниципального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значения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11" name="Заголовок 6"/>
          <p:cNvSpPr txBox="1">
            <a:spLocks/>
          </p:cNvSpPr>
          <p:nvPr/>
        </p:nvSpPr>
        <p:spPr bwMode="auto">
          <a:xfrm>
            <a:off x="4678436" y="3356992"/>
            <a:ext cx="4176464" cy="187220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5400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 sz="1800" b="1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Субсидии МО на обеспечение дорожной деятельности в отношении</a:t>
            </a:r>
          </a:p>
          <a:p>
            <a:pPr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автомобильных дорог общего пользования местного значения, а также</a:t>
            </a:r>
          </a:p>
          <a:p>
            <a:pPr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капитального ремонта и ремонта дворовых территорий многоквартирных домов,</a:t>
            </a:r>
          </a:p>
          <a:p>
            <a:pPr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проездов к дворовым территориям многоквартирных домов населенных пунктов</a:t>
            </a:r>
            <a:endPara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12" name="Заголовок 6"/>
          <p:cNvSpPr txBox="1">
            <a:spLocks/>
          </p:cNvSpPr>
          <p:nvPr/>
        </p:nvSpPr>
        <p:spPr bwMode="auto">
          <a:xfrm>
            <a:off x="251520" y="2400325"/>
            <a:ext cx="4176464" cy="324036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25400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Источники формирования доходов районного дорожного фонда</a:t>
            </a:r>
          </a:p>
          <a:p>
            <a:pPr marL="171450" indent="-171450" algn="l">
              <a:buFont typeface="Arial" pitchFamily="34" charset="0"/>
              <a:buChar char="•"/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акцизы на дизельное топливо ,подлежащие распределению между бюджетами  субъектов РФ и местными бюджетами с учётом установленных дифференцированных нормативов отчислений в местные бюджеты;</a:t>
            </a:r>
          </a:p>
          <a:p>
            <a:pPr marL="171450" indent="-171450" algn="l">
              <a:buFont typeface="Arial" pitchFamily="34" charset="0"/>
              <a:buChar char="•"/>
              <a:defRPr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кцизы на моторные масла для дизельных и (или)карбюраторных (</a:t>
            </a:r>
            <a:r>
              <a:rPr lang="ru-RU" sz="1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инжекторных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двигателей, подлежащие распределению между бюджетами  субъектов РФ и местными бюджетами с учётом установленных дифференцированных нормативов отчислений в  местные бюджеты;</a:t>
            </a:r>
          </a:p>
          <a:p>
            <a:pPr marL="171450" indent="-171450" algn="l">
              <a:buFont typeface="Arial" pitchFamily="34" charset="0"/>
              <a:buChar char="•"/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Акцизы на автомобильный бензин подлежащие распределению между бюджетами  субъектов РФ и местными бюджетами с учётом установленных дифференцированных нормативов отчислений в местные бюджеты;</a:t>
            </a:r>
          </a:p>
          <a:p>
            <a:pPr marL="171450" indent="-171450" algn="l">
              <a:buFont typeface="Arial" pitchFamily="34" charset="0"/>
              <a:buChar char="•"/>
              <a:defRPr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кцизы на прямогонный бензин ,подлежащие распределению между бюджетами  субъектов РФ и местными бюджетами с учётом установленных дифференцированных нормативов отчислений в местные бюджеты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95537" y="5733257"/>
            <a:ext cx="8478860" cy="576064"/>
          </a:xfrm>
          <a:prstGeom prst="rect">
            <a:avLst/>
          </a:prstGeom>
          <a:solidFill>
            <a:srgbClr val="FFFFCC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Начиная с 2014 года, финансовое обеспечение дорожного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хозяйства города осуществляется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рамках дорожного фонда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города Сорска.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04850" y="0"/>
            <a:ext cx="8439150" cy="765175"/>
          </a:xfrm>
          <a:prstGeom prst="rect">
            <a:avLst/>
          </a:prstGeom>
          <a:solidFill>
            <a:srgbClr val="00B0F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РАСХОДЫ БЮДЖЕТА, ТЫС.РУБ.</a:t>
            </a:r>
          </a:p>
        </p:txBody>
      </p:sp>
      <p:sp>
        <p:nvSpPr>
          <p:cNvPr id="21528" name="TextBox 2"/>
          <p:cNvSpPr txBox="1">
            <a:spLocks noChangeArrowheads="1"/>
          </p:cNvSpPr>
          <p:nvPr/>
        </p:nvSpPr>
        <p:spPr bwMode="auto">
          <a:xfrm>
            <a:off x="2987675" y="811213"/>
            <a:ext cx="27638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ДОРОЖНОЕ ХОЗЯЙСТВО</a:t>
            </a:r>
          </a:p>
        </p:txBody>
      </p:sp>
      <p:pic>
        <p:nvPicPr>
          <p:cNvPr id="15" name="Picture 2" descr="E:\Doki\gerb 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642910" cy="8029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835150" y="6356350"/>
            <a:ext cx="5400675" cy="365125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Администрация города Сорска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A9CF5-3B08-430F-925A-8088560C5B8A}" type="slidenum">
              <a:rPr lang="ru-RU" smtClean="0"/>
              <a:pPr>
                <a:defRPr/>
              </a:pPr>
              <a:t>16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4850" y="0"/>
            <a:ext cx="8439150" cy="765175"/>
          </a:xfrm>
          <a:prstGeom prst="rect">
            <a:avLst/>
          </a:prstGeom>
          <a:solidFill>
            <a:srgbClr val="00B0F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</a:rPr>
              <a:t>V</a:t>
            </a:r>
            <a:r>
              <a:rPr lang="ru-RU" b="1" dirty="0">
                <a:solidFill>
                  <a:schemeClr val="bg1"/>
                </a:solidFill>
              </a:rPr>
              <a:t>. МЕЖБЮДЖЕТНЫЕ ОТНОШЕНИЯ</a:t>
            </a:r>
          </a:p>
        </p:txBody>
      </p:sp>
      <p:sp>
        <p:nvSpPr>
          <p:cNvPr id="6151" name="TextBox 8"/>
          <p:cNvSpPr txBox="1">
            <a:spLocks noChangeArrowheads="1"/>
          </p:cNvSpPr>
          <p:nvPr/>
        </p:nvSpPr>
        <p:spPr bwMode="auto">
          <a:xfrm>
            <a:off x="862013" y="784225"/>
            <a:ext cx="78136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МЕЖБЮДЖЕТНЫЕ ТРАНСФЕРТЫ, ПЛАНИРУЕМЫЕ К ПОЛУЧЕНИЮ ИЗ РЕСПУБЛИКАНСКОГО БЮДЖЕТА РЕСПУБЛИКИ ХАКАСИЯ, ТЫС.РУБ.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85800" y="1412216"/>
            <a:ext cx="1508390" cy="3681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Республиканский бюджет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1036638" y="1779588"/>
            <a:ext cx="544512" cy="903287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339752" y="1780332"/>
            <a:ext cx="1224136" cy="21602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94249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318817" y="2467533"/>
            <a:ext cx="1224136" cy="21602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92817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39752" y="2120676"/>
            <a:ext cx="1224136" cy="21602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93638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5" name="TextBox 9"/>
          <p:cNvSpPr txBox="1">
            <a:spLocks noChangeArrowheads="1"/>
          </p:cNvSpPr>
          <p:nvPr/>
        </p:nvSpPr>
        <p:spPr bwMode="auto">
          <a:xfrm>
            <a:off x="1614488" y="1836738"/>
            <a:ext cx="74065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dirty="0" smtClean="0">
                <a:cs typeface="Times New Roman" pitchFamily="18" charset="0"/>
              </a:rPr>
              <a:t>2015 </a:t>
            </a:r>
            <a:r>
              <a:rPr lang="ru-RU" sz="1200" dirty="0">
                <a:cs typeface="Times New Roman" pitchFamily="18" charset="0"/>
              </a:rPr>
              <a:t>год</a:t>
            </a:r>
          </a:p>
        </p:txBody>
      </p:sp>
      <p:sp>
        <p:nvSpPr>
          <p:cNvPr id="6166" name="TextBox 9"/>
          <p:cNvSpPr txBox="1">
            <a:spLocks noChangeArrowheads="1"/>
          </p:cNvSpPr>
          <p:nvPr/>
        </p:nvSpPr>
        <p:spPr bwMode="auto">
          <a:xfrm>
            <a:off x="1624013" y="2101850"/>
            <a:ext cx="74065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dirty="0" smtClean="0">
                <a:cs typeface="Times New Roman" pitchFamily="18" charset="0"/>
              </a:rPr>
              <a:t>2016 </a:t>
            </a:r>
            <a:r>
              <a:rPr lang="ru-RU" sz="1200" dirty="0">
                <a:cs typeface="Times New Roman" pitchFamily="18" charset="0"/>
              </a:rPr>
              <a:t>год</a:t>
            </a:r>
          </a:p>
        </p:txBody>
      </p:sp>
      <p:sp>
        <p:nvSpPr>
          <p:cNvPr id="6167" name="TextBox 9"/>
          <p:cNvSpPr txBox="1">
            <a:spLocks noChangeArrowheads="1"/>
          </p:cNvSpPr>
          <p:nvPr/>
        </p:nvSpPr>
        <p:spPr bwMode="auto">
          <a:xfrm>
            <a:off x="1609725" y="2384425"/>
            <a:ext cx="74065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dirty="0" smtClean="0">
                <a:cs typeface="Times New Roman" pitchFamily="18" charset="0"/>
              </a:rPr>
              <a:t>2017 </a:t>
            </a:r>
            <a:r>
              <a:rPr lang="ru-RU" sz="1200" dirty="0">
                <a:cs typeface="Times New Roman" pitchFamily="18" charset="0"/>
              </a:rPr>
              <a:t>год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04850" y="2814129"/>
            <a:ext cx="3024336" cy="32683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города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dirty="0"/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685800" y="3357563"/>
          <a:ext cx="4132263" cy="20970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9898"/>
                <a:gridCol w="3042365"/>
              </a:tblGrid>
              <a:tr h="57611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Вид финансовой помощи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3" marR="91453" marT="45699" marB="4569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Целевое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назначение</a:t>
                      </a:r>
                      <a:endParaRPr lang="ru-RU" sz="1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000" dirty="0"/>
                    </a:p>
                  </a:txBody>
                  <a:tcPr marL="91453" marR="91453" marT="45699" marB="45699"/>
                </a:tc>
              </a:tr>
              <a:tr h="54863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Дотация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3" marR="91453" marT="45699" marB="45699"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Сокращение различия в бюджетной обеспеченности между  городами республики и обеспечение их сбалансированности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3" marR="91453" marT="45699" marB="45699"/>
                </a:tc>
              </a:tr>
              <a:tr h="396224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Субсидия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3" marR="91453" marT="45699" marB="45699"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Финансирование на долевой основе приоритетных социально-значимых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расходов местных бюджетов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3" marR="91453" marT="45699" marB="45699"/>
                </a:tc>
              </a:tr>
              <a:tr h="57611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Субвенция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3" marR="91453" marT="45699" marB="45699"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Выполнение полномочий   Российской Федерации, республики Хакасия , переданных для исполнения в местные бюджеты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3" marR="91453" marT="45699" marB="45699"/>
                </a:tc>
              </a:tr>
            </a:tbl>
          </a:graphicData>
        </a:graphic>
      </p:graphicFrame>
      <p:graphicFrame>
        <p:nvGraphicFramePr>
          <p:cNvPr id="20" name="Диаграмма 1"/>
          <p:cNvGraphicFramePr>
            <a:graphicFrameLocks/>
          </p:cNvGraphicFramePr>
          <p:nvPr/>
        </p:nvGraphicFramePr>
        <p:xfrm>
          <a:off x="5124450" y="1362075"/>
          <a:ext cx="4070350" cy="416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ая выноска 2"/>
          <p:cNvSpPr/>
          <p:nvPr/>
        </p:nvSpPr>
        <p:spPr>
          <a:xfrm>
            <a:off x="6370638" y="1308100"/>
            <a:ext cx="625475" cy="288925"/>
          </a:xfrm>
          <a:prstGeom prst="wedgeRectCallout">
            <a:avLst>
              <a:gd name="adj1" fmla="val 49112"/>
              <a:gd name="adj2" fmla="val 105407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1119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57597" y="5661248"/>
            <a:ext cx="8136137" cy="648071"/>
          </a:xfrm>
          <a:prstGeom prst="rect">
            <a:avLst/>
          </a:prstGeom>
          <a:solidFill>
            <a:srgbClr val="FFFFCC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течение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года планируется привлечение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субсидий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 Федерального и республиканского  бюджетов . </a:t>
            </a:r>
            <a:r>
              <a:rPr lang="ru-RU" sz="1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Справочно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в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2014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году из</a:t>
            </a:r>
          </a:p>
          <a:p>
            <a:pPr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Федерального бюджета и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республиканского бюджета Республики Хакасия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привлечено субсидий – 74 850 </a:t>
            </a:r>
            <a:r>
              <a:rPr lang="ru-RU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.руб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Picture 2" descr="E:\Doki\gerb 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4"/>
            <a:ext cx="642910" cy="8029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28638" y="1928802"/>
            <a:ext cx="8047037" cy="136842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1600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 Решению Совета депутатов города Сорска от 23.12.2014 г. «о бюджете муниципального образования город Сорск на 2015 год и </a:t>
            </a:r>
            <a:br>
              <a:rPr lang="ru-RU" sz="1600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1600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плановый период 2016-2017 годов»</a:t>
            </a:r>
          </a:p>
        </p:txBody>
      </p:sp>
      <p:sp>
        <p:nvSpPr>
          <p:cNvPr id="11267" name="Текст 5"/>
          <p:cNvSpPr>
            <a:spLocks noGrp="1"/>
          </p:cNvSpPr>
          <p:nvPr>
            <p:ph type="body" idx="1"/>
          </p:nvPr>
        </p:nvSpPr>
        <p:spPr>
          <a:xfrm>
            <a:off x="850926" y="2708275"/>
            <a:ext cx="7435850" cy="136842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Aharoni" pitchFamily="2" charset="-79"/>
              </a:rPr>
              <a:t>        БЮДЖЕТ ДЛЯ ГРАЖДАН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987A80-E456-493C-8EE8-549B623ED8EC}" type="slidenum">
              <a:rPr lang="ru-RU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377972" y="5157788"/>
            <a:ext cx="6265862" cy="33813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                   23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ДЕКАБРЯ  2014 ГОДА</a:t>
            </a:r>
          </a:p>
        </p:txBody>
      </p:sp>
      <p:sp>
        <p:nvSpPr>
          <p:cNvPr id="11270" name="TextBox 7"/>
          <p:cNvSpPr txBox="1">
            <a:spLocks noChangeArrowheads="1"/>
          </p:cNvSpPr>
          <p:nvPr/>
        </p:nvSpPr>
        <p:spPr bwMode="auto">
          <a:xfrm>
            <a:off x="5651500" y="5157788"/>
            <a:ext cx="29527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dirty="0"/>
              <a:t>Ответственный исполнитель: заместитель главы по финансовым и экономическим вопросам Бондаренко М.Н.</a:t>
            </a:r>
          </a:p>
          <a:p>
            <a:r>
              <a:rPr lang="en-US" sz="1200" dirty="0" err="1" smtClean="0"/>
              <a:t>asorsk@bk</a:t>
            </a:r>
            <a:r>
              <a:rPr lang="ru-RU" sz="1200" dirty="0"/>
              <a:t>.</a:t>
            </a:r>
            <a:r>
              <a:rPr lang="en-US" sz="1200" dirty="0" err="1"/>
              <a:t>ru</a:t>
            </a:r>
            <a:r>
              <a:rPr lang="en-US" sz="1200" dirty="0"/>
              <a:t> </a:t>
            </a:r>
            <a:r>
              <a:rPr lang="ru-RU" sz="1200" dirty="0"/>
              <a:t> тел</a:t>
            </a:r>
            <a:r>
              <a:rPr lang="ru-RU" sz="1200" dirty="0" smtClean="0"/>
              <a:t>.</a:t>
            </a:r>
            <a:r>
              <a:rPr lang="en-US" sz="1200" dirty="0" smtClean="0"/>
              <a:t> 8-</a:t>
            </a:r>
            <a:r>
              <a:rPr lang="ru-RU" sz="1200" dirty="0" smtClean="0"/>
              <a:t>(39032)</a:t>
            </a:r>
            <a:r>
              <a:rPr lang="en-US" sz="1200" dirty="0" smtClean="0"/>
              <a:t>-31259</a:t>
            </a:r>
            <a:endParaRPr lang="ru-RU" sz="1200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900113" y="6356350"/>
            <a:ext cx="7056437" cy="365125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Администрация города Сорска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9" name="Picture 2" descr="E:\Doki\gerb 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142852"/>
            <a:ext cx="1285884" cy="1605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04850" y="0"/>
            <a:ext cx="8439150" cy="765175"/>
          </a:xfrm>
          <a:prstGeom prst="rect">
            <a:avLst/>
          </a:prstGeom>
          <a:solidFill>
            <a:srgbClr val="00B0F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F191EE-3B4A-4E16-85E8-59E71E919004}" type="slidenum">
              <a:rPr lang="ru-RU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12292" name="Rectangle 3">
            <a:hlinkClick r:id="rId3"/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83075" y="1790700"/>
            <a:ext cx="4537075" cy="1422400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БЮДЖЕТ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(от старонормандского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bougette-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кошель, сумка, кожаный мешок)-план доходов и расходов на определённый период.</a:t>
            </a:r>
          </a:p>
        </p:txBody>
      </p:sp>
      <p:sp>
        <p:nvSpPr>
          <p:cNvPr id="12" name="Стрелка вправо 11"/>
          <p:cNvSpPr/>
          <p:nvPr/>
        </p:nvSpPr>
        <p:spPr>
          <a:xfrm rot="10800000">
            <a:off x="3563887" y="2181633"/>
            <a:ext cx="504056" cy="484632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1" name="Стрелка вниз 20"/>
          <p:cNvSpPr/>
          <p:nvPr/>
        </p:nvSpPr>
        <p:spPr>
          <a:xfrm>
            <a:off x="6444208" y="3392438"/>
            <a:ext cx="484632" cy="433821"/>
          </a:xfrm>
          <a:prstGeom prst="downArrow">
            <a:avLst/>
          </a:prstGeom>
          <a:solidFill>
            <a:srgbClr val="92D050"/>
          </a:solidFill>
          <a:ln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6" name="Стрелка вниз 25"/>
          <p:cNvSpPr/>
          <p:nvPr/>
        </p:nvSpPr>
        <p:spPr>
          <a:xfrm rot="10800000">
            <a:off x="1927546" y="3392437"/>
            <a:ext cx="484632" cy="433821"/>
          </a:xfrm>
          <a:prstGeom prst="downArrow">
            <a:avLst/>
          </a:prstGeom>
          <a:solidFill>
            <a:srgbClr val="92D050"/>
          </a:solidFill>
          <a:ln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614488" y="5300663"/>
            <a:ext cx="5694362" cy="936625"/>
          </a:xfrm>
          <a:prstGeom prst="round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ДОХОДОВ ИМЕЕМ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ПРОФИЦИТ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БЮДЖЕТА</a:t>
            </a:r>
          </a:p>
          <a:p>
            <a:pPr algn="ctr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ДОХОДОВ ИМЕЕМ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ДЕФИЦИТ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БЮДЖЕТА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827088" y="3933825"/>
            <a:ext cx="2820987" cy="1146175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Поступающие в бюджет денежные средства или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ДОХОДЫ БЮДЖЕТА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932363" y="3933825"/>
            <a:ext cx="3455987" cy="1146175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Выплачиваемые из бюджета денежные средства или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РАСХОДЫ БЮДЖЕТА</a:t>
            </a: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11"/>
          </p:nvPr>
        </p:nvSpPr>
        <p:spPr>
          <a:xfrm>
            <a:off x="1258888" y="6356350"/>
            <a:ext cx="6985000" cy="365125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Администрация города Сорска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308" name="Текст 2"/>
          <p:cNvSpPr txBox="1">
            <a:spLocks/>
          </p:cNvSpPr>
          <p:nvPr/>
        </p:nvSpPr>
        <p:spPr bwMode="auto">
          <a:xfrm>
            <a:off x="30163" y="225425"/>
            <a:ext cx="903605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b="1">
                <a:solidFill>
                  <a:schemeClr val="bg1"/>
                </a:solidFill>
                <a:cs typeface="Times New Roman" pitchFamily="18" charset="0"/>
              </a:rPr>
              <a:t>I</a:t>
            </a:r>
            <a:r>
              <a:rPr lang="ru-RU" b="1">
                <a:solidFill>
                  <a:schemeClr val="bg1"/>
                </a:solidFill>
                <a:cs typeface="Times New Roman" pitchFamily="18" charset="0"/>
              </a:rPr>
              <a:t>.ВВОДНАЯ ЧАСТЬ</a:t>
            </a:r>
          </a:p>
        </p:txBody>
      </p:sp>
      <p:sp>
        <p:nvSpPr>
          <p:cNvPr id="7190" name="Прямоугольник 5"/>
          <p:cNvSpPr>
            <a:spLocks noChangeArrowheads="1"/>
          </p:cNvSpPr>
          <p:nvPr/>
        </p:nvSpPr>
        <p:spPr bwMode="auto">
          <a:xfrm>
            <a:off x="704850" y="1052513"/>
            <a:ext cx="81153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Font typeface="Arial" charset="0"/>
              <a:buNone/>
              <a:defRPr/>
            </a:pP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ОСНОВНЫЕ ПОНЯТИЯ И ТЕРМИНЫ, используемые в бюджетном процессе</a:t>
            </a:r>
          </a:p>
        </p:txBody>
      </p:sp>
      <p:pic>
        <p:nvPicPr>
          <p:cNvPr id="17" name="Picture 2" descr="E:\Doki\gerb s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24"/>
            <a:ext cx="642910" cy="802960"/>
          </a:xfrm>
          <a:prstGeom prst="rect">
            <a:avLst/>
          </a:prstGeom>
          <a:noFill/>
        </p:spPr>
      </p:pic>
      <p:pic>
        <p:nvPicPr>
          <p:cNvPr id="17410" name="Picture 2" descr="&amp;Pcy;&amp;rcy;&amp;ocy;&amp;bcy;&amp;lcy;&amp;iecy;&amp;mcy;&amp;ycy; &amp;scy; &quot;&amp;Acy;&amp;Vcy;&amp;Tcy;&amp;Ocy;&amp;Vcy;&amp;Acy;&amp;Zcy;&amp;ocy;&amp;mcy;&quot; &amp;ncy;&amp;iecy; &amp;pcy;&amp;ocy;&amp;vcy;&amp;lcy;&amp;icy;&amp;yacy;&amp;yucy;&amp;tcy; &amp;ncy;&amp;acy; &amp;bcy;&amp;yucy;&amp;dcy;&amp;zhcy;&amp;iecy;&amp;tcy; &amp;Scy;&amp;acy;&amp;mcy;&amp;acy;&amp;rcy;&amp;scy;&amp;kcy;&amp;ocy;&amp;jcy; &amp;ocy;&amp;bcy;&amp;lcy;&amp;acy;&amp;scy;&amp;tcy;&amp;icy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00100" y="1643050"/>
            <a:ext cx="2571768" cy="17468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E674DA-4DEC-41A8-A738-B9AB2933EC85}" type="slidenum">
              <a:rPr lang="ru-RU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4463" y="836613"/>
            <a:ext cx="8675687" cy="5538787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2194720" y="953428"/>
            <a:ext cx="4681537" cy="595972"/>
          </a:xfrm>
          <a:prstGeom prst="flowChartProcess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Какие бывают бюджеты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 rot="6291898">
            <a:off x="2152876" y="1541158"/>
            <a:ext cx="314325" cy="504825"/>
          </a:xfrm>
          <a:prstGeom prst="rightArrow">
            <a:avLst>
              <a:gd name="adj1" fmla="val 54841"/>
              <a:gd name="adj2" fmla="val 50000"/>
            </a:avLst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  <p:sp>
        <p:nvSpPr>
          <p:cNvPr id="8" name="Стрелка вправо 7"/>
          <p:cNvSpPr/>
          <p:nvPr/>
        </p:nvSpPr>
        <p:spPr>
          <a:xfrm rot="5400000">
            <a:off x="4428331" y="1514477"/>
            <a:ext cx="303213" cy="503237"/>
          </a:xfrm>
          <a:prstGeom prst="rightArrow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  <p:sp>
        <p:nvSpPr>
          <p:cNvPr id="9" name="Стрелка вправо 8"/>
          <p:cNvSpPr/>
          <p:nvPr/>
        </p:nvSpPr>
        <p:spPr>
          <a:xfrm rot="4050334">
            <a:off x="6780267" y="1525435"/>
            <a:ext cx="323850" cy="503237"/>
          </a:xfrm>
          <a:prstGeom prst="rightArrow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31825" y="2022927"/>
            <a:ext cx="1987550" cy="136321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Бюджеты семей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40088" y="1988840"/>
            <a:ext cx="2592387" cy="144016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Бюджеты публично-правовых образований: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156325" y="1988840"/>
            <a:ext cx="2160588" cy="144016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Бюджеты организаций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31825" y="4002088"/>
            <a:ext cx="2420938" cy="2163762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Российской Федерации (федеральный бюджет, бюджеты государственных внебюджетных фондов Российской Федерации)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317875" y="4033838"/>
            <a:ext cx="2693988" cy="2132012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субъектов Российской Федерации (региональные бюджеты, бюджеты территориальных фондов обязательного медицинского страхования)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13475" y="4033838"/>
            <a:ext cx="2103438" cy="2100262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муниципальных образований</a:t>
            </a:r>
          </a:p>
          <a:p>
            <a:pPr algn="ctr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(местные бюджеты)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трелка вправо 15"/>
          <p:cNvSpPr/>
          <p:nvPr/>
        </p:nvSpPr>
        <p:spPr>
          <a:xfrm rot="7450944">
            <a:off x="2793207" y="3452019"/>
            <a:ext cx="414337" cy="638175"/>
          </a:xfrm>
          <a:prstGeom prst="rightArrow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  <p:sp>
        <p:nvSpPr>
          <p:cNvPr id="17" name="Стрелка вправо 16"/>
          <p:cNvSpPr/>
          <p:nvPr/>
        </p:nvSpPr>
        <p:spPr>
          <a:xfrm rot="5400000">
            <a:off x="4426744" y="3463131"/>
            <a:ext cx="355600" cy="503238"/>
          </a:xfrm>
          <a:prstGeom prst="rightArrow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  <p:sp>
        <p:nvSpPr>
          <p:cNvPr id="18" name="Стрелка вправо 17"/>
          <p:cNvSpPr/>
          <p:nvPr/>
        </p:nvSpPr>
        <p:spPr>
          <a:xfrm rot="2479006">
            <a:off x="6077166" y="3549467"/>
            <a:ext cx="379413" cy="503238"/>
          </a:xfrm>
          <a:prstGeom prst="rightArrow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1258888" y="6356350"/>
            <a:ext cx="6769100" cy="365125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Администрация города Сорска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04850" y="0"/>
            <a:ext cx="8439150" cy="765175"/>
          </a:xfrm>
          <a:prstGeom prst="rect">
            <a:avLst/>
          </a:prstGeom>
          <a:solidFill>
            <a:srgbClr val="00B0F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358" name="Текст 2"/>
          <p:cNvSpPr txBox="1">
            <a:spLocks/>
          </p:cNvSpPr>
          <p:nvPr/>
        </p:nvSpPr>
        <p:spPr bwMode="auto">
          <a:xfrm>
            <a:off x="30163" y="225425"/>
            <a:ext cx="903605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b="1">
                <a:solidFill>
                  <a:schemeClr val="bg1"/>
                </a:solidFill>
                <a:cs typeface="Times New Roman" pitchFamily="18" charset="0"/>
              </a:rPr>
              <a:t>I</a:t>
            </a:r>
            <a:r>
              <a:rPr lang="ru-RU" b="1">
                <a:solidFill>
                  <a:schemeClr val="bg1"/>
                </a:solidFill>
                <a:cs typeface="Times New Roman" pitchFamily="18" charset="0"/>
              </a:rPr>
              <a:t>.ВВОДНАЯ ЧАСТЬ</a:t>
            </a:r>
          </a:p>
        </p:txBody>
      </p:sp>
      <p:pic>
        <p:nvPicPr>
          <p:cNvPr id="21" name="Picture 2" descr="E:\Doki\gerb 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642910" cy="8029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704850" y="0"/>
            <a:ext cx="8439150" cy="765175"/>
          </a:xfrm>
          <a:prstGeom prst="rect">
            <a:avLst/>
          </a:prstGeom>
          <a:solidFill>
            <a:srgbClr val="00B0F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763713" y="6356350"/>
            <a:ext cx="6048375" cy="365125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Администрация города Сорска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B16CFA-E316-4A1E-B2DA-AA34274ED198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9" name="Текст 15"/>
          <p:cNvSpPr txBox="1">
            <a:spLocks/>
          </p:cNvSpPr>
          <p:nvPr/>
        </p:nvSpPr>
        <p:spPr bwMode="auto">
          <a:xfrm>
            <a:off x="826492" y="1556792"/>
            <a:ext cx="7873181" cy="864096"/>
          </a:xfrm>
          <a:prstGeom prst="roundRect">
            <a:avLst/>
          </a:prstGeom>
          <a:solidFill>
            <a:srgbClr val="FFFFCC"/>
          </a:solidFill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6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выполнения своих задач </a:t>
            </a:r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муниципальному образованию города Сорска необходим </a:t>
            </a:r>
            <a:r>
              <a:rPr lang="ru-RU" sz="16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бюджет, который формируется за счет сбора налогов и других платежей, направляемых на финансирование бюджетных расходов </a:t>
            </a:r>
          </a:p>
        </p:txBody>
      </p:sp>
      <p:sp>
        <p:nvSpPr>
          <p:cNvPr id="10" name="Текст 15"/>
          <p:cNvSpPr txBox="1">
            <a:spLocks/>
          </p:cNvSpPr>
          <p:nvPr/>
        </p:nvSpPr>
        <p:spPr bwMode="auto">
          <a:xfrm>
            <a:off x="826492" y="5013176"/>
            <a:ext cx="7873181" cy="1296144"/>
          </a:xfrm>
          <a:prstGeom prst="roundRect">
            <a:avLst/>
          </a:prstGeom>
          <a:solidFill>
            <a:srgbClr val="FFFFCC"/>
          </a:solidFill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ru-RU" sz="16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Фактически за эти средства общество «приобретает» у </a:t>
            </a:r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муниципального образования общественные </a:t>
            </a:r>
            <a:r>
              <a:rPr lang="ru-RU" sz="16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блага — </a:t>
            </a:r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образование, социальное </a:t>
            </a:r>
            <a:r>
              <a:rPr lang="ru-RU" sz="16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обеспечение, регулирование экономики, гарантии безопасности и правопорядка, защиту общественных интересов, гражданских прав и свобод, то есть услуги и функции, которые не могут быть предоставлены рынком и оплачены каждым из нас в отдельности. </a:t>
            </a:r>
          </a:p>
        </p:txBody>
      </p:sp>
      <p:graphicFrame>
        <p:nvGraphicFramePr>
          <p:cNvPr id="12" name="Диаграмма 10"/>
          <p:cNvGraphicFramePr>
            <a:graphicFrameLocks/>
          </p:cNvGraphicFramePr>
          <p:nvPr/>
        </p:nvGraphicFramePr>
        <p:xfrm>
          <a:off x="1111250" y="2852738"/>
          <a:ext cx="7302500" cy="2046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36" name="Прямоугольник 11"/>
          <p:cNvSpPr>
            <a:spLocks noChangeArrowheads="1"/>
          </p:cNvSpPr>
          <p:nvPr/>
        </p:nvSpPr>
        <p:spPr bwMode="auto">
          <a:xfrm>
            <a:off x="1268413" y="2349500"/>
            <a:ext cx="705802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  <a:p>
            <a:pPr algn="ctr"/>
            <a:r>
              <a:rPr lang="ru-RU" sz="1400" b="1"/>
              <a:t>Совокупные расходы бюджета муниципального образования город Сорск в расчете на душу населения, рублей в год </a:t>
            </a:r>
            <a:endParaRPr lang="ru-RU" sz="1400"/>
          </a:p>
        </p:txBody>
      </p:sp>
      <p:sp>
        <p:nvSpPr>
          <p:cNvPr id="1037" name="Текст 2"/>
          <p:cNvSpPr txBox="1">
            <a:spLocks/>
          </p:cNvSpPr>
          <p:nvPr/>
        </p:nvSpPr>
        <p:spPr bwMode="auto">
          <a:xfrm>
            <a:off x="30163" y="225425"/>
            <a:ext cx="903605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b="1">
                <a:solidFill>
                  <a:schemeClr val="bg1"/>
                </a:solidFill>
                <a:cs typeface="Times New Roman" pitchFamily="18" charset="0"/>
              </a:rPr>
              <a:t>I</a:t>
            </a:r>
            <a:r>
              <a:rPr lang="ru-RU" b="1">
                <a:solidFill>
                  <a:schemeClr val="bg1"/>
                </a:solidFill>
                <a:cs typeface="Times New Roman" pitchFamily="18" charset="0"/>
              </a:rPr>
              <a:t>.ВВОДНАЯ ЧАСТЬ</a:t>
            </a:r>
          </a:p>
        </p:txBody>
      </p:sp>
      <p:sp>
        <p:nvSpPr>
          <p:cNvPr id="9231" name="Прямоугольник 1"/>
          <p:cNvSpPr>
            <a:spLocks noChangeArrowheads="1"/>
          </p:cNvSpPr>
          <p:nvPr/>
        </p:nvSpPr>
        <p:spPr bwMode="auto">
          <a:xfrm>
            <a:off x="2673350" y="1052513"/>
            <a:ext cx="37734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Font typeface="Arial" charset="0"/>
              <a:buNone/>
              <a:defRPr/>
            </a:pP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ЗАЧЕМ НУЖЕН БЮДЖЕТ ГОРОДА?</a:t>
            </a:r>
          </a:p>
        </p:txBody>
      </p:sp>
      <p:pic>
        <p:nvPicPr>
          <p:cNvPr id="13" name="Picture 2" descr="E:\Doki\gerb 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4"/>
            <a:ext cx="642910" cy="8029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704850" y="0"/>
            <a:ext cx="8439150" cy="765175"/>
          </a:xfrm>
          <a:prstGeom prst="rect">
            <a:avLst/>
          </a:prstGeom>
          <a:solidFill>
            <a:srgbClr val="00B0F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195513" y="6356350"/>
            <a:ext cx="5545137" cy="365125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Администрация города Сорска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286552-B9F0-40A4-B34A-3632B744CA62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1700808"/>
            <a:ext cx="2641848" cy="570755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Налоговые доходы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475484" y="1700807"/>
            <a:ext cx="2608684" cy="57075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Неналоговые доходы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228184" y="1700808"/>
            <a:ext cx="2520280" cy="588714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83568" y="2383557"/>
            <a:ext cx="2641848" cy="3821732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dirty="0"/>
              <a:t>,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475484" y="2412901"/>
            <a:ext cx="2608684" cy="38217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192180" y="2412902"/>
            <a:ext cx="2520280" cy="3821731"/>
          </a:xfrm>
          <a:prstGeom prst="rect">
            <a:avLst/>
          </a:prstGeom>
          <a:solidFill>
            <a:srgbClr val="99CC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838200" y="2524125"/>
            <a:ext cx="2509838" cy="3046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dirty="0"/>
              <a:t>Поступления от уплаты налогов, установленных Налоговым кодексом Российской Федерации: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ru-RU" dirty="0"/>
              <a:t>налог на доходы физических лиц;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ru-RU" dirty="0"/>
              <a:t>единый налог на вменённый доход;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ru-RU" dirty="0"/>
              <a:t>единый сельскохозяйственный налог;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475038" y="2413000"/>
            <a:ext cx="2609850" cy="378565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dirty="0"/>
              <a:t>Поступления от уплаты др. пошлин и сборов, установленных Законодательством РФ и штрафов за нарушение Законодательства: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ru-RU" dirty="0"/>
              <a:t>доходы от использования муниципального имущества;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ru-RU" dirty="0"/>
              <a:t>государственная пошлина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ru-RU" dirty="0"/>
              <a:t>платежи при пользовании природными </a:t>
            </a:r>
            <a:r>
              <a:rPr lang="ru-RU" dirty="0" smtClean="0"/>
              <a:t>ресурсами</a:t>
            </a:r>
            <a:endParaRPr lang="ru-RU" dirty="0"/>
          </a:p>
        </p:txBody>
      </p:sp>
      <p:sp>
        <p:nvSpPr>
          <p:cNvPr id="14361" name="TextBox 15"/>
          <p:cNvSpPr txBox="1">
            <a:spLocks noChangeArrowheads="1"/>
          </p:cNvSpPr>
          <p:nvPr/>
        </p:nvSpPr>
        <p:spPr bwMode="auto">
          <a:xfrm>
            <a:off x="6264275" y="2524125"/>
            <a:ext cx="256063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Поступления от  других бюджетов (межбюджетные трансферты), организаций, граждан(кроме налоговых и неналоговых доходов)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83382" y="865870"/>
            <a:ext cx="7992888" cy="609414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 бюджета - безвозмездные и безвозвратные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поступления денежных средств в бюджет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V="1">
            <a:off x="2015716" y="1534745"/>
            <a:ext cx="4251734" cy="1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004492" y="1535835"/>
            <a:ext cx="11224" cy="177366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3157538" y="1485796"/>
            <a:ext cx="0" cy="217984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5583238" y="1535835"/>
            <a:ext cx="0" cy="217984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9" name="Текст 2"/>
          <p:cNvSpPr txBox="1">
            <a:spLocks/>
          </p:cNvSpPr>
          <p:nvPr/>
        </p:nvSpPr>
        <p:spPr bwMode="auto">
          <a:xfrm>
            <a:off x="30163" y="225425"/>
            <a:ext cx="903605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b="1">
                <a:solidFill>
                  <a:schemeClr val="bg1"/>
                </a:solidFill>
                <a:cs typeface="Times New Roman" pitchFamily="18" charset="0"/>
              </a:rPr>
              <a:t>I</a:t>
            </a:r>
            <a:r>
              <a:rPr lang="ru-RU" b="1">
                <a:solidFill>
                  <a:schemeClr val="bg1"/>
                </a:solidFill>
                <a:cs typeface="Times New Roman" pitchFamily="18" charset="0"/>
              </a:rPr>
              <a:t>.ВВОДНАЯ ЧАСТЬ</a:t>
            </a:r>
          </a:p>
        </p:txBody>
      </p:sp>
      <p:pic>
        <p:nvPicPr>
          <p:cNvPr id="21" name="Picture 2" descr="E:\Doki\gerb 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642910" cy="8029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68313" y="6356350"/>
            <a:ext cx="7848600" cy="365125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Администрация города Сорска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EF4B97-1D00-4727-A49B-5A3C86B9692D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04850" y="0"/>
            <a:ext cx="8439150" cy="620713"/>
          </a:xfrm>
          <a:prstGeom prst="rect">
            <a:avLst/>
          </a:prstGeom>
          <a:solidFill>
            <a:srgbClr val="00B0F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366" name="Текст 2"/>
          <p:cNvSpPr txBox="1">
            <a:spLocks/>
          </p:cNvSpPr>
          <p:nvPr/>
        </p:nvSpPr>
        <p:spPr bwMode="auto">
          <a:xfrm>
            <a:off x="30163" y="225425"/>
            <a:ext cx="903605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b="1">
                <a:solidFill>
                  <a:schemeClr val="bg1"/>
                </a:solidFill>
                <a:cs typeface="Times New Roman" pitchFamily="18" charset="0"/>
              </a:rPr>
              <a:t>I</a:t>
            </a:r>
            <a:r>
              <a:rPr lang="ru-RU" b="1">
                <a:solidFill>
                  <a:schemeClr val="bg1"/>
                </a:solidFill>
                <a:cs typeface="Times New Roman" pitchFamily="18" charset="0"/>
              </a:rPr>
              <a:t>.ВВОДНАЯ ЧАСТЬ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61925" y="1557338"/>
          <a:ext cx="8896350" cy="1479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42"/>
                <a:gridCol w="2342133"/>
                <a:gridCol w="854896"/>
                <a:gridCol w="783152"/>
                <a:gridCol w="1130831"/>
                <a:gridCol w="1130831"/>
                <a:gridCol w="1130831"/>
                <a:gridCol w="980534"/>
              </a:tblGrid>
              <a:tr h="45706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3" marR="91443" marT="45660" marB="4566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3" marR="91443" marT="45660" marB="45660"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Ед.изм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3" marR="91443" marT="45660" marB="4566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2013 год отчёт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3" marR="91443" marT="45660" marB="4566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2014 год оценка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3" marR="91443" marT="45660" marB="4566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2015 год прогноз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3" marR="91443" marT="45660" marB="4566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2016 год прогноз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3" marR="91443" marT="45660" marB="4566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2017 год прогноз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3" marR="91443" marT="45660" marB="45660"/>
                </a:tc>
              </a:tr>
              <a:tr h="28765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3" marR="91443" marT="45660" marB="4566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Продукция промышленности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млн. руб. </a:t>
                      </a:r>
                    </a:p>
                  </a:txBody>
                  <a:tcPr marL="9525" marR="9525" marT="95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3 733,8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4 890,0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5 247,2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5 712,6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6 196,4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3" marB="0" anchor="ctr"/>
                </a:tc>
              </a:tr>
              <a:tr h="35957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3" marR="91443" marT="45660" marB="4566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Оборот розничной торговли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млн.руб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154,6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167,7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179,9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194,0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3" marR="91443" marT="45660" marB="456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209,9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3" marR="91443" marT="45660" marB="45660"/>
                </a:tc>
              </a:tr>
              <a:tr h="37525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3" marR="91443" marT="45660" marB="4566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Фонд начисленной заработной платы всех работников</a:t>
                      </a:r>
                    </a:p>
                  </a:txBody>
                  <a:tcPr marL="9525" marR="9525" marT="95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млн.руб. </a:t>
                      </a:r>
                    </a:p>
                  </a:txBody>
                  <a:tcPr marL="9525" marR="9525" marT="95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828,9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1 020,0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1 094,5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1 183,1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1 291,9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13" marB="0" anchor="ctr"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71475" y="836613"/>
            <a:ext cx="8456613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ОСНОВНЫЕ ПОКАЗАТЕЛИ РАЗВИТИЯ ЭКОНОМИКИ МУНИЦИПАЛЬНОГО ОБРАЗОВАНИЯ ГОРОД СОРСК</a:t>
            </a:r>
            <a:endParaRPr lang="ru-RU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47688" y="4110038"/>
            <a:ext cx="8456612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УРОВЕНЬ ЖИЗНИ НАСЕЛЕНИЯ ГОРОДА СОРКА</a:t>
            </a:r>
            <a:endParaRPr lang="ru-RU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87945" y="3355204"/>
            <a:ext cx="8880922" cy="412303"/>
          </a:xfrm>
          <a:prstGeom prst="rect">
            <a:avLst/>
          </a:prstGeom>
          <a:solidFill>
            <a:srgbClr val="FFFFCC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сегодняшний день в городе Сорске проживает свыше 11,4 тыс. человек. Ожидается, что к 2017 году численность населения изменится до 11,2 тыс.человек. Из общей численности населения в экономике занято около 31,6  %.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185738" y="4581525"/>
          <a:ext cx="8896350" cy="1208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42"/>
                <a:gridCol w="2342133"/>
                <a:gridCol w="854896"/>
                <a:gridCol w="783152"/>
                <a:gridCol w="1130831"/>
                <a:gridCol w="1130831"/>
                <a:gridCol w="1130831"/>
                <a:gridCol w="980534"/>
              </a:tblGrid>
              <a:tr h="45732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3" marR="91443" marT="45732" marB="45732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3" marR="91443" marT="45732" marB="45732"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Ед.изм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3" marR="91443" marT="45732" marB="45732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2013 год отчёт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3" marR="91443" marT="45732" marB="45732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2014 год оценка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3" marR="91443" marT="45732" marB="45732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2015 год прогноз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3" marR="91443" marT="45732" marB="45732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2016 год прогноз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3" marR="91443" marT="45732" marB="45732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2017 год прогноз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3" marR="91443" marT="45732" marB="45732"/>
                </a:tc>
              </a:tr>
              <a:tr h="37538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3" marR="91443" marT="45732" marB="45732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зарегистрированной безработицы (на конец года)</a:t>
                      </a: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0,86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3" marR="91443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0,86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3" marR="91443" marT="45732" marB="45732"/>
                </a:tc>
              </a:tr>
              <a:tr h="37538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3" marR="91443" marT="45732" marB="45732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Ожидаемая продолжительность жизни при рождении</a:t>
                      </a: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число лет</a:t>
                      </a: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8" marB="0" anchor="ctr"/>
                </a:tc>
              </a:tr>
            </a:tbl>
          </a:graphicData>
        </a:graphic>
      </p:graphicFrame>
      <p:pic>
        <p:nvPicPr>
          <p:cNvPr id="12" name="Picture 2" descr="E:\Doki\gerb 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642910" cy="8029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Пятиугольник 101"/>
          <p:cNvSpPr/>
          <p:nvPr/>
        </p:nvSpPr>
        <p:spPr>
          <a:xfrm rot="10800000">
            <a:off x="7414762" y="4007070"/>
            <a:ext cx="1368154" cy="218710"/>
          </a:xfrm>
          <a:prstGeom prst="homePlate">
            <a:avLst/>
          </a:prstGeom>
          <a:solidFill>
            <a:srgbClr val="FFFF99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01" name="Пятиугольник 100"/>
          <p:cNvSpPr/>
          <p:nvPr/>
        </p:nvSpPr>
        <p:spPr>
          <a:xfrm rot="10800000">
            <a:off x="7406738" y="3637361"/>
            <a:ext cx="1368154" cy="218710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00" name="Пятиугольник 99"/>
          <p:cNvSpPr/>
          <p:nvPr/>
        </p:nvSpPr>
        <p:spPr>
          <a:xfrm rot="10800000">
            <a:off x="7380308" y="3313189"/>
            <a:ext cx="1368154" cy="218710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99" name="Пятиугольник 98"/>
          <p:cNvSpPr/>
          <p:nvPr/>
        </p:nvSpPr>
        <p:spPr>
          <a:xfrm rot="10800000">
            <a:off x="7380308" y="2931140"/>
            <a:ext cx="1368154" cy="218710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98" name="Пятиугольник 97"/>
          <p:cNvSpPr/>
          <p:nvPr/>
        </p:nvSpPr>
        <p:spPr>
          <a:xfrm rot="10800000">
            <a:off x="7444841" y="2589115"/>
            <a:ext cx="1366789" cy="218710"/>
          </a:xfrm>
          <a:prstGeom prst="homePlate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97" name="Пятиугольник 96"/>
          <p:cNvSpPr/>
          <p:nvPr/>
        </p:nvSpPr>
        <p:spPr>
          <a:xfrm rot="10800000">
            <a:off x="7473557" y="2174231"/>
            <a:ext cx="1309359" cy="186046"/>
          </a:xfrm>
          <a:prstGeom prst="homePlate">
            <a:avLst/>
          </a:prstGeom>
          <a:solidFill>
            <a:srgbClr val="FFFF99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96" name="Пятиугольник 95"/>
          <p:cNvSpPr/>
          <p:nvPr/>
        </p:nvSpPr>
        <p:spPr>
          <a:xfrm rot="10800000">
            <a:off x="7380309" y="1815360"/>
            <a:ext cx="1368154" cy="218710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95" name="Пятиугольник 94"/>
          <p:cNvSpPr/>
          <p:nvPr/>
        </p:nvSpPr>
        <p:spPr>
          <a:xfrm rot="10800000">
            <a:off x="7380309" y="1474832"/>
            <a:ext cx="1368153" cy="218711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94" name="Пятиугольник 93"/>
          <p:cNvSpPr/>
          <p:nvPr/>
        </p:nvSpPr>
        <p:spPr>
          <a:xfrm rot="10800000">
            <a:off x="7380310" y="1120592"/>
            <a:ext cx="1368153" cy="218710"/>
          </a:xfrm>
          <a:prstGeom prst="homePlat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1" name="Пятиугольник 40"/>
          <p:cNvSpPr/>
          <p:nvPr/>
        </p:nvSpPr>
        <p:spPr>
          <a:xfrm rot="10800000">
            <a:off x="7406738" y="804784"/>
            <a:ext cx="1368154" cy="218710"/>
          </a:xfrm>
          <a:prstGeom prst="homePlate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6416" name="Объект 8"/>
          <p:cNvSpPr>
            <a:spLocks noGrp="1"/>
          </p:cNvSpPr>
          <p:nvPr>
            <p:ph sz="half" idx="1"/>
          </p:nvPr>
        </p:nvSpPr>
        <p:spPr>
          <a:xfrm>
            <a:off x="4256088" y="755650"/>
            <a:ext cx="4868862" cy="3602038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ct val="0"/>
              </a:spcBef>
              <a:buFont typeface="Arial" charset="0"/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ОБЩЕГОСУДАРСТВЕННЫЕ ВОПРОСЫ            28 183,0 тыс.руб.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Font typeface="Arial" charset="0"/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НАЦИОНАЛЬНАЯ ОБОРОНА                              573,0 тыс.руб.</a:t>
            </a:r>
          </a:p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НАЦИОНАЛЬНАЯ БЕЗОПАСНОСТЬ И</a:t>
            </a:r>
          </a:p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ПРАВООХРАНИТЕЛЬНАЯ ДЕЯТЕЛЬНОСТЬ     647,0 тыс.руб.</a:t>
            </a:r>
          </a:p>
          <a:p>
            <a:pPr marL="0" indent="0">
              <a:lnSpc>
                <a:spcPct val="200000"/>
              </a:lnSpc>
              <a:spcBef>
                <a:spcPct val="0"/>
              </a:spcBef>
              <a:buFont typeface="Arial" charset="0"/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НАЦИОНАЛЬНАЯ ЭКОНОМИКА                        11 576,0 тыс.руб.</a:t>
            </a:r>
          </a:p>
          <a:p>
            <a:pPr marL="0" indent="0">
              <a:lnSpc>
                <a:spcPct val="200000"/>
              </a:lnSpc>
              <a:spcBef>
                <a:spcPct val="0"/>
              </a:spcBef>
              <a:buFont typeface="Arial" charset="0"/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ЖИЛИЩНО-КОММУНАЛЬНОЕ ХОЗЯЙСТВО   24 757, тыс.руб.</a:t>
            </a:r>
          </a:p>
          <a:p>
            <a:pPr marL="0" indent="0">
              <a:lnSpc>
                <a:spcPct val="200000"/>
              </a:lnSpc>
              <a:spcBef>
                <a:spcPct val="0"/>
              </a:spcBef>
              <a:buFont typeface="Arial" charset="0"/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ОБРАЗОВАНИЕ                                                        136 061,0 тыс.руб.</a:t>
            </a:r>
          </a:p>
          <a:p>
            <a:pPr marL="0" indent="0">
              <a:lnSpc>
                <a:spcPct val="200000"/>
              </a:lnSpc>
              <a:spcBef>
                <a:spcPct val="0"/>
              </a:spcBef>
              <a:buFont typeface="Arial" charset="0"/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КУЛЬТУРА, КИНЕМАТОГРАФИЯ                         17 723,0 тыс.руб.</a:t>
            </a:r>
          </a:p>
          <a:p>
            <a:pPr marL="0" indent="0">
              <a:lnSpc>
                <a:spcPct val="200000"/>
              </a:lnSpc>
              <a:spcBef>
                <a:spcPct val="0"/>
              </a:spcBef>
              <a:buFont typeface="Arial" charset="0"/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СОЦИАЛЬНАЯ ПОЛИТИКА                                  13 942,0 тыс.руб.</a:t>
            </a:r>
          </a:p>
          <a:p>
            <a:pPr marL="0" indent="0">
              <a:lnSpc>
                <a:spcPct val="200000"/>
              </a:lnSpc>
              <a:spcBef>
                <a:spcPct val="0"/>
              </a:spcBef>
              <a:buFont typeface="Arial" charset="0"/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ФИЗИЧЕСКАЯ КУЛЬТУРА И СПОРТ                    100,0 тыс.руб.</a:t>
            </a:r>
          </a:p>
          <a:p>
            <a:pPr marL="0" indent="0">
              <a:lnSpc>
                <a:spcPct val="200000"/>
              </a:lnSpc>
              <a:spcBef>
                <a:spcPct val="0"/>
              </a:spcBef>
              <a:buFont typeface="Arial" charset="0"/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ОБСЛУЖИВАНИЕ МУНИЦИПАЛЬНОГО ДОЛГА   200,0 тыс.руб.</a:t>
            </a:r>
          </a:p>
          <a:p>
            <a:pPr marL="0" indent="0">
              <a:spcBef>
                <a:spcPct val="0"/>
              </a:spcBef>
              <a:buFont typeface="Arial" charset="0"/>
              <a:buNone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Font typeface="Arial" charset="0"/>
              <a:buNone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6661" name="Параллелограмм 26660"/>
          <p:cNvSpPr/>
          <p:nvPr/>
        </p:nvSpPr>
        <p:spPr>
          <a:xfrm rot="2095741">
            <a:off x="2768600" y="5503863"/>
            <a:ext cx="2332038" cy="46037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268413" y="6381750"/>
            <a:ext cx="6626225" cy="292100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Администрация города Сорска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1C9CCF-4F7D-49F8-AD7D-1AD99CA3903C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16420" name="Picture 11" descr="http://im0-tub-ru.yandex.net/i?id=119621926-41-72&amp;n=21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3849688" y="3686175"/>
            <a:ext cx="447675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21" name="Picture 13" descr="http://im7-tub-ru.yandex.net/i?id=127103157-38-72&amp;n=21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3879850" y="3276600"/>
            <a:ext cx="42068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22" name="Picture 16" descr="http://im1-tub-ru.yandex.net/i?id=89081488-22-72&amp;n=21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3906838" y="2076450"/>
            <a:ext cx="393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23" name="Picture 18" descr="http://im2-tub-ru.yandex.net/i?id=480586500-69-72&amp;n=21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3870325" y="2865438"/>
            <a:ext cx="468313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6424" name="Picture 21" descr="http://im0-tub-ru.yandex.net/i?id=194338737-48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06838" y="2455863"/>
            <a:ext cx="41433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25" name="Picture 23" descr="http://im0-tub-ru.yandex.net/i?id=579857708-50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873500" y="3530600"/>
            <a:ext cx="427038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26" name="Picture 27" descr="http://im4-tub-ru.yandex.net/i?id=181488582-39-72&amp;n=21">
            <a:hlinkClick r:id="rId10"/>
          </p:cNvPr>
          <p:cNvSpPr>
            <a:spLocks noChangeAspect="1" noChangeArrowheads="1"/>
          </p:cNvSpPr>
          <p:nvPr/>
        </p:nvSpPr>
        <p:spPr bwMode="auto">
          <a:xfrm>
            <a:off x="3906838" y="4403725"/>
            <a:ext cx="431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27" name="Picture 32" descr="http://im3-tub-ru.yandex.net/i?id=380446676-24-72&amp;n=21">
            <a:hlinkClick r:id="rId11"/>
          </p:cNvPr>
          <p:cNvSpPr>
            <a:spLocks noChangeAspect="1" noChangeArrowheads="1"/>
          </p:cNvSpPr>
          <p:nvPr/>
        </p:nvSpPr>
        <p:spPr bwMode="auto">
          <a:xfrm>
            <a:off x="3890963" y="1773238"/>
            <a:ext cx="436562" cy="30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28" name="Picture 34" descr="http://im1-tub-ru.yandex.net/i?id=872349387-32-72&amp;n=21">
            <a:hlinkClick r:id="rId12"/>
          </p:cNvPr>
          <p:cNvSpPr>
            <a:spLocks noChangeAspect="1" noChangeArrowheads="1"/>
          </p:cNvSpPr>
          <p:nvPr/>
        </p:nvSpPr>
        <p:spPr bwMode="auto">
          <a:xfrm>
            <a:off x="3906838" y="1408113"/>
            <a:ext cx="404812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29" name="Picture 36" descr="http://im7-tub-ru.yandex.net/i?id=150146046-20-72&amp;n=21">
            <a:hlinkClick r:id="rId13"/>
          </p:cNvPr>
          <p:cNvSpPr>
            <a:spLocks noChangeAspect="1" noChangeArrowheads="1"/>
          </p:cNvSpPr>
          <p:nvPr/>
        </p:nvSpPr>
        <p:spPr bwMode="auto">
          <a:xfrm>
            <a:off x="3922713" y="4727575"/>
            <a:ext cx="4318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" name="Трапеция 15"/>
          <p:cNvSpPr/>
          <p:nvPr/>
        </p:nvSpPr>
        <p:spPr>
          <a:xfrm rot="10800000">
            <a:off x="4191000" y="5715000"/>
            <a:ext cx="3443288" cy="488950"/>
          </a:xfrm>
          <a:prstGeom prst="trapezoid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 dirty="0"/>
          </a:p>
        </p:txBody>
      </p:sp>
      <p:sp>
        <p:nvSpPr>
          <p:cNvPr id="18" name="Трапеция 17"/>
          <p:cNvSpPr/>
          <p:nvPr/>
        </p:nvSpPr>
        <p:spPr>
          <a:xfrm rot="10800000">
            <a:off x="555625" y="4494213"/>
            <a:ext cx="3008313" cy="590550"/>
          </a:xfrm>
          <a:prstGeom prst="trapezoid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 dirty="0"/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3197225" y="5408613"/>
            <a:ext cx="957263" cy="612775"/>
          </a:xfrm>
          <a:prstGeom prst="triangl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64" name="Блок-схема: перфолента 26663"/>
          <p:cNvSpPr/>
          <p:nvPr/>
        </p:nvSpPr>
        <p:spPr>
          <a:xfrm>
            <a:off x="900113" y="4494213"/>
            <a:ext cx="2292350" cy="584200"/>
          </a:xfrm>
          <a:prstGeom prst="flowChartPunchedTap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ДОХОДЫ</a:t>
            </a:r>
          </a:p>
          <a:p>
            <a:pPr algn="ctr">
              <a:defRPr/>
            </a:pPr>
            <a:r>
              <a:rPr lang="ru-RU" b="1" dirty="0"/>
              <a:t> 227 911,0  ТЫС.РУБ</a:t>
            </a:r>
            <a:r>
              <a:rPr lang="ru-RU" dirty="0"/>
              <a:t>.</a:t>
            </a:r>
          </a:p>
        </p:txBody>
      </p:sp>
      <p:sp>
        <p:nvSpPr>
          <p:cNvPr id="58" name="Блок-схема: перфолента 57"/>
          <p:cNvSpPr/>
          <p:nvPr/>
        </p:nvSpPr>
        <p:spPr>
          <a:xfrm>
            <a:off x="4643438" y="5715000"/>
            <a:ext cx="2293937" cy="498475"/>
          </a:xfrm>
          <a:prstGeom prst="flowChartPunchedTap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РАСХОДЫ</a:t>
            </a:r>
          </a:p>
          <a:p>
            <a:pPr algn="ctr">
              <a:defRPr/>
            </a:pPr>
            <a:r>
              <a:rPr lang="ru-RU" b="1" dirty="0"/>
              <a:t> 233 762,0 ТЫС.РУБ</a:t>
            </a:r>
            <a:r>
              <a:rPr lang="ru-RU" dirty="0"/>
              <a:t>.</a:t>
            </a:r>
          </a:p>
        </p:txBody>
      </p:sp>
      <p:sp>
        <p:nvSpPr>
          <p:cNvPr id="26666" name="TextBox 26665"/>
          <p:cNvSpPr txBox="1"/>
          <p:nvPr/>
        </p:nvSpPr>
        <p:spPr>
          <a:xfrm>
            <a:off x="1258888" y="5722938"/>
            <a:ext cx="2076450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>
                <a:latin typeface="+mn-lt"/>
              </a:rPr>
              <a:t>ДЕФИЦИТ БЮДЖЕТА </a:t>
            </a:r>
          </a:p>
          <a:p>
            <a:pPr>
              <a:defRPr/>
            </a:pPr>
            <a:r>
              <a:rPr lang="ru-RU" b="1" dirty="0">
                <a:latin typeface="+mn-lt"/>
              </a:rPr>
              <a:t>5 851,0 ТЫС.РУБ.</a:t>
            </a:r>
          </a:p>
        </p:txBody>
      </p:sp>
      <p:pic>
        <p:nvPicPr>
          <p:cNvPr id="16442" name="Picture 39" descr="http://im2-tub-ru.yandex.net/i?id=432452504-31-72&amp;n=21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906838" y="765175"/>
            <a:ext cx="349250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43" name="Picture 41" descr="http://im0-tub-ru.yandex.net/i?id=504365319-35-72&amp;n=21">
            <a:hlinkClick r:id="rId16"/>
          </p:cNvPr>
          <p:cNvSpPr>
            <a:spLocks noChangeAspect="1" noChangeArrowheads="1"/>
          </p:cNvSpPr>
          <p:nvPr/>
        </p:nvSpPr>
        <p:spPr bwMode="auto">
          <a:xfrm>
            <a:off x="3906838" y="1055688"/>
            <a:ext cx="37465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44" name="Picture 44" descr="http://im3-tub-ru.yandex.net/i?id=75000342-18-72&amp;n=21">
            <a:hlinkClick r:id="rId17"/>
          </p:cNvPr>
          <p:cNvSpPr>
            <a:spLocks noChangeAspect="1" noChangeArrowheads="1"/>
          </p:cNvSpPr>
          <p:nvPr/>
        </p:nvSpPr>
        <p:spPr bwMode="auto">
          <a:xfrm>
            <a:off x="477838" y="1474788"/>
            <a:ext cx="1112837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45" name="Прямоугольник 43"/>
          <p:cNvSpPr>
            <a:spLocks noChangeArrowheads="1"/>
          </p:cNvSpPr>
          <p:nvPr/>
        </p:nvSpPr>
        <p:spPr bwMode="auto">
          <a:xfrm>
            <a:off x="1744663" y="1339850"/>
            <a:ext cx="19462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cs typeface="Times New Roman" pitchFamily="18" charset="0"/>
              </a:rPr>
              <a:t>НАЛОГОВЫЕ И      НЕНАЛОГОВЫЕ ДОХОДЫ</a:t>
            </a:r>
          </a:p>
          <a:p>
            <a:r>
              <a:rPr lang="ru-RU" sz="1200" b="1">
                <a:cs typeface="Times New Roman" pitchFamily="18" charset="0"/>
              </a:rPr>
              <a:t>133 662,0 тыс.руб.</a:t>
            </a:r>
            <a:endParaRPr lang="ru-RU" sz="1200" b="1"/>
          </a:p>
        </p:txBody>
      </p:sp>
      <p:sp>
        <p:nvSpPr>
          <p:cNvPr id="46" name="Двойные фигурные скобки 45"/>
          <p:cNvSpPr/>
          <p:nvPr/>
        </p:nvSpPr>
        <p:spPr>
          <a:xfrm>
            <a:off x="1692275" y="1339850"/>
            <a:ext cx="1500188" cy="933450"/>
          </a:xfrm>
          <a:prstGeom prst="bracePair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6447" name="Picture 46" descr="http://im1-tub-ru.yandex.net/i?id=327474212-45-72&amp;n=21">
            <a:hlinkClick r:id="rId18"/>
          </p:cNvPr>
          <p:cNvSpPr>
            <a:spLocks noChangeAspect="1" noChangeArrowheads="1"/>
          </p:cNvSpPr>
          <p:nvPr/>
        </p:nvSpPr>
        <p:spPr bwMode="auto">
          <a:xfrm>
            <a:off x="525463" y="2762250"/>
            <a:ext cx="11017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0" name="Двойные фигурные скобки 49"/>
          <p:cNvSpPr/>
          <p:nvPr/>
        </p:nvSpPr>
        <p:spPr>
          <a:xfrm>
            <a:off x="1724025" y="2716213"/>
            <a:ext cx="1692275" cy="996950"/>
          </a:xfrm>
          <a:prstGeom prst="bracePair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6449" name="Прямоугольник 116"/>
          <p:cNvSpPr>
            <a:spLocks noChangeArrowheads="1"/>
          </p:cNvSpPr>
          <p:nvPr/>
        </p:nvSpPr>
        <p:spPr bwMode="auto">
          <a:xfrm>
            <a:off x="1835150" y="2767013"/>
            <a:ext cx="19478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cs typeface="Times New Roman" pitchFamily="18" charset="0"/>
              </a:rPr>
              <a:t>БЕЗВОЗМЕЗДНЫЕ ПОСТУПЛЕНИЯ</a:t>
            </a:r>
          </a:p>
          <a:p>
            <a:r>
              <a:rPr lang="ru-RU" sz="1200" b="1">
                <a:cs typeface="Times New Roman" pitchFamily="18" charset="0"/>
              </a:rPr>
              <a:t>94 249,0 тыс.руб.</a:t>
            </a:r>
            <a:endParaRPr lang="ru-RU" sz="1200" b="1"/>
          </a:p>
        </p:txBody>
      </p:sp>
      <p:sp>
        <p:nvSpPr>
          <p:cNvPr id="44" name="Прямоугольник 43"/>
          <p:cNvSpPr/>
          <p:nvPr/>
        </p:nvSpPr>
        <p:spPr>
          <a:xfrm>
            <a:off x="704850" y="0"/>
            <a:ext cx="8439150" cy="692150"/>
          </a:xfrm>
          <a:prstGeom prst="rect">
            <a:avLst/>
          </a:prstGeom>
          <a:solidFill>
            <a:srgbClr val="00B0F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.ОБЩИЕ ХАРАКТЕРИСТИКИ БЮДЖЕТА  ГОРОДА В 2015 ГОДУ</a:t>
            </a:r>
          </a:p>
        </p:txBody>
      </p:sp>
      <p:pic>
        <p:nvPicPr>
          <p:cNvPr id="16452" name="Picture 9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14775" y="1120775"/>
            <a:ext cx="341313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53" name="Picture 8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3935413" y="1435100"/>
            <a:ext cx="346075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54" name="Picture 7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3940175" y="1746250"/>
            <a:ext cx="347663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55" name="Picture 7"/>
          <p:cNvPicPr>
            <a:picLocks noGrp="1" noChangeAspect="1" noChangeArrowheads="1"/>
          </p:cNvPicPr>
          <p:nvPr>
            <p:ph sz="half" idx="1"/>
          </p:nvPr>
        </p:nvPicPr>
        <p:blipFill>
          <a:blip r:embed="rId22" cstate="print"/>
          <a:srcRect/>
          <a:stretch>
            <a:fillRect/>
          </a:stretch>
        </p:blipFill>
        <p:spPr>
          <a:xfrm>
            <a:off x="3940175" y="2076450"/>
            <a:ext cx="360363" cy="342900"/>
          </a:xfrm>
          <a:noFill/>
        </p:spPr>
      </p:pic>
      <p:pic>
        <p:nvPicPr>
          <p:cNvPr id="16456" name="Picture 7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3914775" y="2841625"/>
            <a:ext cx="4064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Picture 7"/>
          <p:cNvPicPr>
            <a:picLocks noChangeAspect="1" noChangeArrowheads="1"/>
          </p:cNvPicPr>
          <p:nvPr/>
        </p:nvPicPr>
        <p:blipFill rotWithShape="1">
          <a:blip r:embed="rId2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/>
            </a:extLst>
          </a:blip>
          <a:srcRect/>
          <a:stretch/>
        </p:blipFill>
        <p:spPr bwMode="auto">
          <a:xfrm>
            <a:off x="3918723" y="3173984"/>
            <a:ext cx="403266" cy="326454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</p:pic>
      <p:pic>
        <p:nvPicPr>
          <p:cNvPr id="16458" name="Picture 7"/>
          <p:cNvPicPr>
            <a:picLocks noGrp="1" noChangeAspect="1" noChangeArrowheads="1"/>
          </p:cNvPicPr>
          <p:nvPr>
            <p:ph sz="half" idx="1"/>
          </p:nvPr>
        </p:nvPicPr>
        <p:blipFill>
          <a:blip r:embed="rId25" cstate="print"/>
          <a:srcRect/>
          <a:stretch>
            <a:fillRect/>
          </a:stretch>
        </p:blipFill>
        <p:spPr>
          <a:xfrm>
            <a:off x="3929063" y="3929063"/>
            <a:ext cx="387350" cy="327025"/>
          </a:xfrm>
          <a:noFill/>
        </p:spPr>
      </p:pic>
      <p:pic>
        <p:nvPicPr>
          <p:cNvPr id="16459" name="Picture 77" descr="C:\Users\Потылицына НА\Desktop\27358975.jpg"/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344488" y="1382713"/>
            <a:ext cx="1149350" cy="8842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460" name="Picture 79" descr="http://im1-tub-ru.yandex.net/i?id=179158013-32-72&amp;n=21">
            <a:hlinkClick r:id="rId27"/>
          </p:cNvPr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338138" y="2716213"/>
            <a:ext cx="1252537" cy="996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" name="Picture 2" descr="E:\Doki\gerb s.gif"/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0" y="-24"/>
            <a:ext cx="642910" cy="8029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B560D0-CF0A-437E-8EE7-9767F22B5023}" type="slidenum">
              <a:rPr lang="ru-RU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011238" y="1773238"/>
            <a:ext cx="7343775" cy="458587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Ø"/>
              <a:defRPr/>
            </a:pP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обеспечение сбалансированности и устойчивости городского бюджета при исполнении всех обязательств;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оптимизация структуры расходов с чётким определением приоритетов расходования средств бюджета, их концентрации на главных направлениях в социальной сфере;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недопущение увеличения принимаемых расходных обязательств, не обеспеченных доходными источниками;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развитие программно-целевых методов управления;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повышения качества и доступности оказания муниципальных услуг;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повышение прозрачности бюджета и бюджетного процесса.</a:t>
            </a:r>
          </a:p>
          <a:p>
            <a:pPr>
              <a:defRPr/>
            </a:pP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1331913" y="6356350"/>
            <a:ext cx="6769100" cy="365125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Администрация города Сорска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4850" y="0"/>
            <a:ext cx="8439150" cy="765175"/>
          </a:xfrm>
          <a:prstGeom prst="rect">
            <a:avLst/>
          </a:prstGeom>
          <a:solidFill>
            <a:srgbClr val="00B0F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.ОБЩИЕ ХАРАКТЕРИСТИКИ БЮДЖЕТА  ГОРОДА В 2015 ГОДУ</a:t>
            </a:r>
          </a:p>
        </p:txBody>
      </p:sp>
      <p:sp>
        <p:nvSpPr>
          <p:cNvPr id="15367" name="TextBox 2"/>
          <p:cNvSpPr txBox="1">
            <a:spLocks noChangeArrowheads="1"/>
          </p:cNvSpPr>
          <p:nvPr/>
        </p:nvSpPr>
        <p:spPr bwMode="auto">
          <a:xfrm>
            <a:off x="928662" y="1106488"/>
            <a:ext cx="75168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ОСНОВНЫЕ НАПРАВЛЕНИЯ БЮДЖЕТНОЙ ПОЛИТИКИ НА 2015-2017 ГГ.</a:t>
            </a:r>
          </a:p>
        </p:txBody>
      </p:sp>
      <p:pic>
        <p:nvPicPr>
          <p:cNvPr id="9" name="Picture 2" descr="E:\Doki\gerb 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642910" cy="8029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21050</TotalTime>
  <Words>1798</Words>
  <Application>Microsoft Office PowerPoint</Application>
  <PresentationFormat>Экран (4:3)</PresentationFormat>
  <Paragraphs>333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К Решению Совета депутатов города Сорска от 23.12.2014 г. «о бюджете муниципального образования город Сорск на 2015 год и  плановый период 2016-2017 годов»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Office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Kovalevskaya</dc:creator>
  <cp:lastModifiedBy>2</cp:lastModifiedBy>
  <cp:revision>1499</cp:revision>
  <cp:lastPrinted>2010-11-12T09:01:35Z</cp:lastPrinted>
  <dcterms:created xsi:type="dcterms:W3CDTF">2002-05-22T11:42:14Z</dcterms:created>
  <dcterms:modified xsi:type="dcterms:W3CDTF">2015-01-30T08:23:31Z</dcterms:modified>
</cp:coreProperties>
</file>