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0" r:id="rId1"/>
  </p:sldMasterIdLst>
  <p:notesMasterIdLst>
    <p:notesMasterId r:id="rId84"/>
  </p:notesMasterIdLst>
  <p:sldIdLst>
    <p:sldId id="303" r:id="rId2"/>
    <p:sldId id="304" r:id="rId3"/>
    <p:sldId id="355" r:id="rId4"/>
    <p:sldId id="356" r:id="rId5"/>
    <p:sldId id="358" r:id="rId6"/>
    <p:sldId id="359" r:id="rId7"/>
    <p:sldId id="360" r:id="rId8"/>
    <p:sldId id="423" r:id="rId9"/>
    <p:sldId id="361" r:id="rId10"/>
    <p:sldId id="312" r:id="rId11"/>
    <p:sldId id="351" r:id="rId12"/>
    <p:sldId id="424" r:id="rId13"/>
    <p:sldId id="313" r:id="rId14"/>
    <p:sldId id="352" r:id="rId15"/>
    <p:sldId id="314" r:id="rId16"/>
    <p:sldId id="315" r:id="rId17"/>
    <p:sldId id="362" r:id="rId18"/>
    <p:sldId id="363" r:id="rId19"/>
    <p:sldId id="364" r:id="rId20"/>
    <p:sldId id="316" r:id="rId21"/>
    <p:sldId id="365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  <p:sldId id="383" r:id="rId38"/>
    <p:sldId id="385" r:id="rId39"/>
    <p:sldId id="427" r:id="rId40"/>
    <p:sldId id="386" r:id="rId41"/>
    <p:sldId id="387" r:id="rId42"/>
    <p:sldId id="388" r:id="rId43"/>
    <p:sldId id="389" r:id="rId44"/>
    <p:sldId id="390" r:id="rId45"/>
    <p:sldId id="391" r:id="rId46"/>
    <p:sldId id="392" r:id="rId47"/>
    <p:sldId id="393" r:id="rId48"/>
    <p:sldId id="394" r:id="rId49"/>
    <p:sldId id="395" r:id="rId50"/>
    <p:sldId id="396" r:id="rId51"/>
    <p:sldId id="397" r:id="rId52"/>
    <p:sldId id="398" r:id="rId53"/>
    <p:sldId id="399" r:id="rId54"/>
    <p:sldId id="400" r:id="rId55"/>
    <p:sldId id="401" r:id="rId56"/>
    <p:sldId id="425" r:id="rId57"/>
    <p:sldId id="402" r:id="rId58"/>
    <p:sldId id="403" r:id="rId59"/>
    <p:sldId id="426" r:id="rId60"/>
    <p:sldId id="404" r:id="rId61"/>
    <p:sldId id="405" r:id="rId62"/>
    <p:sldId id="406" r:id="rId63"/>
    <p:sldId id="407" r:id="rId64"/>
    <p:sldId id="408" r:id="rId65"/>
    <p:sldId id="429" r:id="rId66"/>
    <p:sldId id="409" r:id="rId67"/>
    <p:sldId id="428" r:id="rId68"/>
    <p:sldId id="410" r:id="rId69"/>
    <p:sldId id="430" r:id="rId70"/>
    <p:sldId id="411" r:id="rId71"/>
    <p:sldId id="412" r:id="rId72"/>
    <p:sldId id="413" r:id="rId73"/>
    <p:sldId id="414" r:id="rId74"/>
    <p:sldId id="415" r:id="rId75"/>
    <p:sldId id="416" r:id="rId76"/>
    <p:sldId id="417" r:id="rId77"/>
    <p:sldId id="418" r:id="rId78"/>
    <p:sldId id="419" r:id="rId79"/>
    <p:sldId id="420" r:id="rId80"/>
    <p:sldId id="421" r:id="rId81"/>
    <p:sldId id="422" r:id="rId82"/>
    <p:sldId id="277" r:id="rId8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4" autoAdjust="0"/>
    <p:restoredTop sz="94207" autoAdjust="0"/>
  </p:normalViewPr>
  <p:slideViewPr>
    <p:cSldViewPr>
      <p:cViewPr>
        <p:scale>
          <a:sx n="75" d="100"/>
          <a:sy n="75" d="100"/>
        </p:scale>
        <p:origin x="-98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0;&#1089;&#1087;&#1086;&#1083;&#1085;&#1077;&#1085;&#1080;%20&#1087;&#1086;%20&#1076;&#1086;&#1093;&#1086;&#1076;&#1072;&#1084;%2013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0;&#1089;&#1087;&#1086;&#1083;&#1085;&#1077;&#1085;&#1080;%20&#1087;&#1086;%20&#1076;&#1086;&#1093;&#1086;&#1076;&#1072;&#1084;%2013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8;&#1072;&#1089;&#1093;&#1086;&#1076;&#1099;%201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8;&#1072;&#1089;&#1093;&#1086;&#1076;&#1099;%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Лист2!$J$5</c:f>
              <c:strCache>
                <c:ptCount val="1"/>
                <c:pt idx="0">
                  <c:v>Доходы  всего: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multiLvlStrRef>
              <c:f>Лист2!$K$3:$O$4</c:f>
              <c:multiLvlStrCache>
                <c:ptCount val="5"/>
                <c:lvl>
                  <c:pt idx="0">
                    <c:v>2010</c:v>
                  </c:pt>
                  <c:pt idx="1">
                    <c:v>2011</c:v>
                  </c:pt>
                  <c:pt idx="2">
                    <c:v>2012</c:v>
                  </c:pt>
                  <c:pt idx="3">
                    <c:v>2013</c:v>
                  </c:pt>
                  <c:pt idx="4">
                    <c:v>2014</c:v>
                  </c:pt>
                </c:lvl>
                <c:lvl>
                  <c:pt idx="0">
                    <c:v>исполнено, тыс.руб</c:v>
                  </c:pt>
                </c:lvl>
              </c:multiLvlStrCache>
            </c:multiLvlStrRef>
          </c:cat>
          <c:val>
            <c:numRef>
              <c:f>Лист2!$K$5:$O$5</c:f>
              <c:numCache>
                <c:formatCode>0.00</c:formatCode>
                <c:ptCount val="5"/>
                <c:pt idx="0" formatCode="#,##0.00">
                  <c:v>202563</c:v>
                </c:pt>
                <c:pt idx="1">
                  <c:v>269241</c:v>
                </c:pt>
                <c:pt idx="2" formatCode="#,##0.00">
                  <c:v>322863</c:v>
                </c:pt>
                <c:pt idx="3" formatCode="General">
                  <c:v>277031</c:v>
                </c:pt>
                <c:pt idx="4" formatCode="General">
                  <c:v>296657</c:v>
                </c:pt>
              </c:numCache>
            </c:numRef>
          </c:val>
        </c:ser>
        <c:ser>
          <c:idx val="1"/>
          <c:order val="1"/>
          <c:tx>
            <c:strRef>
              <c:f>Лист2!$J$6</c:f>
              <c:strCache>
                <c:ptCount val="1"/>
                <c:pt idx="0">
                  <c:v>собственные доходы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multiLvlStrRef>
              <c:f>Лист2!$K$3:$O$4</c:f>
              <c:multiLvlStrCache>
                <c:ptCount val="5"/>
                <c:lvl>
                  <c:pt idx="0">
                    <c:v>2010</c:v>
                  </c:pt>
                  <c:pt idx="1">
                    <c:v>2011</c:v>
                  </c:pt>
                  <c:pt idx="2">
                    <c:v>2012</c:v>
                  </c:pt>
                  <c:pt idx="3">
                    <c:v>2013</c:v>
                  </c:pt>
                  <c:pt idx="4">
                    <c:v>2014</c:v>
                  </c:pt>
                </c:lvl>
                <c:lvl>
                  <c:pt idx="0">
                    <c:v>исполнено, тыс.руб</c:v>
                  </c:pt>
                </c:lvl>
              </c:multiLvlStrCache>
            </c:multiLvlStrRef>
          </c:cat>
          <c:val>
            <c:numRef>
              <c:f>Лист2!$K$6:$O$6</c:f>
              <c:numCache>
                <c:formatCode>0.00</c:formatCode>
                <c:ptCount val="5"/>
                <c:pt idx="0" formatCode="#,##0.00">
                  <c:v>105091</c:v>
                </c:pt>
                <c:pt idx="1">
                  <c:v>146600</c:v>
                </c:pt>
                <c:pt idx="2" formatCode="#,##0.00">
                  <c:v>100145</c:v>
                </c:pt>
                <c:pt idx="3" formatCode="General">
                  <c:v>110937</c:v>
                </c:pt>
                <c:pt idx="4" formatCode="General">
                  <c:v>126315</c:v>
                </c:pt>
              </c:numCache>
            </c:numRef>
          </c:val>
        </c:ser>
        <c:ser>
          <c:idx val="2"/>
          <c:order val="2"/>
          <c:tx>
            <c:strRef>
              <c:f>Лист2!$J$7</c:f>
              <c:strCache>
                <c:ptCount val="1"/>
                <c:pt idx="0">
                  <c:v>безвозмездные доходы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multiLvlStrRef>
              <c:f>Лист2!$K$3:$O$4</c:f>
              <c:multiLvlStrCache>
                <c:ptCount val="5"/>
                <c:lvl>
                  <c:pt idx="0">
                    <c:v>2010</c:v>
                  </c:pt>
                  <c:pt idx="1">
                    <c:v>2011</c:v>
                  </c:pt>
                  <c:pt idx="2">
                    <c:v>2012</c:v>
                  </c:pt>
                  <c:pt idx="3">
                    <c:v>2013</c:v>
                  </c:pt>
                  <c:pt idx="4">
                    <c:v>2014</c:v>
                  </c:pt>
                </c:lvl>
                <c:lvl>
                  <c:pt idx="0">
                    <c:v>исполнено, тыс.руб</c:v>
                  </c:pt>
                </c:lvl>
              </c:multiLvlStrCache>
            </c:multiLvlStrRef>
          </c:cat>
          <c:val>
            <c:numRef>
              <c:f>Лист2!$K$7:$O$7</c:f>
              <c:numCache>
                <c:formatCode>0.00</c:formatCode>
                <c:ptCount val="5"/>
                <c:pt idx="0" formatCode="#,##0.00">
                  <c:v>97472</c:v>
                </c:pt>
                <c:pt idx="1">
                  <c:v>122641</c:v>
                </c:pt>
                <c:pt idx="2" formatCode="#,##0.00">
                  <c:v>222718</c:v>
                </c:pt>
                <c:pt idx="3" formatCode="General">
                  <c:v>166094</c:v>
                </c:pt>
                <c:pt idx="4" formatCode="General">
                  <c:v>170342</c:v>
                </c:pt>
              </c:numCache>
            </c:numRef>
          </c:val>
        </c:ser>
        <c:axId val="78779136"/>
        <c:axId val="78780672"/>
      </c:barChart>
      <c:catAx>
        <c:axId val="78779136"/>
        <c:scaling>
          <c:orientation val="minMax"/>
        </c:scaling>
        <c:axPos val="b"/>
        <c:tickLblPos val="nextTo"/>
        <c:crossAx val="78780672"/>
        <c:crosses val="autoZero"/>
        <c:auto val="1"/>
        <c:lblAlgn val="ctr"/>
        <c:lblOffset val="100"/>
      </c:catAx>
      <c:valAx>
        <c:axId val="78780672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787791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/>
      <c:pieChart>
        <c:varyColors val="1"/>
        <c:ser>
          <c:idx val="0"/>
          <c:order val="0"/>
          <c:dPt>
            <c:idx val="1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chemeClr val="accent2"/>
              </a:solidFill>
            </c:spPr>
          </c:dPt>
          <c:dLbls>
            <c:dLbl>
              <c:idx val="1"/>
              <c:layout>
                <c:manualLayout>
                  <c:x val="-9.497965671516434E-2"/>
                  <c:y val="-0.26946273830155981"/>
                </c:manualLayout>
              </c:layout>
              <c:spPr/>
              <c:txPr>
                <a:bodyPr/>
                <a:lstStyle/>
                <a:p>
                  <a:pPr>
                    <a:defRPr sz="2000" b="1"/>
                  </a:pPr>
                  <a:endParaRPr lang="ru-RU"/>
                </a:p>
              </c:txPr>
              <c:showPercent val="1"/>
            </c:dLbl>
            <c:showPercent val="1"/>
            <c:showLeaderLines val="1"/>
          </c:dLbls>
          <c:cat>
            <c:strRef>
              <c:f>Лист2!$B$35:$B$48</c:f>
              <c:strCache>
                <c:ptCount val="13"/>
                <c:pt idx="0">
                  <c:v>Акцизы на автомобильный бензин</c:v>
                </c:pt>
                <c:pt idx="1">
                  <c:v>НДФЛ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Арендная плата за земельные участки</c:v>
                </c:pt>
                <c:pt idx="6">
                  <c:v>Доходы от перечисления части прибыли</c:v>
                </c:pt>
                <c:pt idx="7">
                  <c:v>Арендная плата за имущество</c:v>
                </c:pt>
                <c:pt idx="8">
                  <c:v>Плата за негативное воздействие на окр. среду</c:v>
                </c:pt>
                <c:pt idx="9">
                  <c:v>Доходы от оказания платных услуг</c:v>
                </c:pt>
                <c:pt idx="10">
                  <c:v>Доходы от продажи материальных и нематериальных активов</c:v>
                </c:pt>
                <c:pt idx="11">
                  <c:v>Прочие неналоговые доходы </c:v>
                </c:pt>
                <c:pt idx="12">
                  <c:v>Штрафы, санкции, возмещение ущерба</c:v>
                </c:pt>
              </c:strCache>
            </c:strRef>
          </c:cat>
          <c:val>
            <c:numRef>
              <c:f>Лист2!$C$35:$C$48</c:f>
              <c:numCache>
                <c:formatCode>General</c:formatCode>
                <c:ptCount val="13"/>
                <c:pt idx="0">
                  <c:v>1799</c:v>
                </c:pt>
                <c:pt idx="1">
                  <c:v>94703</c:v>
                </c:pt>
                <c:pt idx="2">
                  <c:v>2067</c:v>
                </c:pt>
                <c:pt idx="3">
                  <c:v>4085</c:v>
                </c:pt>
                <c:pt idx="4">
                  <c:v>1495</c:v>
                </c:pt>
                <c:pt idx="5">
                  <c:v>1617</c:v>
                </c:pt>
                <c:pt idx="6">
                  <c:v>115</c:v>
                </c:pt>
                <c:pt idx="7">
                  <c:v>8436</c:v>
                </c:pt>
                <c:pt idx="8">
                  <c:v>10890</c:v>
                </c:pt>
                <c:pt idx="9">
                  <c:v>1</c:v>
                </c:pt>
                <c:pt idx="10">
                  <c:v>756</c:v>
                </c:pt>
                <c:pt idx="11">
                  <c:v>20</c:v>
                </c:pt>
                <c:pt idx="12">
                  <c:v>332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0564573219197272"/>
          <c:y val="0.105439052132578"/>
          <c:w val="0.54657906323801064"/>
          <c:h val="0.7979791797832035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Лист1!$B$3:$F$3</c:f>
              <c:numCache>
                <c:formatCode>General</c:formatCode>
                <c:ptCount val="5"/>
                <c:pt idx="0" formatCode="#,##0">
                  <c:v>20042.09999999998</c:v>
                </c:pt>
                <c:pt idx="1">
                  <c:v>24479</c:v>
                </c:pt>
                <c:pt idx="2">
                  <c:v>27998</c:v>
                </c:pt>
                <c:pt idx="3">
                  <c:v>34104</c:v>
                </c:pt>
                <c:pt idx="4">
                  <c:v>35128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Национальная оборона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Лист1!$B$4:$F$4</c:f>
              <c:numCache>
                <c:formatCode>General</c:formatCode>
                <c:ptCount val="5"/>
                <c:pt idx="0" formatCode="#,##0">
                  <c:v>357.9</c:v>
                </c:pt>
                <c:pt idx="1">
                  <c:v>469</c:v>
                </c:pt>
                <c:pt idx="2">
                  <c:v>519</c:v>
                </c:pt>
                <c:pt idx="3">
                  <c:v>543</c:v>
                </c:pt>
                <c:pt idx="4">
                  <c:v>573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Лист1!$B$5:$F$5</c:f>
              <c:numCache>
                <c:formatCode>General</c:formatCode>
                <c:ptCount val="5"/>
                <c:pt idx="0" formatCode="#,##0">
                  <c:v>353.5</c:v>
                </c:pt>
                <c:pt idx="1">
                  <c:v>635</c:v>
                </c:pt>
                <c:pt idx="2">
                  <c:v>1258</c:v>
                </c:pt>
                <c:pt idx="3">
                  <c:v>298</c:v>
                </c:pt>
                <c:pt idx="4">
                  <c:v>238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Лист1!$B$6:$F$6</c:f>
              <c:numCache>
                <c:formatCode>General</c:formatCode>
                <c:ptCount val="5"/>
                <c:pt idx="0" formatCode="#,##0">
                  <c:v>5790.8</c:v>
                </c:pt>
                <c:pt idx="1">
                  <c:v>7034</c:v>
                </c:pt>
                <c:pt idx="2">
                  <c:v>12387</c:v>
                </c:pt>
                <c:pt idx="3">
                  <c:v>22150</c:v>
                </c:pt>
                <c:pt idx="4">
                  <c:v>14860</c:v>
                </c:pt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ЖКХ</c:v>
                </c:pt>
              </c:strCache>
            </c:strRef>
          </c:tx>
          <c:dLbls>
            <c:showVal val="1"/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Лист1!$B$7:$F$7</c:f>
              <c:numCache>
                <c:formatCode>General</c:formatCode>
                <c:ptCount val="5"/>
                <c:pt idx="0" formatCode="#,##0">
                  <c:v>40567</c:v>
                </c:pt>
                <c:pt idx="1">
                  <c:v>56348</c:v>
                </c:pt>
                <c:pt idx="2">
                  <c:v>72753</c:v>
                </c:pt>
                <c:pt idx="3">
                  <c:v>80383</c:v>
                </c:pt>
                <c:pt idx="4">
                  <c:v>55779</c:v>
                </c:pt>
              </c:numCache>
            </c:numRef>
          </c:val>
        </c:ser>
        <c:ser>
          <c:idx val="5"/>
          <c:order val="5"/>
          <c:tx>
            <c:strRef>
              <c:f>Лист1!$A$8</c:f>
              <c:strCache>
                <c:ptCount val="1"/>
                <c:pt idx="0">
                  <c:v>Охрана окр. среды и природных ресурсов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Лист1!$B$8:$F$8</c:f>
              <c:numCache>
                <c:formatCode>General</c:formatCode>
                <c:ptCount val="5"/>
                <c:pt idx="0" formatCode="#,##0">
                  <c:v>1738.8</c:v>
                </c:pt>
                <c:pt idx="1">
                  <c:v>16224</c:v>
                </c:pt>
                <c:pt idx="2">
                  <c:v>7443</c:v>
                </c:pt>
              </c:numCache>
            </c:numRef>
          </c:val>
        </c:ser>
        <c:ser>
          <c:idx val="6"/>
          <c:order val="6"/>
          <c:tx>
            <c:strRef>
              <c:f>Лист1!$A$9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showVal val="1"/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Лист1!$B$9:$F$9</c:f>
              <c:numCache>
                <c:formatCode>General</c:formatCode>
                <c:ptCount val="5"/>
                <c:pt idx="0" formatCode="#,##0">
                  <c:v>74642.399999999994</c:v>
                </c:pt>
                <c:pt idx="1">
                  <c:v>109562</c:v>
                </c:pt>
                <c:pt idx="2">
                  <c:v>129013</c:v>
                </c:pt>
                <c:pt idx="3">
                  <c:v>123020</c:v>
                </c:pt>
                <c:pt idx="4">
                  <c:v>143597</c:v>
                </c:pt>
              </c:numCache>
            </c:numRef>
          </c:val>
        </c:ser>
        <c:ser>
          <c:idx val="7"/>
          <c:order val="7"/>
          <c:tx>
            <c:strRef>
              <c:f>Лист1!$A$10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Лист1!$B$10:$F$10</c:f>
              <c:numCache>
                <c:formatCode>General</c:formatCode>
                <c:ptCount val="5"/>
                <c:pt idx="0" formatCode="#,##0">
                  <c:v>9366.7000000000007</c:v>
                </c:pt>
                <c:pt idx="1">
                  <c:v>17109</c:v>
                </c:pt>
                <c:pt idx="2">
                  <c:v>13244</c:v>
                </c:pt>
                <c:pt idx="3">
                  <c:v>13543</c:v>
                </c:pt>
                <c:pt idx="4">
                  <c:v>15985</c:v>
                </c:pt>
              </c:numCache>
            </c:numRef>
          </c:val>
        </c:ser>
        <c:ser>
          <c:idx val="8"/>
          <c:order val="8"/>
          <c:tx>
            <c:strRef>
              <c:f>Лист1!$A$11</c:f>
              <c:strCache>
                <c:ptCount val="1"/>
                <c:pt idx="0">
                  <c:v>Здравоохранение, физ.культура, спорт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Лист1!$B$11:$F$11</c:f>
              <c:numCache>
                <c:formatCode>General</c:formatCode>
                <c:ptCount val="5"/>
                <c:pt idx="0" formatCode="#,##0">
                  <c:v>31862.799999999996</c:v>
                </c:pt>
                <c:pt idx="1">
                  <c:v>31366</c:v>
                </c:pt>
                <c:pt idx="2">
                  <c:v>21230</c:v>
                </c:pt>
                <c:pt idx="3">
                  <c:v>12451</c:v>
                </c:pt>
                <c:pt idx="4">
                  <c:v>11518</c:v>
                </c:pt>
              </c:numCache>
            </c:numRef>
          </c:val>
        </c:ser>
        <c:ser>
          <c:idx val="9"/>
          <c:order val="9"/>
          <c:tx>
            <c:strRef>
              <c:f>Лист1!$A$12</c:f>
              <c:strCache>
                <c:ptCount val="1"/>
                <c:pt idx="0">
                  <c:v>Социальная политика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Лист1!$B$12:$F$12</c:f>
              <c:numCache>
                <c:formatCode>General</c:formatCode>
                <c:ptCount val="5"/>
                <c:pt idx="0" formatCode="#,##0">
                  <c:v>11546.9</c:v>
                </c:pt>
                <c:pt idx="1">
                  <c:v>14195</c:v>
                </c:pt>
                <c:pt idx="2">
                  <c:v>15542</c:v>
                </c:pt>
                <c:pt idx="3">
                  <c:v>14424</c:v>
                </c:pt>
                <c:pt idx="4">
                  <c:v>13744</c:v>
                </c:pt>
              </c:numCache>
            </c:numRef>
          </c:val>
        </c:ser>
        <c:ser>
          <c:idx val="10"/>
          <c:order val="10"/>
          <c:tx>
            <c:strRef>
              <c:f>Лист1!$A$13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Лист1!$B$13:$F$13</c:f>
              <c:numCache>
                <c:formatCode>General</c:formatCode>
                <c:ptCount val="5"/>
                <c:pt idx="2">
                  <c:v>92</c:v>
                </c:pt>
                <c:pt idx="3">
                  <c:v>270</c:v>
                </c:pt>
                <c:pt idx="4">
                  <c:v>204</c:v>
                </c:pt>
              </c:numCache>
            </c:numRef>
          </c:val>
        </c:ser>
        <c:axId val="78240768"/>
        <c:axId val="79303424"/>
      </c:barChart>
      <c:catAx>
        <c:axId val="7824076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79303424"/>
        <c:crosses val="autoZero"/>
        <c:auto val="1"/>
        <c:lblAlgn val="ctr"/>
        <c:lblOffset val="100"/>
        <c:tickLblSkip val="1"/>
        <c:tickMarkSkip val="1"/>
      </c:catAx>
      <c:valAx>
        <c:axId val="7930342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тыс.руб.</a:t>
                </a:r>
              </a:p>
            </c:rich>
          </c:tx>
          <c:layout>
            <c:manualLayout>
              <c:xMode val="edge"/>
              <c:yMode val="edge"/>
              <c:x val="1.8735444047353861E-2"/>
              <c:y val="0.47696918166919317"/>
            </c:manualLayout>
          </c:layout>
        </c:title>
        <c:numFmt formatCode="#,##0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78240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510542270777151"/>
          <c:y val="5.5830591598585423E-2"/>
          <c:w val="0.32552685526855368"/>
          <c:h val="0.80381858957771057"/>
        </c:manualLayout>
      </c:layout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5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FF0000"/>
              </a:solidFill>
            </c:spPr>
          </c:dPt>
          <c:dLbls>
            <c:showPercent val="1"/>
            <c:showLeaderLines val="1"/>
          </c:dLbls>
          <c:cat>
            <c:strRef>
              <c:f>Лист1!$A$46:$A$56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окр. среды и природных ресурсов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Спорт</c:v>
                </c:pt>
                <c:pt idx="9">
                  <c:v>Социальная политика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Лист1!$B$46:$B$56</c:f>
              <c:numCache>
                <c:formatCode>General</c:formatCode>
                <c:ptCount val="11"/>
                <c:pt idx="0">
                  <c:v>35128</c:v>
                </c:pt>
                <c:pt idx="1">
                  <c:v>573</c:v>
                </c:pt>
                <c:pt idx="2">
                  <c:v>238</c:v>
                </c:pt>
                <c:pt idx="3">
                  <c:v>14860</c:v>
                </c:pt>
                <c:pt idx="4">
                  <c:v>55779</c:v>
                </c:pt>
                <c:pt idx="6">
                  <c:v>143597</c:v>
                </c:pt>
                <c:pt idx="7">
                  <c:v>15985</c:v>
                </c:pt>
                <c:pt idx="8">
                  <c:v>11518</c:v>
                </c:pt>
                <c:pt idx="9">
                  <c:v>13744</c:v>
                </c:pt>
                <c:pt idx="10" formatCode="#,##0">
                  <c:v>204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spPr>
    <a:noFill/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CFDAA6-8C80-47D2-BE17-C4B8D4D2713F}" type="doc">
      <dgm:prSet loTypeId="urn:microsoft.com/office/officeart/2005/8/layout/radial5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8A108C-C15B-4CD2-B7C9-1E3833DEA439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32 участка</a:t>
          </a:r>
          <a:endParaRPr lang="ru-RU" dirty="0"/>
        </a:p>
      </dgm:t>
    </dgm:pt>
    <dgm:pt modelId="{41EDB93D-2AAB-456F-B205-1BC917A047B2}" type="parTrans" cxnId="{85DA1DDA-C806-47FF-B5A4-F483CADFCFBD}">
      <dgm:prSet/>
      <dgm:spPr/>
      <dgm:t>
        <a:bodyPr/>
        <a:lstStyle/>
        <a:p>
          <a:endParaRPr lang="ru-RU"/>
        </a:p>
      </dgm:t>
    </dgm:pt>
    <dgm:pt modelId="{2E6F2F26-69AE-47B0-9CB0-465DFFA0FE70}" type="sibTrans" cxnId="{85DA1DDA-C806-47FF-B5A4-F483CADFCFBD}">
      <dgm:prSet/>
      <dgm:spPr/>
      <dgm:t>
        <a:bodyPr/>
        <a:lstStyle/>
        <a:p>
          <a:endParaRPr lang="ru-RU"/>
        </a:p>
      </dgm:t>
    </dgm:pt>
    <dgm:pt modelId="{993081A0-B7E8-4A54-91FD-607E1FBA2766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Молодые семьи</a:t>
          </a:r>
          <a:endParaRPr lang="ru-RU" dirty="0"/>
        </a:p>
      </dgm:t>
    </dgm:pt>
    <dgm:pt modelId="{CD817576-397A-443D-8186-659A46E4A564}" type="parTrans" cxnId="{70CB3650-F874-4B4E-A615-F0F81CD8CD7D}">
      <dgm:prSet/>
      <dgm:spPr/>
      <dgm:t>
        <a:bodyPr/>
        <a:lstStyle/>
        <a:p>
          <a:endParaRPr lang="ru-RU"/>
        </a:p>
      </dgm:t>
    </dgm:pt>
    <dgm:pt modelId="{C7FB7017-8DD9-4D5F-B207-C017FED6D4E9}" type="sibTrans" cxnId="{70CB3650-F874-4B4E-A615-F0F81CD8CD7D}">
      <dgm:prSet/>
      <dgm:spPr/>
      <dgm:t>
        <a:bodyPr/>
        <a:lstStyle/>
        <a:p>
          <a:endParaRPr lang="ru-RU"/>
        </a:p>
      </dgm:t>
    </dgm:pt>
    <dgm:pt modelId="{59219D9B-FCB5-4F97-AF40-44449110C357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Семьи, имеющие детей инвалидов</a:t>
          </a:r>
          <a:endParaRPr lang="ru-RU" dirty="0"/>
        </a:p>
      </dgm:t>
    </dgm:pt>
    <dgm:pt modelId="{5FC308C4-8D3B-4F1E-9EF0-5573128B1DAC}" type="parTrans" cxnId="{6629BAF0-52ED-403D-8650-92A980DA4EF0}">
      <dgm:prSet/>
      <dgm:spPr/>
      <dgm:t>
        <a:bodyPr/>
        <a:lstStyle/>
        <a:p>
          <a:endParaRPr lang="ru-RU"/>
        </a:p>
      </dgm:t>
    </dgm:pt>
    <dgm:pt modelId="{8AFD8114-509D-45B9-9120-60894952BF19}" type="sibTrans" cxnId="{6629BAF0-52ED-403D-8650-92A980DA4EF0}">
      <dgm:prSet/>
      <dgm:spPr/>
      <dgm:t>
        <a:bodyPr/>
        <a:lstStyle/>
        <a:p>
          <a:endParaRPr lang="ru-RU"/>
        </a:p>
      </dgm:t>
    </dgm:pt>
    <dgm:pt modelId="{2B88992E-B82C-412F-A5D0-BC4B43C03EFE}">
      <dgm:prSet phldrT="[Текст]"/>
      <dgm:spPr/>
      <dgm:t>
        <a:bodyPr/>
        <a:lstStyle/>
        <a:p>
          <a:r>
            <a:rPr lang="ru-RU" dirty="0" smtClean="0"/>
            <a:t>Ветеранам боевых действий</a:t>
          </a:r>
          <a:endParaRPr lang="ru-RU" dirty="0"/>
        </a:p>
      </dgm:t>
    </dgm:pt>
    <dgm:pt modelId="{B0DF36AD-E57C-4D2F-828D-94A2985639C7}" type="parTrans" cxnId="{84A69AC6-44F5-4FE6-9983-AA6EC2F00DC5}">
      <dgm:prSet/>
      <dgm:spPr/>
      <dgm:t>
        <a:bodyPr/>
        <a:lstStyle/>
        <a:p>
          <a:endParaRPr lang="ru-RU"/>
        </a:p>
      </dgm:t>
    </dgm:pt>
    <dgm:pt modelId="{78DD25F6-7576-402E-B21F-A9F1DE5914A9}" type="sibTrans" cxnId="{84A69AC6-44F5-4FE6-9983-AA6EC2F00DC5}">
      <dgm:prSet/>
      <dgm:spPr/>
      <dgm:t>
        <a:bodyPr/>
        <a:lstStyle/>
        <a:p>
          <a:endParaRPr lang="ru-RU"/>
        </a:p>
      </dgm:t>
    </dgm:pt>
    <dgm:pt modelId="{68DEF4D6-D647-40B7-9C90-C6D68B721A7F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Семьи имеющие 3 и более детей </a:t>
          </a:r>
          <a:endParaRPr lang="ru-RU" dirty="0"/>
        </a:p>
      </dgm:t>
    </dgm:pt>
    <dgm:pt modelId="{B2FCAACD-9311-4549-AC43-72450810908E}" type="parTrans" cxnId="{B44B2F6F-7E43-4256-BB8C-54E880AEEADA}">
      <dgm:prSet/>
      <dgm:spPr/>
      <dgm:t>
        <a:bodyPr/>
        <a:lstStyle/>
        <a:p>
          <a:endParaRPr lang="ru-RU"/>
        </a:p>
      </dgm:t>
    </dgm:pt>
    <dgm:pt modelId="{CF0BBC7A-7C75-4C5F-A7B4-975449F59D79}" type="sibTrans" cxnId="{B44B2F6F-7E43-4256-BB8C-54E880AEEADA}">
      <dgm:prSet/>
      <dgm:spPr/>
      <dgm:t>
        <a:bodyPr/>
        <a:lstStyle/>
        <a:p>
          <a:endParaRPr lang="ru-RU"/>
        </a:p>
      </dgm:t>
    </dgm:pt>
    <dgm:pt modelId="{18621411-8900-464C-822D-C5BE0C701A77}" type="pres">
      <dgm:prSet presAssocID="{94CFDAA6-8C80-47D2-BE17-C4B8D4D2713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FA664-0BA9-4B59-B480-5E55A54440DC}" type="pres">
      <dgm:prSet presAssocID="{E68A108C-C15B-4CD2-B7C9-1E3833DEA439}" presName="centerShape" presStyleLbl="node0" presStyleIdx="0" presStyleCnt="1"/>
      <dgm:spPr/>
      <dgm:t>
        <a:bodyPr/>
        <a:lstStyle/>
        <a:p>
          <a:endParaRPr lang="ru-RU"/>
        </a:p>
      </dgm:t>
    </dgm:pt>
    <dgm:pt modelId="{3943CBF6-ACFD-485F-9A3C-18C2275095A8}" type="pres">
      <dgm:prSet presAssocID="{CD817576-397A-443D-8186-659A46E4A564}" presName="parTrans" presStyleLbl="sibTrans2D1" presStyleIdx="0" presStyleCnt="4"/>
      <dgm:spPr/>
      <dgm:t>
        <a:bodyPr/>
        <a:lstStyle/>
        <a:p>
          <a:endParaRPr lang="ru-RU"/>
        </a:p>
      </dgm:t>
    </dgm:pt>
    <dgm:pt modelId="{A25E323E-B2BE-4DDF-A4EB-7EF97AB38083}" type="pres">
      <dgm:prSet presAssocID="{CD817576-397A-443D-8186-659A46E4A564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919F29B4-4056-41E6-AFA1-727D8550C236}" type="pres">
      <dgm:prSet presAssocID="{993081A0-B7E8-4A54-91FD-607E1FBA27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BD7DA-5B0C-46EF-8E8B-CF598EF70D3A}" type="pres">
      <dgm:prSet presAssocID="{5FC308C4-8D3B-4F1E-9EF0-5573128B1DAC}" presName="parTrans" presStyleLbl="sibTrans2D1" presStyleIdx="1" presStyleCnt="4"/>
      <dgm:spPr/>
      <dgm:t>
        <a:bodyPr/>
        <a:lstStyle/>
        <a:p>
          <a:endParaRPr lang="ru-RU"/>
        </a:p>
      </dgm:t>
    </dgm:pt>
    <dgm:pt modelId="{6453132B-022B-4B5F-AECD-FFEFE1BBD563}" type="pres">
      <dgm:prSet presAssocID="{5FC308C4-8D3B-4F1E-9EF0-5573128B1DA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E6683A67-5558-40A8-A8FB-AD2554CF77E8}" type="pres">
      <dgm:prSet presAssocID="{59219D9B-FCB5-4F97-AF40-44449110C35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10BBE-1ADB-4BDC-A14C-E21D78E646BB}" type="pres">
      <dgm:prSet presAssocID="{B0DF36AD-E57C-4D2F-828D-94A2985639C7}" presName="parTrans" presStyleLbl="sibTrans2D1" presStyleIdx="2" presStyleCnt="4"/>
      <dgm:spPr/>
      <dgm:t>
        <a:bodyPr/>
        <a:lstStyle/>
        <a:p>
          <a:endParaRPr lang="ru-RU"/>
        </a:p>
      </dgm:t>
    </dgm:pt>
    <dgm:pt modelId="{D4DD085E-0011-453E-A077-154876E014B9}" type="pres">
      <dgm:prSet presAssocID="{B0DF36AD-E57C-4D2F-828D-94A2985639C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5366941A-C2F2-4820-B06F-B469C06A092C}" type="pres">
      <dgm:prSet presAssocID="{2B88992E-B82C-412F-A5D0-BC4B43C03EF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3781E-ED42-41D5-B705-4D383B11BAE7}" type="pres">
      <dgm:prSet presAssocID="{B2FCAACD-9311-4549-AC43-72450810908E}" presName="parTrans" presStyleLbl="sibTrans2D1" presStyleIdx="3" presStyleCnt="4"/>
      <dgm:spPr/>
      <dgm:t>
        <a:bodyPr/>
        <a:lstStyle/>
        <a:p>
          <a:endParaRPr lang="ru-RU"/>
        </a:p>
      </dgm:t>
    </dgm:pt>
    <dgm:pt modelId="{3CD3369B-CE73-4FCC-B7BC-D1D203C1378B}" type="pres">
      <dgm:prSet presAssocID="{B2FCAACD-9311-4549-AC43-72450810908E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D0A79B03-3062-4887-85D2-FA5CC62515EE}" type="pres">
      <dgm:prSet presAssocID="{68DEF4D6-D647-40B7-9C90-C6D68B721A7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DA1DDA-C806-47FF-B5A4-F483CADFCFBD}" srcId="{94CFDAA6-8C80-47D2-BE17-C4B8D4D2713F}" destId="{E68A108C-C15B-4CD2-B7C9-1E3833DEA439}" srcOrd="0" destOrd="0" parTransId="{41EDB93D-2AAB-456F-B205-1BC917A047B2}" sibTransId="{2E6F2F26-69AE-47B0-9CB0-465DFFA0FE70}"/>
    <dgm:cxn modelId="{6629BAF0-52ED-403D-8650-92A980DA4EF0}" srcId="{E68A108C-C15B-4CD2-B7C9-1E3833DEA439}" destId="{59219D9B-FCB5-4F97-AF40-44449110C357}" srcOrd="1" destOrd="0" parTransId="{5FC308C4-8D3B-4F1E-9EF0-5573128B1DAC}" sibTransId="{8AFD8114-509D-45B9-9120-60894952BF19}"/>
    <dgm:cxn modelId="{CC8E3ECC-7F68-4F37-B3C2-BB360DC02FC9}" type="presOf" srcId="{B0DF36AD-E57C-4D2F-828D-94A2985639C7}" destId="{D4DD085E-0011-453E-A077-154876E014B9}" srcOrd="1" destOrd="0" presId="urn:microsoft.com/office/officeart/2005/8/layout/radial5"/>
    <dgm:cxn modelId="{5E778C03-D95A-4966-AAF9-35D4F8EC64EB}" type="presOf" srcId="{5FC308C4-8D3B-4F1E-9EF0-5573128B1DAC}" destId="{F07BD7DA-5B0C-46EF-8E8B-CF598EF70D3A}" srcOrd="0" destOrd="0" presId="urn:microsoft.com/office/officeart/2005/8/layout/radial5"/>
    <dgm:cxn modelId="{476183A1-C503-4D0E-A291-6638ACE59A09}" type="presOf" srcId="{B0DF36AD-E57C-4D2F-828D-94A2985639C7}" destId="{2C810BBE-1ADB-4BDC-A14C-E21D78E646BB}" srcOrd="0" destOrd="0" presId="urn:microsoft.com/office/officeart/2005/8/layout/radial5"/>
    <dgm:cxn modelId="{8C1683F5-DFB5-4AEF-9D37-48424B2CC824}" type="presOf" srcId="{59219D9B-FCB5-4F97-AF40-44449110C357}" destId="{E6683A67-5558-40A8-A8FB-AD2554CF77E8}" srcOrd="0" destOrd="0" presId="urn:microsoft.com/office/officeart/2005/8/layout/radial5"/>
    <dgm:cxn modelId="{AF9F8AE4-EE2C-490C-BA1F-C15E7F1A675B}" type="presOf" srcId="{2B88992E-B82C-412F-A5D0-BC4B43C03EFE}" destId="{5366941A-C2F2-4820-B06F-B469C06A092C}" srcOrd="0" destOrd="0" presId="urn:microsoft.com/office/officeart/2005/8/layout/radial5"/>
    <dgm:cxn modelId="{B44B2F6F-7E43-4256-BB8C-54E880AEEADA}" srcId="{E68A108C-C15B-4CD2-B7C9-1E3833DEA439}" destId="{68DEF4D6-D647-40B7-9C90-C6D68B721A7F}" srcOrd="3" destOrd="0" parTransId="{B2FCAACD-9311-4549-AC43-72450810908E}" sibTransId="{CF0BBC7A-7C75-4C5F-A7B4-975449F59D79}"/>
    <dgm:cxn modelId="{6D2CC6D6-D4AD-4D8D-B6C5-726394A0C292}" type="presOf" srcId="{E68A108C-C15B-4CD2-B7C9-1E3833DEA439}" destId="{5BEFA664-0BA9-4B59-B480-5E55A54440DC}" srcOrd="0" destOrd="0" presId="urn:microsoft.com/office/officeart/2005/8/layout/radial5"/>
    <dgm:cxn modelId="{B404AB6E-B641-4692-8D30-35B05FBD2CEB}" type="presOf" srcId="{94CFDAA6-8C80-47D2-BE17-C4B8D4D2713F}" destId="{18621411-8900-464C-822D-C5BE0C701A77}" srcOrd="0" destOrd="0" presId="urn:microsoft.com/office/officeart/2005/8/layout/radial5"/>
    <dgm:cxn modelId="{4C206B1C-974E-4A24-B504-355007AA8D1E}" type="presOf" srcId="{68DEF4D6-D647-40B7-9C90-C6D68B721A7F}" destId="{D0A79B03-3062-4887-85D2-FA5CC62515EE}" srcOrd="0" destOrd="0" presId="urn:microsoft.com/office/officeart/2005/8/layout/radial5"/>
    <dgm:cxn modelId="{873F70A2-EA53-46F8-B698-CF220D301109}" type="presOf" srcId="{B2FCAACD-9311-4549-AC43-72450810908E}" destId="{A6D3781E-ED42-41D5-B705-4D383B11BAE7}" srcOrd="0" destOrd="0" presId="urn:microsoft.com/office/officeart/2005/8/layout/radial5"/>
    <dgm:cxn modelId="{84A69AC6-44F5-4FE6-9983-AA6EC2F00DC5}" srcId="{E68A108C-C15B-4CD2-B7C9-1E3833DEA439}" destId="{2B88992E-B82C-412F-A5D0-BC4B43C03EFE}" srcOrd="2" destOrd="0" parTransId="{B0DF36AD-E57C-4D2F-828D-94A2985639C7}" sibTransId="{78DD25F6-7576-402E-B21F-A9F1DE5914A9}"/>
    <dgm:cxn modelId="{C91DBF02-13C4-45F0-A638-86E704A9C386}" type="presOf" srcId="{B2FCAACD-9311-4549-AC43-72450810908E}" destId="{3CD3369B-CE73-4FCC-B7BC-D1D203C1378B}" srcOrd="1" destOrd="0" presId="urn:microsoft.com/office/officeart/2005/8/layout/radial5"/>
    <dgm:cxn modelId="{6E5AB43D-921D-4844-A8B1-8E62C872BEA1}" type="presOf" srcId="{5FC308C4-8D3B-4F1E-9EF0-5573128B1DAC}" destId="{6453132B-022B-4B5F-AECD-FFEFE1BBD563}" srcOrd="1" destOrd="0" presId="urn:microsoft.com/office/officeart/2005/8/layout/radial5"/>
    <dgm:cxn modelId="{1E0383F5-81CA-4CFD-842E-3EC425EA6A97}" type="presOf" srcId="{993081A0-B7E8-4A54-91FD-607E1FBA2766}" destId="{919F29B4-4056-41E6-AFA1-727D8550C236}" srcOrd="0" destOrd="0" presId="urn:microsoft.com/office/officeart/2005/8/layout/radial5"/>
    <dgm:cxn modelId="{70CB3650-F874-4B4E-A615-F0F81CD8CD7D}" srcId="{E68A108C-C15B-4CD2-B7C9-1E3833DEA439}" destId="{993081A0-B7E8-4A54-91FD-607E1FBA2766}" srcOrd="0" destOrd="0" parTransId="{CD817576-397A-443D-8186-659A46E4A564}" sibTransId="{C7FB7017-8DD9-4D5F-B207-C017FED6D4E9}"/>
    <dgm:cxn modelId="{FCA78C30-5BDE-4FFE-8BE7-C2561F2EF2AD}" type="presOf" srcId="{CD817576-397A-443D-8186-659A46E4A564}" destId="{3943CBF6-ACFD-485F-9A3C-18C2275095A8}" srcOrd="0" destOrd="0" presId="urn:microsoft.com/office/officeart/2005/8/layout/radial5"/>
    <dgm:cxn modelId="{82756748-7377-48DD-85F0-061F211D971B}" type="presOf" srcId="{CD817576-397A-443D-8186-659A46E4A564}" destId="{A25E323E-B2BE-4DDF-A4EB-7EF97AB38083}" srcOrd="1" destOrd="0" presId="urn:microsoft.com/office/officeart/2005/8/layout/radial5"/>
    <dgm:cxn modelId="{521585A1-B9DA-4323-B553-15B97E81A759}" type="presParOf" srcId="{18621411-8900-464C-822D-C5BE0C701A77}" destId="{5BEFA664-0BA9-4B59-B480-5E55A54440DC}" srcOrd="0" destOrd="0" presId="urn:microsoft.com/office/officeart/2005/8/layout/radial5"/>
    <dgm:cxn modelId="{B3E2098D-E35F-4F5F-BF58-602A7AE0B05B}" type="presParOf" srcId="{18621411-8900-464C-822D-C5BE0C701A77}" destId="{3943CBF6-ACFD-485F-9A3C-18C2275095A8}" srcOrd="1" destOrd="0" presId="urn:microsoft.com/office/officeart/2005/8/layout/radial5"/>
    <dgm:cxn modelId="{6675B43A-C6C6-4E0A-8CBE-AAA3BC471A4A}" type="presParOf" srcId="{3943CBF6-ACFD-485F-9A3C-18C2275095A8}" destId="{A25E323E-B2BE-4DDF-A4EB-7EF97AB38083}" srcOrd="0" destOrd="0" presId="urn:microsoft.com/office/officeart/2005/8/layout/radial5"/>
    <dgm:cxn modelId="{CC6BFB3B-7351-4D6D-A0CE-29C545B64EF0}" type="presParOf" srcId="{18621411-8900-464C-822D-C5BE0C701A77}" destId="{919F29B4-4056-41E6-AFA1-727D8550C236}" srcOrd="2" destOrd="0" presId="urn:microsoft.com/office/officeart/2005/8/layout/radial5"/>
    <dgm:cxn modelId="{B2E6ADE3-D872-404A-80C9-566E66AA90CC}" type="presParOf" srcId="{18621411-8900-464C-822D-C5BE0C701A77}" destId="{F07BD7DA-5B0C-46EF-8E8B-CF598EF70D3A}" srcOrd="3" destOrd="0" presId="urn:microsoft.com/office/officeart/2005/8/layout/radial5"/>
    <dgm:cxn modelId="{23EAE398-94CA-4CBF-B07A-29238E106CDD}" type="presParOf" srcId="{F07BD7DA-5B0C-46EF-8E8B-CF598EF70D3A}" destId="{6453132B-022B-4B5F-AECD-FFEFE1BBD563}" srcOrd="0" destOrd="0" presId="urn:microsoft.com/office/officeart/2005/8/layout/radial5"/>
    <dgm:cxn modelId="{122CFE8F-CA08-4FB5-9F44-C16DA920DC6C}" type="presParOf" srcId="{18621411-8900-464C-822D-C5BE0C701A77}" destId="{E6683A67-5558-40A8-A8FB-AD2554CF77E8}" srcOrd="4" destOrd="0" presId="urn:microsoft.com/office/officeart/2005/8/layout/radial5"/>
    <dgm:cxn modelId="{793164B9-7764-487D-B31F-59F6A98B7A43}" type="presParOf" srcId="{18621411-8900-464C-822D-C5BE0C701A77}" destId="{2C810BBE-1ADB-4BDC-A14C-E21D78E646BB}" srcOrd="5" destOrd="0" presId="urn:microsoft.com/office/officeart/2005/8/layout/radial5"/>
    <dgm:cxn modelId="{316E02E7-E335-447C-8311-5A6D136634BF}" type="presParOf" srcId="{2C810BBE-1ADB-4BDC-A14C-E21D78E646BB}" destId="{D4DD085E-0011-453E-A077-154876E014B9}" srcOrd="0" destOrd="0" presId="urn:microsoft.com/office/officeart/2005/8/layout/radial5"/>
    <dgm:cxn modelId="{435349E4-28BA-43E8-A9E5-3B21E3C2C69C}" type="presParOf" srcId="{18621411-8900-464C-822D-C5BE0C701A77}" destId="{5366941A-C2F2-4820-B06F-B469C06A092C}" srcOrd="6" destOrd="0" presId="urn:microsoft.com/office/officeart/2005/8/layout/radial5"/>
    <dgm:cxn modelId="{4C9B20E1-8A55-41FA-B15A-6B093DB1CB05}" type="presParOf" srcId="{18621411-8900-464C-822D-C5BE0C701A77}" destId="{A6D3781E-ED42-41D5-B705-4D383B11BAE7}" srcOrd="7" destOrd="0" presId="urn:microsoft.com/office/officeart/2005/8/layout/radial5"/>
    <dgm:cxn modelId="{2E1BF82B-A41A-4374-83A8-D34E014FBEFD}" type="presParOf" srcId="{A6D3781E-ED42-41D5-B705-4D383B11BAE7}" destId="{3CD3369B-CE73-4FCC-B7BC-D1D203C1378B}" srcOrd="0" destOrd="0" presId="urn:microsoft.com/office/officeart/2005/8/layout/radial5"/>
    <dgm:cxn modelId="{10D82FD8-7A7B-41B2-BE86-9517FBFAF378}" type="presParOf" srcId="{18621411-8900-464C-822D-C5BE0C701A77}" destId="{D0A79B03-3062-4887-85D2-FA5CC62515E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2D8C45A-9BBF-4A55-98DB-2B492AE0CA8E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6DACB03-6FFE-45A3-9DD7-75F13E234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ACB03-6FFE-45A3-9DD7-75F13E234B0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ACB03-6FFE-45A3-9DD7-75F13E234B00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8B4EA-A0E7-4E69-BBEC-01C82220A01A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img2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E709-0D00-4A48-B5B4-46D67B858DA1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9987A-D91B-4630-930C-C451313A87D7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039A0-F6CC-417E-B0DA-F6CC6713D31D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D1D90-5026-473D-9879-9DA193E2D643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1A88-5B8D-432C-B4A8-A059742959FF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E4D59-32A0-4EFB-B753-32A48CE3BAF0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E8D0-EFBF-4544-A314-CE50E3A5A83D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F68BA-2F80-4984-BF24-16AC5AD2EAD1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0E145-8E57-4257-B480-DDEE41F6E05F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E9AD3-F720-43C5-96A2-840C7D643274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g24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304800"/>
            <a:ext cx="8229600" cy="5867400"/>
          </a:xfrm>
          <a:prstGeom prst="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F3F16-3771-4E67-93FC-68C7B77AA7A7}" type="datetime1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93B1F-D950-4A0C-89BE-514839CAB5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Relationship Id="rId9" Type="http://schemas.openxmlformats.org/officeDocument/2006/relationships/image" Target="../media/image14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4.jpeg"/><Relationship Id="rId4" Type="http://schemas.openxmlformats.org/officeDocument/2006/relationships/image" Target="../media/image1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png"/><Relationship Id="rId4" Type="http://schemas.openxmlformats.org/officeDocument/2006/relationships/image" Target="../media/image1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7" Type="http://schemas.openxmlformats.org/officeDocument/2006/relationships/image" Target="../media/image176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7" Type="http://schemas.openxmlformats.org/officeDocument/2006/relationships/image" Target="../media/image182.pn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jpeg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7.png"/><Relationship Id="rId4" Type="http://schemas.openxmlformats.org/officeDocument/2006/relationships/image" Target="../media/image19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4.png"/><Relationship Id="rId4" Type="http://schemas.openxmlformats.org/officeDocument/2006/relationships/image" Target="../media/image21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7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2.png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jpeg"/><Relationship Id="rId5" Type="http://schemas.openxmlformats.org/officeDocument/2006/relationships/image" Target="../media/image230.jpeg"/><Relationship Id="rId4" Type="http://schemas.openxmlformats.org/officeDocument/2006/relationships/image" Target="../media/image229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5.png"/><Relationship Id="rId4" Type="http://schemas.openxmlformats.org/officeDocument/2006/relationships/image" Target="../media/image2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eg"/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jpeg"/><Relationship Id="rId5" Type="http://schemas.openxmlformats.org/officeDocument/2006/relationships/image" Target="../media/image239.jpeg"/><Relationship Id="rId4" Type="http://schemas.openxmlformats.org/officeDocument/2006/relationships/image" Target="../media/image23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8.jpeg"/><Relationship Id="rId4" Type="http://schemas.openxmlformats.org/officeDocument/2006/relationships/image" Target="../media/image247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2.jpeg"/><Relationship Id="rId4" Type="http://schemas.openxmlformats.org/officeDocument/2006/relationships/image" Target="../media/image25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jpeg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eg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2.jpeg"/><Relationship Id="rId4" Type="http://schemas.openxmlformats.org/officeDocument/2006/relationships/image" Target="../media/image261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eg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3.png"/><Relationship Id="rId5" Type="http://schemas.openxmlformats.org/officeDocument/2006/relationships/image" Target="../media/image272.png"/><Relationship Id="rId4" Type="http://schemas.openxmlformats.org/officeDocument/2006/relationships/image" Target="../media/image271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eg"/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8.jpeg"/><Relationship Id="rId5" Type="http://schemas.openxmlformats.org/officeDocument/2006/relationships/image" Target="../media/image277.jpeg"/><Relationship Id="rId4" Type="http://schemas.openxmlformats.org/officeDocument/2006/relationships/image" Target="../media/image276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18"/>
            <a:ext cx="9144000" cy="321471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Отчет о результатах деятельности  администрации города Сорска за 201</a:t>
            </a:r>
            <a:r>
              <a:rPr lang="en-US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год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8674" name="Picture 2" descr="E:\Doki\gerb s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3143248"/>
            <a:ext cx="2357454" cy="29443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85860"/>
            <a:ext cx="9144000" cy="52149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города за период 2010-2014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85720" y="1357298"/>
          <a:ext cx="8858280" cy="5044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1214422"/>
            <a:ext cx="9144000" cy="56435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Структура собственных доходов в 2014 г.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-428692" y="1362075"/>
          <a:ext cx="9572692" cy="549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в федеральных программах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412206"/>
            <a:ext cx="8229600" cy="2373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2009 году </a:t>
            </a:r>
            <a:r>
              <a:rPr lang="ru-RU" b="1" dirty="0" err="1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софинансирование</a:t>
            </a: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по региональным и федеральным программам составляло – 1,3 млн. руб.</a:t>
            </a:r>
          </a:p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2014 году – 33,8 млн. руб. </a:t>
            </a:r>
            <a:endParaRPr lang="ru-RU" b="1" dirty="0">
              <a:ln w="11430"/>
              <a:solidFill>
                <a:srgbClr val="3333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" descr="http://www.emlakpark.com/img/haber/74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5472461"/>
            <a:ext cx="1279015" cy="131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www.apmk.rkomi.ru/content/image-news/11457/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8122" y="5351820"/>
            <a:ext cx="1385878" cy="150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http://upload.wikimedia.org/wikipedia/commons/thumb/1/17/NPR_Hab.png/200px-NPR_Hab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5357826"/>
            <a:ext cx="1905000" cy="1771651"/>
          </a:xfrm>
          <a:prstGeom prst="rect">
            <a:avLst/>
          </a:prstGeom>
          <a:noFill/>
        </p:spPr>
      </p:pic>
      <p:pic>
        <p:nvPicPr>
          <p:cNvPr id="8" name="Picture 10" descr="http://portal-energo.ru/files/news/thumb1/eadd14c7f0c22832d484d035fff8145f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4085634"/>
            <a:ext cx="1643074" cy="162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://gym11vbg.ru/wp-content/uploads/2012/08/image0012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70" y="5072074"/>
            <a:ext cx="2486154" cy="2333625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071546"/>
            <a:ext cx="9144000" cy="57864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бюджета города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Chart 1"/>
          <p:cNvGraphicFramePr>
            <a:graphicFrameLocks/>
          </p:cNvGraphicFramePr>
          <p:nvPr/>
        </p:nvGraphicFramePr>
        <p:xfrm>
          <a:off x="214282" y="928670"/>
          <a:ext cx="874395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428736"/>
            <a:ext cx="9144000" cy="52863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Структура расходов бюджета в 2014 г.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0" y="1428736"/>
          <a:ext cx="9144000" cy="5429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0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Аренда имущества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20002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0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60</a:t>
            </a:r>
            <a:r>
              <a:rPr lang="ru-RU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договоров аренды нежилых помещений и движимого имущества</a:t>
            </a:r>
          </a:p>
          <a:p>
            <a:pPr marL="0" indent="0" algn="ctr">
              <a:buNone/>
            </a:pPr>
            <a:r>
              <a:rPr lang="ru-RU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Получено арендной платы 8.4 млн. руб.</a:t>
            </a:r>
          </a:p>
          <a:p>
            <a:pPr marL="0" indent="0" algn="ctr">
              <a:buNone/>
            </a:pPr>
            <a:endParaRPr lang="ru-RU" b="1" spc="50" dirty="0" smtClean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8850" name="Picture 2" descr="&amp;Acy;&amp;rcy;&amp;iecy;&amp;ncy;&amp;dcy;&amp;acy; &amp;icy; &amp;kcy;&amp;acy;&amp;kcy; &amp;vcy;&amp;ycy;&amp;gcy;&amp;ocy;&amp;dcy;&amp;ncy;&amp;ocy; &amp;acy;&amp;rcy;&amp;iecy;&amp;ncy;&amp;dcy;&amp;ocy;&amp;vcy;&amp;acy;&amp;tcy;&amp;softcy; &amp;pcy;&amp;ocy;&amp;mcy;&amp;iecy;&amp;shchcy;&amp;iecy;&amp;ncy;&amp;icy;&amp;yacy; &amp;bcy;&amp;iecy;&amp;zcy; &amp;pcy;&amp;ocy;&amp;tcy;&amp;iecy;&amp;rcy;&amp;softcy; &amp;icy; &amp;ocy;&amp;bcy;&amp;mcy;&amp;acy;&amp;ncy;&amp;acy; DAKOzz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764836"/>
            <a:ext cx="2714644" cy="1807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2" name="Picture 4" descr="&amp;Acy;&amp;rcy;&amp;iecy;&amp;ncy;&amp;dcy;&amp;acy; &amp;pcy;&amp;ocy;&amp;dcy;&amp;hardcy;&amp;iecy;&amp;mcy;&amp;ncy;&amp;ycy;&amp;khcy; &amp;kcy;&amp;rcy;&amp;acy;&amp;ncy;&amp;ocy;&amp;vcy; &amp;vcy; &amp;Gcy;&amp;ocy;&amp;lcy;&amp;icy;&amp;tscy;&amp;icy;&amp;ncy;&amp;o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839900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4" name="Picture 6" descr="&amp;Acy;&amp;rcy;&amp;iecy;&amp;ncy;&amp;dcy;&amp;acy; &amp;kcy;&amp;ocy;&amp;mcy;&amp;mcy;&amp;iecy;&amp;rcy;&amp;chcy;&amp;iecy;&amp;scy;&amp;kcy;&amp;icy;&amp;khcy; &amp;pcy;&amp;ocy;&amp;mcy;&amp;iecy;&amp;shchcy;&amp;iecy;&amp;ncy;&amp;icy;&amp;jcy; &amp;vcy; &amp;Kcy;&amp;icy;&amp;rcy;&amp;ocy;&amp;vcy;&amp;ocy;&amp;gcy;&amp;rcy;&amp;acy;&amp;dcy;&amp;scy;&amp;kcy;&amp;ocy;&amp;jcy; &amp;ocy;&amp;bcy;&amp;lcy;&amp;acy;&amp;scy;&amp;tcy;&amp;icy; - &amp;scy;&amp;tcy;&amp;rcy;&amp;acy;&amp;ncy;&amp;icy;&amp;tscy;&amp;acy; 12: c&amp;ncy;&amp;yacy;&amp;tcy;&amp;softcy; &amp;pcy;&amp;ocy;&amp;mcy;&amp;iecy;&amp;shchcy;&amp;iecy;&amp;ncy;&amp;icy;&amp;iecy; &amp;ncy;&amp;acy; &amp;dcy;&amp;ocy;&amp;scy;&amp;kcy;&amp;iecy; &amp;bcy;&amp;iecy;&amp;scy;&amp;pcy;&amp;lcy;&amp;acy;&amp;tcy;&amp;ncy;&amp;ycy;&amp;khcy; &amp;ocy;&amp;bcy;&amp;hardcy;&amp;yacy;&amp;vcy;&amp;lcy;&amp;iecy;&amp;ncy;&amp;icy;&amp;jcy; OLX.ua &amp;Kcy;&amp;icy;&amp;rcy;&amp;o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4965988"/>
            <a:ext cx="2357454" cy="1677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3857628"/>
            <a:ext cx="814393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422 договора аренды земельных участков. </a:t>
            </a:r>
          </a:p>
          <a:p>
            <a:pPr marL="0" indent="0"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 - 1,6 млн. руб.</a:t>
            </a:r>
            <a:endParaRPr lang="ru-RU" sz="2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Предоставление земельных участков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10km-dom.ru/images/u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0" y="4752974"/>
            <a:ext cx="2857520" cy="2105026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142844" y="1142984"/>
          <a:ext cx="900115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57818" y="6072206"/>
            <a:ext cx="378618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Общая площадь 64 000 м</a:t>
            </a:r>
            <a:r>
              <a:rPr lang="ru-RU" sz="2400" b="1" baseline="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2400" b="1" baseline="30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Продажа муниципального имущества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80" y="1974871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Поступило в 2014 году – 759 тыс. рублей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 них: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605.8 тыс. руб. – продажа имущества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153,2 тыс. руб. - продажа земельных участков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http://images.reklama.com.ua/2010-09-20/540723/photos0-800x60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833962"/>
            <a:ext cx="2795372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board.od.ua/uploads/aimages/large/131/130196-1176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24804" y="4879522"/>
            <a:ext cx="3072645" cy="2049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img.rufox.ru/files/big2/5982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4286256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Исполнение муниципального заказа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Заключено – 706 контрактов на сумму 129,6 млн. рублей.</a:t>
            </a:r>
          </a:p>
        </p:txBody>
      </p:sp>
      <p:pic>
        <p:nvPicPr>
          <p:cNvPr id="6" name="Picture 8" descr="http://expert.ru/data/public/307842/308286/gos-------450-267_jpg_300x200_crop_q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714884"/>
            <a:ext cx="28575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78" name="Picture 2" descr="&amp;Icy;&amp;scy;&amp;khcy;&amp;ocy;&amp;dcy;&amp;ncy;&amp;icy;&amp;kcy; &amp;pcy;&amp;rcy;&amp;ocy;&amp;gcy;&amp;rcy;&amp;acy;&amp;mcy;&amp;mcy;&amp;ycy; Key Logger. . &amp;Ecy;&amp;tcy;&amp;ocy; &amp;ocy;&amp;bcy;&amp;ycy;&amp;chcy;&amp;ncy;&amp;ycy;&amp;jcy; &amp;kcy;&amp;lcy;&amp;acy;&amp;vcy;&amp;icy;&amp;acy;&amp;tcy;&amp;ucy;&amp;rcy;&amp;ncy;&amp;ycy;&amp;jcy; &amp;shcy;&amp;pcy;&amp;icy;&amp;ocy;&amp;ncy; - 2 &amp;Dcy;&amp;iecy;&amp;kcy;&amp;acy;&amp;bcy;&amp;rcy;&amp;yacy; 2013 - Blog - Mary2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4596199"/>
            <a:ext cx="2500330" cy="1690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0" name="Picture 4" descr="&amp;Pcy;&amp;ocy; &amp;icy;&amp;ncy;&amp;icy;&amp;tscy;&amp;icy;&amp;acy;&amp;tcy;&amp;icy;&amp;vcy;&amp;iecy; &amp;acy;&amp;kcy;&amp;tcy;&amp;icy;&amp;vcy;&amp;icy;&amp;scy;&amp;tcy;&amp;ocy;&amp;vcy; &amp;Ocy;&amp;Ncy;&amp;Fcy; &amp;vcy; &amp;Ucy;&amp;lcy;&amp;softcy;&amp;yacy;&amp;ncy;&amp;ocy;&amp;vcy;&amp;scy;&amp;kcy;&amp;ocy;&amp;jcy; &amp;ocy;&amp;bcy;&amp;lcy;&amp;acy;&amp;scy;&amp;tcy;&amp;icy; &amp;vcy;&amp;vcy;&amp;iecy;&amp;dcy;&amp;iecy;&amp;ncy;&amp;ocy; &amp;ocy;&amp;bcy;&amp;shchcy;&amp;iecy;&amp;scy;&amp;tcy;&amp;vcy;&amp;iecy;&amp;ncy;&amp;ncy;&amp;ocy;&amp;iecy; &amp;ocy;&amp;bcy;&amp;scy;&amp;ucy;&amp;zhcy;&amp;dcy;&amp;iecy;&amp;ncy;&amp;icy;&amp;iecy; &amp;gcy;&amp;ocy;&amp;scy;&amp;zcy;&amp;acy;&amp;kcy;&amp;ucy;&amp;pcy;&amp;ocy;&amp;kcy; &amp;Ocy;&amp;bcy;&amp;shchcy;&amp;iecy;&amp;rcy;&amp;ocy;&amp;scy;&amp;scy;&amp;icy;&amp;jcy;&amp;scy;&amp;kcy;&amp;icy;&amp;jcy; &amp;Ncy;&amp;acy;&amp;rcy;&amp;ocy;&amp;dcy;&amp;ncy;&amp;ycy;&amp;jcy; &amp;Fcy;&amp;rcy;&amp;ocy;&amp;ncy;&amp;t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53188" y="4715455"/>
            <a:ext cx="2905092" cy="1928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3139859"/>
            <a:ext cx="814393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Экономия бюджетных средств за период 2010-2014 годы составила более 41,1 млн. рублей.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Реестр муниципальных услуг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1435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Оказывается 57 муниципальных услуг</a:t>
            </a:r>
          </a:p>
        </p:txBody>
      </p:sp>
      <p:pic>
        <p:nvPicPr>
          <p:cNvPr id="5" name="Picture 4" descr="http://900igr.net/datai/informatika/Informatizatsija/0009-005-Novosti-shkol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98" y="4815634"/>
            <a:ext cx="2714644" cy="2042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6" name="Picture 4" descr="&amp;Mcy;&amp;ucy;&amp;ncy;&amp;icy;&amp;tscy;&amp;icy;&amp;pcy;&amp;acy;&amp;lcy;&amp;softcy;&amp;ncy;&amp;ycy;&amp;iecy; &amp;ucy;&amp;scy;&amp;lcy;&amp;ucy;&amp;gcy;&amp;i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4857736"/>
            <a:ext cx="2667019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4754" name="Picture 2" descr="&amp;Acy;&amp;dcy;&amp;mcy;&amp;icy;&amp;ncy;&amp;icy;&amp;scy;&amp;tcy;&amp;rcy;&amp;acy;&amp;tscy;&amp;icy;&amp;yacy; &amp;Bcy;&amp;iecy;&amp;lcy;&amp;icy;&amp;ncy;&amp;scy;&amp;kcy;&amp;ocy;&amp;gcy;&amp;ocy; &amp;rcy;&amp;acy;&amp;jcy;&amp;ocy;&amp;ncy;&amp;acy;. . &amp;Acy;&amp;dcy;&amp;mcy;&amp;icy;&amp;ncy;&amp;icy;&amp;scy;&amp;tcy;&amp;rcy;&amp;acy;&amp;tscy;&amp;icy;&amp;iecy;&amp;jcy; &amp;Bcy;&amp;iecy;&amp;lcy;&amp;icy;&amp;ncy;&amp;scy;&amp;kcy;&amp;ocy;&amp;gcy;&amp;ocy; &amp;rcy;&amp;acy;&amp;jcy;&amp;ocy;&amp;ncy;&amp;acy; &amp;pcy;&amp;rcy;&amp;ocy;&amp;vcy;&amp;iecy;&amp;dcy;&amp;iecy;&amp;ncy; &amp;mcy;&amp;ocy;&amp;ncy;&amp;icy;&amp;tcy;&amp;ocy;&amp;rcy;&amp;icy;&amp;ncy;&amp;gcy; &amp;pcy;&amp;ocy;&amp;kcy;&amp;acy;&amp;zcy;&amp;acy;&amp;tcy;&amp;iecy;&amp;lcy;&amp;iecy;&amp;jcy; &amp;kcy;&amp;acy;&amp;chcy;&amp;iecy;&amp;scy;&amp;tcy;&amp;vcy;&amp;acy; &amp;pcy;&amp;rcy;&amp;iecy;&amp;dcy;&amp;ocy;&amp;scy;&amp;tcy;&amp;acy;&amp;vcy;&amp;lcy;&amp;iecy;&amp;ncy;&amp;icy;&amp;yacy; &amp;gcy;&amp;ocy;&amp;scy;&amp;u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4572008"/>
            <a:ext cx="3000396" cy="1485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2690336"/>
            <a:ext cx="8215370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Утверждены: 31 административный регламент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	    47 порядков по предоставляемым муниципальным услугам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2\Рабочий стол\Новая папка (4)\DSC_3067.JPG_13729917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1608" y="541736"/>
            <a:ext cx="4643862" cy="3101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2\Рабочий стол\Новая папка (4)\7h9VBgOck-o.jpg_13718983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71480"/>
            <a:ext cx="471487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Documents and Settings\2\Рабочий стол\Новая папка (4)\IMG_904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" y="3571877"/>
            <a:ext cx="460415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2\Рабочий стол\Новая папка (4)\9м\DSC_547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3563668"/>
            <a:ext cx="4714908" cy="315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Обращения граждан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2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2014 году обратилось 197 человек.</a:t>
            </a:r>
          </a:p>
        </p:txBody>
      </p:sp>
      <p:pic>
        <p:nvPicPr>
          <p:cNvPr id="73730" name="Picture 2" descr="&amp;Scy;&amp;acy;&amp;kcy;&amp;scy;&amp;kcy;&amp;icy;&amp;jcy; &amp;gcy;&amp;ocy;&amp;rcy;&amp;ocy;&amp;dcy;&amp;scy;&amp;kcy;&amp;ocy;&amp;jcy; &amp;scy;&amp;ocy;&amp;vcy;&amp;iecy;&amp;tcy; &amp;Ocy;&amp;fcy;&amp;icy;&amp;tscy;&amp;icy;&amp;acy;&amp;lcy;&amp;softcy;&amp;ncy;&amp;ycy;&amp;jcy; &amp;scy;&amp;acy;&amp;jcy;&amp;tcy; &amp;Scy;&amp;acy;&amp;kcy;&amp;scy;&amp;kcy;&amp;ocy;&amp;gcy;&amp;ocy; &amp;gcy;&amp;ocy;&amp;rcy;&amp;ocy;&amp;dcy;&amp;scy;&amp;kcy;&amp;ocy;&amp;gcy;&amp;ocy; &amp;scy;&amp;ocy;&amp;vcy;&amp;iecy;&amp;tcy;&amp;acy; Pag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14884"/>
            <a:ext cx="3143272" cy="1876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32" name="Picture 4" descr="&amp;Scy;&amp;tcy;&amp;rcy;&amp;acy;&amp;ncy;&amp;icy;&amp;tscy;&amp;acy; - 6. &amp;Ncy;&amp;ocy;&amp;vcy;&amp;ocy;&amp;scy;&amp;tcy;&amp;icy; &amp;Vcy;&amp;iecy;&amp;lcy;&amp;icy;&amp;kcy;&amp;ocy;&amp;gcy;&amp;ocy; &amp;Ncy;&amp;ocy;&amp;vcy;&amp;gcy;&amp;ocy;&amp;rcy;&amp;ocy;&amp;dcy;&amp;acy; &amp;ncy;&amp;acy; &amp;Kcy;&amp;ocy;&amp;lcy;&amp;mcy;&amp;ocy;&amp;vcy;&amp;ocy;.&amp;rcy;&amp;ucy; &quot; &amp;Acy;&amp;rcy;&amp;khcy;&amp;icy;&amp;vcy;&amp;ycy; &quot; 2014 &quot; &amp;YAcy;&amp;ncy;&amp;vcy;&amp;acy;&amp;rcy;&amp;softcy; &quot; &amp;Scy;&amp;tcy;&amp;rcy;&amp;acy;&amp;ncy;&amp;icy;&amp;tscy;&amp;acy;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4714884"/>
            <a:ext cx="278608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33" name="Picture 5" descr="C:\Documents and Settings\2\Рабочий стол\Новая папка (4)\PtV5M8Dvqjs.jpg_13720338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4429132"/>
            <a:ext cx="2932106" cy="1958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2967335"/>
            <a:ext cx="821537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Большая часть обращений это вопросы по коммунально-бытовому обслуживанию. 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Ликвидация ЧС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037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Израсходовано из резервного фонда 9,4 млн. рублей, в том числе: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Ремонт кровли на городской котельной – 586 тыс. руб.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Приобретен уголь - 6,9 млн. руб.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Поставлено котловое оборудование (колосниковая решетка на котел №2) – 1,1 млн. руб.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Монтаж электродвигателя ДМС – 32,3 тыс. руб.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Демонтаж решеток – 100,8 тыс. руб.</a:t>
            </a:r>
          </a:p>
          <a:p>
            <a:pPr marL="0" indent="0">
              <a:buFontTx/>
              <a:buChar char="-"/>
            </a:pP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Ремонт кровля дома по улице Кирова 5 – 414 тыс. руб.</a:t>
            </a:r>
          </a:p>
        </p:txBody>
      </p:sp>
      <p:pic>
        <p:nvPicPr>
          <p:cNvPr id="4" name="Picture 6" descr="http://fedpress.ru/sites/fedpress/files/stenina-olga/news/pojar_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44" y="4714884"/>
            <a:ext cx="2786050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ttp://www.tribuna-neo.ru/upload/iblock/639/2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4643446"/>
            <a:ext cx="2714644" cy="2035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http://www.xakac.info/sites/default/files/kotelteya.jpg?13291301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4699881"/>
            <a:ext cx="3286148" cy="2086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сельского хозяйства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74805"/>
            <a:ext cx="8229600" cy="159700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2014 году реализовывалась программа «Развитие сельскохозяйственного производства на территории МО г. Сорск на 2012-2015 годы» </a:t>
            </a:r>
          </a:p>
        </p:txBody>
      </p:sp>
      <p:pic>
        <p:nvPicPr>
          <p:cNvPr id="71684" name="Picture 4" descr="&amp;fcy;&amp;ocy;&amp;tcy;&amp;ocy; &amp;scy;&amp;iecy;&amp;lcy;&amp;softcy;&amp;scy;&amp;kcy;&amp;ocy;&amp;iecy; &amp;khcy;&amp;ocy;&amp;zcy;&amp;yacy;&amp;jcy;&amp;scy;&amp;tcy;&amp;vcy;&amp;ocy; &amp;rcy;&amp;ocy;&amp;scy;&amp;scy;&amp;icy;&amp;i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4432679"/>
            <a:ext cx="3500462" cy="2425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8" name="Picture 8" descr="&amp;Bcy;&amp;icy;&amp;rcy;&amp;zhcy;&amp;iecy;&amp;vcy;&amp;ocy;&amp;jcy; &amp;lcy;&amp;icy;&amp;dcy;&amp;iecy;&amp;rcy; &amp;Kcy;&amp;acy;&amp;zcy;&amp;acy;&amp;khcy;&amp;scy;&amp;tcy;&amp;acy;&amp;ncy; : &amp;Ncy;&amp;ocy;&amp;vcy;&amp;ocy;&amp;scy;&amp;tcy;&amp;icy; &amp;Kcy;&amp;acy;&amp;zcy;&amp;acy;&amp;khcy;&amp;scy;&amp;tcy;&amp;acy;&amp;ncy;&amp;acy; :: &amp;Ecy;&amp;kcy;&amp;ocy;&amp;ncy;&amp;ocy;&amp;mcy;&amp;icy;&amp;kcy;&amp;a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572008"/>
            <a:ext cx="321471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6" name="Picture 6" descr="&amp;Ocy;&amp;rcy;&amp;lcy;&amp;ocy;&amp;vcy;&amp;scy;&amp;kcy;&amp;acy;&amp;yacy; &amp;pcy;&amp;rcy;&amp;acy;&amp;vcy;&amp;dcy;&amp;acy; :: &amp;Ncy;&amp;ocy;&amp;vcy;&amp;ocy;&amp;scy;&amp;tcy;&amp;i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12930" y="4192630"/>
            <a:ext cx="3887896" cy="2593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3240945"/>
            <a:ext cx="828680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Общий объем финансирования за 2012-2014 годы составил  341 тыс. руб.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Фермерские хозяйства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0658" name="Picture 2" descr="C:\Documents and Settings\2\Рабочий стол\Новая папка (4)\сельхоз\IMG_19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69114" y="4571984"/>
            <a:ext cx="3603480" cy="2404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9" name="Picture 3" descr="C:\Прием\Бойко Фото\IMG_76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1155" y="4699089"/>
            <a:ext cx="3413008" cy="2277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7" name="Picture 1" descr="C:\Documents and Settings\2\Рабочий стол\Новая папка (4)\сельхоз\IMG_19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65766" y="4143380"/>
            <a:ext cx="3603480" cy="2404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28596" y="1285860"/>
            <a:ext cx="8215370" cy="83099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На 01.01.2015 года на территории города работают 5 крестьянско-фермерских хозяйств.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2157233"/>
            <a:ext cx="8215370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За 2014 год произошло увеличение поголовья фуражных коров на 10%, увеличение мясного крупнорогатого скота на 16%.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3506932"/>
            <a:ext cx="821537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Сухов Д.А. в 2014 году получил грант из бюджета РХ по программе начинающий фермер в размере 1 млн. рублей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рыболоводства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257176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Активно развиваются рыбопромысловые участки:</a:t>
            </a:r>
          </a:p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пруд «Теплый»;</a:t>
            </a:r>
          </a:p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оз.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Пазыколь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</a:t>
            </a:r>
          </a:p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оз. Пионерское; </a:t>
            </a:r>
          </a:p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оз.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Игерколь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9634" name="Picture 2" descr="&amp;Ncy;&amp;ocy;&amp;vcy;&amp;ocy;&amp;scy;&amp;tcy;&amp;icy; &amp;Ucy;&amp;kcy;&amp;rcy;&amp;acy;&amp;icy;&amp;ncy;&amp;ycy; &amp;Ncy;&amp;ocy;&amp;vcy;&amp;ocy;&amp;scy;&amp;tcy;&amp;icy; &amp;vcy; &amp;mcy;&amp;icy;&amp;rcy;&amp;iecy; &amp;Icy;&amp;T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30115"/>
            <a:ext cx="3429024" cy="1927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6" name="Picture 4" descr="&amp;Fcy;&amp;ocy;&amp;tcy;&amp;ocy; - &amp;pcy;&amp;rcy;&amp;icy;&amp;rcy;&amp;ocy;&amp;dcy;&amp;acy; &amp;Kcy;&amp;ucy;&amp;dcy;&amp;acy; &amp;pcy;&amp;ocy;&amp;iecy;&amp;khcy;&amp;acy;&amp;tcy;&amp;softcy; &amp;ocy;&amp;tcy;&amp;dcy;&amp;ocy;&amp;khcy;&amp;ncy;&amp;ucy;&amp;tcy;&amp;soft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14" y="4857760"/>
            <a:ext cx="335758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4" name="Picture 2" descr="&amp;Gcy;&amp;Lcy;&amp;Acy;&amp;Vcy;&amp;Ncy;&amp;Ycy;&amp;IEcy; &amp;ncy;&amp;ocy;&amp;vcy;&amp;ocy;&amp;scy;&amp;tcy;&amp;icy; &amp;Scy;&amp;icy;&amp;bcy;&amp;icy;&amp;rcy;&amp;icy; - Part 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4357694"/>
            <a:ext cx="304611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8596" y="2857496"/>
            <a:ext cx="4786346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Цены на сельхоз продукцию ниже рыночных на 20-25% 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571612"/>
            <a:ext cx="4786346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Проведено 7 ярмарок.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Ярмарки выходного дня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8609" name="Picture 1" descr="C:\Documents and Settings\2\Рабочий стол\Новая папка (4)\ярмарка фото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4143380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0" name="Picture 2" descr="C:\Documents and Settings\2\Рабочий стол\Новая папка (4)\ярмарка фото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4214818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1" name="Picture 3" descr="C:\Documents and Settings\2\Рабочий стол\Новая папка (4)\ярмарка фото\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1357298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http://infoarena.ru/infoa_files/users/963/me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16" y="5000636"/>
            <a:ext cx="239909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5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Мероприятия по благоустройству города в 2014 году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" descr="I:\Люди\ЖКХ\IMG_22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339" y="1619278"/>
            <a:ext cx="3782909" cy="2524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5" name="Picture 1" descr="C:\Documents and Settings\2\Рабочий стол\Новая папка (4)\Ei941C5qYIc.jpg_13718983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4143380"/>
            <a:ext cx="3862296" cy="2579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C:\Documents and Settings\2\Рабочий стол\Для слайдов\Фасады зданий\IMG_764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643050"/>
            <a:ext cx="385577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Documents and Settings\2\Рабочий стол\Для слайдов\фото\ДОМ (3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184790"/>
            <a:ext cx="4006380" cy="2673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8" name="Picture 2" descr="Png yıldız küme resimler, png yıldız clipartlar, png yıldızlı küme resimler, png yıldızlar, png yıldız, - Romantik resimler, Smi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43174" y="2643182"/>
            <a:ext cx="3214710" cy="321471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50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Электро-техническое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обслуживание уличного освещения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186766" cy="21859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Сумма по контракту составила – 1.4 млн. руб.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потребленную электрическую энергию уличного освещения оплачена сумма 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1,1 млн. руб.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4339810"/>
            <a:ext cx="2857488" cy="214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63" y="3714752"/>
            <a:ext cx="2357437" cy="3143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6561" name="Picture 1" descr="C:\Documents and Settings\2\Рабочий стол\Новая папка (4)\DSC_4894.JPG_137407938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4357694"/>
            <a:ext cx="3418341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Documents and Settings\2\Рабочий стол\1027221_9931280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27208" y="3429000"/>
            <a:ext cx="2459040" cy="1432658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285984" y="5572140"/>
            <a:ext cx="142876" cy="12858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 дорожно-знаковой информации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160" y="4143380"/>
            <a:ext cx="142940" cy="257176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15338" y="4214818"/>
            <a:ext cx="142876" cy="257176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785918" y="1928802"/>
            <a:ext cx="6000792" cy="3054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На приобретение, содержание, ремонт и установку дорожно-знаковой информации затрачено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–  60 тыс. руб.</a:t>
            </a:r>
          </a:p>
        </p:txBody>
      </p:sp>
      <p:pic>
        <p:nvPicPr>
          <p:cNvPr id="9" name="Picture 4" descr="http://eepwiki.de/images/thumb/e/e2/600px-Zeichen_306svg.png/128px-600px-Zeichen_306sv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00958" y="3071810"/>
            <a:ext cx="1647828" cy="1647829"/>
          </a:xfrm>
          <a:prstGeom prst="rect">
            <a:avLst/>
          </a:prstGeom>
          <a:noFill/>
        </p:spPr>
      </p:pic>
      <p:pic>
        <p:nvPicPr>
          <p:cNvPr id="10" name="Picture 6" descr="http://maski-dla-dorznakov.ru/static/img/0000/0000/7555/7555528.pj4k4hkqch.156x120.png?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908" y="2500306"/>
            <a:ext cx="2228863" cy="17145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6715172"/>
            <a:ext cx="9144000" cy="2142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394" name="Picture 2" descr="&amp;Dcy;&amp;ocy;&amp;rcy;&amp;ocy;&amp;zhcy;&amp;ncy;&amp;ycy;&amp;jcy; &amp;zcy;&amp;ncy;&amp;acy;&amp;kcy; 2.6 &quot;&amp;Pcy;&amp;rcy;&amp;iecy;&amp;icy;&amp;mcy;&amp;ucy;&amp;shchcy;&amp;iecy;&amp;scy;&amp;tcy;&amp;vcy;&amp;ocy; &amp;vcy;&amp;scy;&amp;tcy;&amp;rcy;&amp;iecy;&amp;chcy;&amp;ncy;&amp;ocy;&amp;gcy;&amp;ocy; &amp;dcy;&amp;vcy;&amp;icy;&amp;zhcy;&amp;iecy;&amp;ncy;&amp;icy;&amp;yacy;&quot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0166" y="4500570"/>
            <a:ext cx="1714512" cy="1714512"/>
          </a:xfrm>
          <a:prstGeom prst="rect">
            <a:avLst/>
          </a:prstGeom>
          <a:noFill/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 асфальтобетонного полотна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9"/>
            <a:ext cx="8401080" cy="292895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Проведен ямочный ремонт улиц Кирова, 50 лет Октября, Таежная, Строительная.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Дороги Сорск – поселок Сорский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подхоз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Проведено сплошное асфальтирование участка по улице 50 лет Октября возле АЗС;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улица Кирова возле банкомата Сбербанка; 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тротуара вдоль школы №3.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общую сумму 2,1 млн. рублей.</a:t>
            </a:r>
          </a:p>
        </p:txBody>
      </p:sp>
      <p:pic>
        <p:nvPicPr>
          <p:cNvPr id="58370" name="Picture 2" descr="&amp;Kcy;&amp;acy;&amp;tcy;&amp;ocy;&amp;kcy; &amp;zcy;&amp;acy;&amp;dcy;&amp;acy;&amp;vcy;&amp;icy;&amp;lcy; &amp;rcy;&amp;acy;&amp;bcy;&amp;ocy;&amp;chcy;&amp;iecy;&amp;gcy;&amp;ocy; &amp;pcy;&amp;rcy;&amp;icy; &amp;rcy;&amp;iecy;&amp;mcy;&amp;ocy;&amp;ncy;&amp;tcy;&amp;iecy; &amp;tcy;&amp;rcy;&amp;acy;&amp;scy;&amp;scy;&amp;ycy; &amp;Mcy;5 &amp;pcy;&amp;ocy;&amp;dcy; &amp;CHcy;&amp;iecy;&amp;lcy;&amp;yacy;&amp;bcy;&amp;icy;&amp;ncy;&amp;scy;&amp;kcy;&amp;ocy;&amp;mcy; &amp;Ecy;&amp;kcy;&amp;scy;&amp;pcy;&amp;iecy;&amp;rcy;&amp;tcy;&amp;ncy;&amp;ycy;&amp;jcy; &amp;kcy;&amp;acy;&amp;ncy;&amp;acy;&amp;lcy; &amp;Ucy;&amp;rcy;&amp;acy;&amp;lcy;&amp;Pcy;&amp;ocy;&amp;lcy;&amp;icy;&amp;tcy;.R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643422"/>
            <a:ext cx="3085325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&amp;Ucy;&amp;scy;&amp;lcy;&amp;ucy;&amp;gcy;&amp;icy; &amp;Rcy;&amp;ocy;&amp;scy;&amp;scy;&amp;icy;&amp;yacy;/&amp;Scy;&amp;acy;&amp;mcy;&amp;acy;&amp;rcy;&amp;scy;&amp;kcy;&amp;acy;&amp;yacy; &amp;ocy;&amp;bcy;&amp;lcy;&amp;acy;&amp;scy;&amp;tcy;&amp;soft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4714884"/>
            <a:ext cx="2643194" cy="1982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 descr="&amp;Acy;&amp;scy;&amp;fcy;&amp;acy;&amp;lcy;&amp;softcy;&amp;tcy;&amp;icy;&amp;rcy;&amp;ocy;&amp;vcy;&amp;acy;&amp;ncy;&amp;icy;&amp;iecy;, &amp;dcy;&amp;ocy;&amp;rcy;&amp;ocy;&amp;zhcy;&amp;ncy;&amp;ocy;&amp;iecy; &amp;scy;&amp;tcy;&amp;rcy;&amp;ocy;&amp;icy;&amp;tcy;&amp;iecy;&amp;lcy;&amp;softcy;&amp;scy;&amp;tcy;&amp;vcy;&amp;ocy; &amp;icy; &amp;rcy;&amp;iecy;&amp;mcy;&amp;ocy;&amp;ncy;&amp;tcy; &amp;dcy;&amp;ocy;&amp;rcy;&amp;ocy;&amp;gcy; &amp;vcy; &amp;Ncy;&amp;ocy;&amp;vcy;&amp;ocy;&amp;scy;&amp;icy;&amp;bcy;&amp;icy;&amp;rcy;&amp;scy;&amp;kcy;&amp;iecy; - &amp;Scy;&amp;Pcy;&amp;IEcy;&amp;TScy;&amp;Tcy;&amp;IEcy;&amp;KHcy;&amp;Ncy;&amp;Icy;&amp;Kcy;&amp;Acy;-&amp;Icy;&amp;Ncy;&amp;Fcy;&amp;O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4786322"/>
            <a:ext cx="2500330" cy="202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0019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Рейтинговая оценка уровня социально-экономического развития города в Республике Хакасия за 2014 г.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2\Рабочий стол\Новая папка (4)\PtV5M8Dvqjs.jpg_137203388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969582"/>
            <a:ext cx="5715040" cy="3745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право 7"/>
          <p:cNvSpPr/>
          <p:nvPr/>
        </p:nvSpPr>
        <p:spPr>
          <a:xfrm>
            <a:off x="2643174" y="2071678"/>
            <a:ext cx="4857784" cy="114300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214678" y="2221048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г. Сорск –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3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место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7" name="Picture 9" descr="E:\Doki\gerb_hakasii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00958" y="2000240"/>
            <a:ext cx="1285884" cy="1285884"/>
          </a:xfrm>
          <a:prstGeom prst="rect">
            <a:avLst/>
          </a:prstGeom>
          <a:noFill/>
        </p:spPr>
      </p:pic>
      <p:pic>
        <p:nvPicPr>
          <p:cNvPr id="7" name="Picture 2" descr="E:\Doki\gerb s.gif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714480" y="2054798"/>
            <a:ext cx="928694" cy="115988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5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Озеленение территории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3489" name="Picture 1" descr="C:\Documents and Settings\2\Рабочий стол\Новая папка (4)\IMG_79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1" y="3641081"/>
            <a:ext cx="4286280" cy="2859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490" name="Picture 2" descr="C:\Documents and Settings\2\Рабочий стол\Новая папка (4)\IMG_79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6625" y="3643314"/>
            <a:ext cx="4282934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00034" y="1819809"/>
            <a:ext cx="814393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Выполнены работы по озеленению территории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сумму 500,1 тыс. рублей.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Организован сквер и высажены саженцы деревьев возле АЗС  по улице 50 лет Октября.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Уборка мест общего пользования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43076"/>
            <a:ext cx="8229600" cy="1757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выполнение работ по санитарному содержанию, очистке, подсыпке в 2014 году потрачено 2,2 млн. рублей.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2468" name="Picture 4" descr="&amp;Pcy;&amp;iecy;&amp;ncy;&amp;scy;&amp;icy;&amp;ocy;&amp;ncy;&amp;ncy;&amp;ycy;&amp;jcy; &amp;fcy;&amp;ocy;&amp;ncy;&amp;dcy; &amp;Rcy;&amp;Fcy; &amp;pcy;&amp;iecy;&amp;rcy;&amp;iecy;&amp;chcy;&amp;icy;&amp;scy;&amp;lcy;&amp;icy;&amp;lcy; &amp;ncy;&amp;acy; &amp;yucy;&amp;zhcy;&amp;ncy;&amp;ocy;&amp;ucy;&amp;rcy;&amp;acy;&amp;lcy;&amp;softcy;&amp;scy;&amp;kcy;&amp;ucy;&amp;yucy; &amp;scy;&amp;ocy;&amp;tscy;&amp;pcy;&amp;rcy;&amp;ocy;&amp;gcy;&amp;rcy;&amp;acy;&amp;mcy;&amp;mcy;&amp;ucy; 20 &amp;mcy;&amp;icy;&amp;lcy;&amp;lcy;&amp;icy;&amp;ocy;&amp;ncy;&amp;ocy;&amp;vcy; &amp;rcy;&amp;ucy;&amp;bcy;&amp;lcy;&amp;iecy;&amp;j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929198"/>
            <a:ext cx="2428892" cy="1619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tuvaonline.ru/uploads/posts/2012-07/1341983100_uborka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4029" y="4929198"/>
            <a:ext cx="2287127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2\Рабочий стол\Для слайдов\Фасады зданий\IMG_76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3735010"/>
            <a:ext cx="4468025" cy="298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Детские игровые площадки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I:\2013\фотик все фото июль\IMG_1060.jpg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5072066" y="3762376"/>
            <a:ext cx="4000528" cy="266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596" y="1500174"/>
            <a:ext cx="8215370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Установлены детские игровые и спортивные формы во дворах: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улицы Кирова 24, 24а, 31; 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улица Парковая 3,4 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 сумму 520 тыс. рублей.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41" name="Picture 1" descr="I:\ДОМ от Михаил Ефимыча\IMG_424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908" y="4000504"/>
            <a:ext cx="3253522" cy="2169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2" name="Picture 2" descr="I:\ДОМ от Михаил Ефимыча\IMG_424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4214818"/>
            <a:ext cx="3253522" cy="2169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Программа «Энергосбережение и повышение 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энергоэффективности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1"/>
            <a:ext cx="8501122" cy="318612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Выполнены работы на сумму – 23.9 млн. рублей.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том числе: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Приобретены и установлены дымососы на городскую котельную – 900 тыс. руб.;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Произведен ремонт ПСВ – 5,9 млн. руб.;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Ремонт колосниковой решетки котлов 2,4 – 1,7 млн. руб.;</a:t>
            </a:r>
          </a:p>
          <a:p>
            <a:pPr marL="0" indent="0"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Капитальный ремонт сетей водоснабжения школы 2,3, ул. Кирова, улица 50 лет Октября, ул. Парковая на сумму 3,736 млн. руб.;</a:t>
            </a:r>
          </a:p>
          <a:p>
            <a:pPr marL="0" indent="0"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Произведен ремонт теплоснабжения детский сад Голубок – на сумму 445 тыс. руб.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http://rushkolnik.ru/tw_files2/urls_1/1341/d-1340754/1340754_html_m5603ea9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772" y="4786346"/>
            <a:ext cx="2371922" cy="2153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7" name="Picture 1" descr="C:\Documents and Settings\2\Рабочий стол\Новая папка (4)\работа адм\вф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40008" y="4801315"/>
            <a:ext cx="2975000" cy="1985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9" name="Picture 3" descr="&amp;Ncy;&amp;ocy;&amp;vcy;&amp;ocy;&amp;scy;&amp;tcy;&amp;icy;-&amp;Rcy;&amp;iecy;&amp;gcy;&amp;icy;&amp;ocy;&amp;ncy; -&amp;scy;&amp;tcy;&amp;rcy;&amp;acy;&amp;ncy;&amp;icy;&amp;tscy;&amp;acy; 73 &amp;Lcy;&amp;Icy;&amp;Pcy;&amp;IEcy;&amp;TScy;&amp;Kcy;&amp;Icy;&amp;IEcy; &amp;Icy;&amp;Zcy;&amp;Vcy;&amp;IEcy;&amp;Scy;&amp;Tcy;&amp;Icy;&amp;YAcy; &amp;iecy;&amp;zhcy;&amp;iecy;&amp;ncy;&amp;iecy;&amp;dcy;&amp;iecy;&amp;lcy;&amp;softcy;&amp;ncy;&amp;icy;&amp;kcy; - &amp;ncy;&amp;ocy;&amp;vcy;&amp;ocy;&amp;scy;&amp;tcy;&amp;icy; &amp;Lcy;&amp;icy;&amp;pcy;&amp;iecy;&amp;tscy;&amp;kcy;&amp;acy;, &amp;rcy;&amp;iecy;&amp;gcy;&amp;icy;&amp;ocy;&amp;ncy;&amp;acy;&amp;lcy;&amp;softcy;&amp;ncy;&amp;ycy;&amp;iecy; &amp;ncy;&amp;ocy;&amp;vcy;&amp;ocy;&amp;scy;&amp;tcy;&amp;icy;, &amp;ncy;&amp;ocy;&amp;vcy;&amp;ocy;&amp;scy;&amp;tcy;&amp;icy; &amp;vcy; &amp;mcy;&amp;icy;&amp;rcy;&amp;ie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4777107"/>
            <a:ext cx="2771750" cy="208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8952"/>
            <a:ext cx="8229600" cy="158272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Улучшение водоснабжения пос. станция Ербинская и поселок Сорский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подхоз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3143"/>
            <a:ext cx="8229600" cy="147160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программе выделено: 212,5 тыс. рублей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Пробурено 3 скважины.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8" descr="http://www.soyuzproekt.ru/oborudovanie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742" y="3643314"/>
            <a:ext cx="29002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lebedevka.ru/images/byreni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36" y="4500570"/>
            <a:ext cx="3429024" cy="1954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4" name="Picture 2" descr="&amp;Kcy;&amp;acy;&amp;kcy; &amp;pcy;&amp;rcy;&amp;acy;&amp;vcy;&amp;icy;&amp;lcy;&amp;softcy;&amp;ncy;&amp;ocy; &amp;icy;&amp;ncy;&amp;vcy;&amp;iecy;&amp;scy;&amp;tcy;&amp;icy;&amp;rcy;&amp;ocy;&amp;vcy;&amp;acy;&amp;tcy;&amp;softcy; &amp;vcy; &amp;zcy;&amp;iecy;&amp;mcy;&amp;lcy;&amp;yucy;?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4500570"/>
            <a:ext cx="2779355" cy="1976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индивидуальных жилых домов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5186370" cy="232886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Выдано 34 разрешения на 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строительство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Введено в эксплуатацию – 360 м</a:t>
            </a:r>
            <a:r>
              <a:rPr lang="ru-RU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жилой площади.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8370" name="Picture 2" descr="&amp;Scy;&amp;tcy;&amp;rcy;&amp;ocy;&amp;icy;&amp;tcy;&amp;iecy;&amp;lcy;&amp;softcy;&amp;scy;&amp;tcy;&amp;vcy;&amp;ocy; &amp;icy; &amp;rcy;&amp;iecy;&amp;mcy;&amp;ocy;&amp;ncy;&amp;t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4071942"/>
            <a:ext cx="4000528" cy="2669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&amp;Vcy; &amp;icy;&amp;ncy;&amp;tcy;&amp;iecy;&amp;rcy;&amp;iecy;&amp;scy;&amp;acy;&amp;khcy; - &amp;kcy;&amp;acy;&amp;tcy;&amp;iecy;&amp;gcy;&amp;ocy;&amp;rcy;&amp;icy;&amp;yacy; &amp;scy;&amp;tcy;&amp;rcy;&amp;ocy;&amp;icy;&amp;tcy;&amp;iecy;&amp;lcy;&amp;softcy;&amp;scy;&amp;tcy;&amp;vcy;&amp;o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1571612"/>
            <a:ext cx="3357586" cy="2201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 descr="&amp;Scy;&amp;tcy;&amp;rcy;&amp;ocy;&amp;icy;&amp;tcy;&amp;iecy;&amp;lcy;&amp;softcy;&amp;scy;&amp;tcy;&amp;vcy;&amp;ocy; &amp;icy;&amp;ncy;&amp;dcy;&amp;icy;&amp;vcy;&amp;icy;&amp;dcy;&amp;ucy;&amp;acy;&amp;lcy;&amp;softcy;&amp;ncy;&amp;ycy;&amp;khcy;. . &amp;Rcy;&amp;iecy;&amp;mcy;&amp;ocy;&amp;ncy;&amp;tcy; &amp;kcy;&amp;ocy;&amp;tcy;&amp;tcy;&amp;iecy;&amp;dcy;&amp;zhcy;&amp;iecy;&amp;jcy; &amp;scy;&amp;tcy;&amp;rcy;&amp;ocy;&amp;icy;&amp;tcy;&amp;iecy;&amp;lcy;&amp;softcy;&amp;scy;&amp;tcy;&amp;vcy;&amp;ocy; - go90.kaulitz.or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3964791"/>
            <a:ext cx="3857612" cy="2893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дома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58204" cy="164307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Введен в эксплуатацию двух этажный 22х квартирный жилой дом.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Планируется переселить 2 аварийных жилых дома, по улице Пионерская дом 9, 11</a:t>
            </a:r>
          </a:p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Сметная стоимость строительства дома составляет 44.8 млн. рублей.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7345" name="Picture 1" descr="C:\Documents and Settings\2\Рабочий стол\Новая папка (4)\дом\IMG_27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62435"/>
            <a:ext cx="3140894" cy="2095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48" name="Picture 4" descr="C:\Documents and Settings\2\Рабочий стол\Новая папка (4)\дом\IMG_26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4950717"/>
            <a:ext cx="2858691" cy="1907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C:\Прием\доклад главы\Дом\IMG_55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2536" y="2857496"/>
            <a:ext cx="364802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Прием\доклад главы\Дом\IMG_555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38749" y="2857496"/>
            <a:ext cx="3648027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2571744"/>
            <a:ext cx="8229600" cy="121444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54% средств бюджета направлены на  развитие социальной сферы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 descr="I:\Люди\Люди\IMG_286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14290"/>
            <a:ext cx="3357586" cy="2516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://sch1089sz.mskobr.ru/images/cms/data/%D1%81%D0%BE%D1%86%D0%B8%D0%B0%D0%BB%D0%BA%D0%B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5048237"/>
            <a:ext cx="2714644" cy="1809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http://www.miloserdie.ru/pic/volont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4290"/>
            <a:ext cx="3047989" cy="2285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I:\Люди\Люди\IMG_576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488" y="214290"/>
            <a:ext cx="314615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 descr="I:\Люди\Люди\IMG_30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3475" y="3948707"/>
            <a:ext cx="3309831" cy="2480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7" name="Picture 1" descr="C:\Documents and Settings\2\Рабочий стол\Новая папка (4)\IMG_726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57818" y="4000438"/>
            <a:ext cx="3640593" cy="24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 descr="I:\ДОМ от Михаил Ефимыча\IMG_425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1297" y="4094155"/>
            <a:ext cx="3928421" cy="2620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Ремонтные работы в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детском саду Голубок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74805"/>
            <a:ext cx="8186766" cy="25971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Осуществлен ремонт кровли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сумму 1.9 млн. рублей.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Произведен ремонт теплового контура системы теплоснабжения 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сумму 450 тыс. рублей.</a:t>
            </a:r>
          </a:p>
          <a:p>
            <a:pPr>
              <a:buNone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4214818"/>
            <a:ext cx="3786214" cy="2524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7554" y="5250644"/>
            <a:ext cx="2143140" cy="160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00034" y="2571744"/>
            <a:ext cx="8001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&amp;Dcy;&amp;iecy;&amp;shcy;&amp;iecy;&amp;vcy;&amp;ycy;&amp;iecy; &amp;mcy;&amp;iecy;&amp;tcy;&amp;acy;&amp;lcy;&amp;lcy;&amp;icy;&amp;chcy;&amp;iecy;&amp;scy;&amp;kcy;&amp;icy;&amp;iecy; &amp;dcy;&amp;vcy;&amp;iecy;&amp;rcy;&amp;icy; &amp;icy; &amp;icy;&amp;khcy; &amp;ocy;&amp;bcy;&amp;icy;&amp;vcy;&amp;kcy;&amp;acy; &amp;Vcy;&amp;scy;&amp;iecy; &amp;mcy;&amp;icy;&amp;rcy;&amp;ocy;&amp;vcy;&amp;ycy;&amp;iecy; &amp;ncy;&amp;ocy;&amp;vcy;&amp;ocy;&amp;scy;&amp;tcy;&amp;i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1" y="4357694"/>
            <a:ext cx="2977017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Ремонтные работы в образовательных организациях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14514"/>
            <a:ext cx="8229600" cy="14001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Установлены новые двери на сумму более 200 тыс. рублей.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8131" name="Picture 3" descr="C:\Documents and Settings\2\Рабочий стол\Новая папка (4)\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3286124"/>
            <a:ext cx="3854370" cy="2565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0" name="Picture 2" descr="&amp;Vcy;&amp;khcy;&amp;ocy;&amp;dcy;&amp;ncy;&amp;ycy;&amp;iecy; &amp;dcy;&amp;vcy;&amp;iecy;&amp;rcy;&amp;icy; - Part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3940835"/>
            <a:ext cx="2857520" cy="291716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86512" y="1862728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2014 г.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258363"/>
            <a:ext cx="54292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Общая сумма инвестиций 117,2 млн. рублей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8476987">
            <a:off x="433620" y="3936766"/>
            <a:ext cx="3949100" cy="853859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8539056">
            <a:off x="1461621" y="4024324"/>
            <a:ext cx="1856085" cy="436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22,6%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42910" y="1142984"/>
            <a:ext cx="7829576" cy="61168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место по Республике Хакасия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85804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Инвестиции в основной капитал</a:t>
            </a:r>
            <a:endParaRPr kumimoji="0" lang="ru-RU" sz="4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2" descr="&amp;Kcy;&amp;acy;&amp;kcy; &amp;icy; &amp;gcy;&amp;dcy;&amp;iecy; &amp;icy;&amp;ncy;&amp;vcy;&amp;iecy;&amp;scy;&amp;tcy;&amp;icy;&amp;rcy;&amp;ocy;&amp;vcy;&amp;acy;&amp;tcy;&amp;softcy; &amp;vcy;&amp;acy;&amp;shcy;&amp;icy; &amp;scy;&amp;rcy;&amp;iecy;&amp;dcy;&amp;scy;&amp;tcy;&amp;vcy;&amp;acy;, &amp;chcy;&amp;tcy;&amp;ocy;&amp;bcy;&amp;ycy; &amp;zcy;&amp;acy;&amp;rcy;&amp;acy;&amp;bcy;&amp;ocy;&amp;tcy;&amp;acy;&amp;tcy;&amp;softcy; &amp;ncy;&amp;acy; &amp;icy;&amp;ncy;&amp;vcy;&amp;iecy;&amp;scy;&amp;tcy;&amp;icy;&amp;tscy;&amp;icy;&amp;yacy;&amp;khcy;? &quot; banana.by - &amp;Scy;&amp;acy;&amp;mcy;&amp;ycy;&amp;iecy; &amp;zhcy;&amp;iecy;&amp;lcy;&amp;tcy;&amp;ycy;&amp;iecy; &amp;ncy;&amp;ocy;&amp;vcy;&amp;ocy;&amp;scy;&amp;tcy;&amp;icy; &amp;Rcy;&amp;acy;&amp;zcy;&amp;vcy;&amp;lcy;&amp;iecy;&amp;kcy;&amp;acy;&amp;tcy;&amp;iecy;&amp;lcy;&amp;softcy;&amp;ncy;&amp;ycy;&amp;jcy; &amp;pcy;&amp;ocy;&amp;rcy;&amp;t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0826" y="4786322"/>
            <a:ext cx="2214578" cy="1992447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 rot="18752710">
            <a:off x="3723213" y="4024215"/>
            <a:ext cx="4238926" cy="91652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 rot="18833611">
            <a:off x="4983335" y="4231237"/>
            <a:ext cx="1407347" cy="309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49</a:t>
            </a:r>
            <a:r>
              <a:rPr kumimoji="0" lang="ru-RU" sz="40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%</a:t>
            </a:r>
            <a:endParaRPr kumimoji="0" lang="ru-RU" sz="40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 rot="18803772">
            <a:off x="4237650" y="4728577"/>
            <a:ext cx="3722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рост розничного товарооборота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Создание универсальной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безбарьерной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среды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ds10ishim.ru/sites/default/files/news/2013_11/ja_vi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4572008"/>
            <a:ext cx="228601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0" name="Picture 2" descr="&amp;Ocy;&amp;mcy;&amp;bcy;&amp;ucy;&amp;dcy;&amp;scy;&amp;mcy;&amp;iecy;&amp;ncy; &amp;icy; &amp;scy;&amp;ucy;&amp;dcy; &amp;zcy;&amp;acy;&amp;scy;&amp;tcy;&amp;acy;&amp;vcy;&amp;icy;&amp;lcy;&amp;icy; &amp;Ucy;&amp;Kcy; &amp;ucy;&amp;scy;&amp;tcy;&amp;acy;&amp;ncy;&amp;ocy;&amp;vcy;&amp;icy;&amp;tcy;&amp;softcy; &amp;pcy;&amp;acy;&amp;ncy;&amp;dcy;&amp;ucy;&amp;scy; &amp;vcy; &amp;pcy;&amp;ocy;&amp;dcy;&amp;hardcy;&amp;iecy;&amp;zcy;&amp;dcy;&amp;iecy; &amp;zhcy;&amp;icy;&amp;lcy;&amp;ocy;&amp;gcy;&amp;ocy; &amp;dcy;&amp;ocy;&amp;mcy;&amp;a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857760"/>
            <a:ext cx="2643206" cy="1762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1" name="Picture 3" descr="C:\Documents and Settings\2\Рабочий стол\Новая папка (4)\DSC_03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4286256"/>
            <a:ext cx="3627435" cy="2414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2148480"/>
            <a:ext cx="814393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Установлен пандус в школе №3 на сумму 1.4 млн. рублей. (республиканский бюджет – 1.4 млн. рублей, местный бюджет 50 тыс. рублей)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 в детском саду «Ручеек»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5952"/>
            <a:ext cx="8229600" cy="15430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Заменены и отремонтированы полы </a:t>
            </a:r>
          </a:p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сумму 881 тыс. рублей.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2226" name="Picture 2" descr="&amp;Rcy;&amp;iecy;&amp;mcy;&amp;ocy;&amp;ncy;&amp;tcy; &amp;kcy;&amp;vcy;&amp;acy;&amp;rcy;&amp;tcy;&amp;icy;&amp;rcy; &amp;Scy;&amp;tcy;&amp;rcy;&amp;ocy;&amp;icy;&amp;tcy;&amp;iecy;&amp;lcy;&amp;softcy;&amp;scy;&amp;tcy;&amp;vcy;&amp;ocy; &amp;Dcy;&amp;icy;&amp;zcy;&amp;acy;&amp;jcy;&amp;ncy; &amp;icy;&amp;ncy;&amp;tcy;&amp;iecy;&amp;rcy;&amp;softcy;&amp;iecy;&amp;rcy;&amp;acy; &amp;kcy;&amp;vcy;&amp;acy;&amp;rcy;&amp;tcy;&amp;icy;&amp;r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652" y="5000636"/>
            <a:ext cx="2300070" cy="1724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 descr="2011 &amp;Mcy;&amp;acy;&amp;jcy; &amp;Rcy;&amp;iecy;&amp;mcy;&amp;ocy;&amp;ncy;&amp;tcy; &amp;kcy;&amp;vcy;&amp;acy;&amp;rcy;&amp;tcy;&amp;icy;&amp;rcy;&amp;ycy; &amp;scy;&amp;vcy;&amp;ocy;&amp;icy;&amp;mcy;&amp;icy; &amp;rcy;&amp;ucy;&amp;kcy;&amp;acy;&amp;mcy;&amp;icy; - Part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3" y="4929199"/>
            <a:ext cx="2357453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9" name="Picture 5" descr="I:\Для слайдов\Фасады зданий\IMG_764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8181" y="3643314"/>
            <a:ext cx="449839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Приобретение в образовательные учреждения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384017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Приобретено:</a:t>
            </a:r>
          </a:p>
          <a:p>
            <a:pPr>
              <a:buNone/>
            </a:pPr>
            <a:r>
              <a:rPr lang="ru-RU" sz="2400" dirty="0" smtClean="0"/>
              <a:t> -  спортинвентарь на сумму 100 тыс. рублей.</a:t>
            </a:r>
          </a:p>
          <a:p>
            <a:pPr>
              <a:buFontTx/>
              <a:buChar char="-"/>
            </a:pPr>
            <a:r>
              <a:rPr lang="ru-RU" sz="2400" dirty="0" smtClean="0"/>
              <a:t>учебники и учебные пособия 50 тыс. рублей.</a:t>
            </a:r>
          </a:p>
          <a:p>
            <a:pPr>
              <a:buFontTx/>
              <a:buChar char="-"/>
            </a:pPr>
            <a:r>
              <a:rPr lang="ru-RU" sz="2400" dirty="0" smtClean="0"/>
              <a:t>канцелярские товары, моющие и </a:t>
            </a:r>
            <a:r>
              <a:rPr lang="ru-RU" sz="2400" dirty="0" err="1" smtClean="0"/>
              <a:t>дез</a:t>
            </a:r>
            <a:r>
              <a:rPr lang="ru-RU" sz="2400" dirty="0" smtClean="0"/>
              <a:t>. средства на сумму 200 тыс. рублей</a:t>
            </a:r>
          </a:p>
          <a:p>
            <a:pPr>
              <a:buFontTx/>
              <a:buChar char="-"/>
            </a:pPr>
            <a:r>
              <a:rPr lang="ru-RU" sz="2400" dirty="0" smtClean="0"/>
              <a:t>компьютерная техника 60 тыс. рублей.</a:t>
            </a:r>
          </a:p>
          <a:p>
            <a:pPr>
              <a:buFontTx/>
              <a:buChar char="-"/>
            </a:pPr>
            <a:r>
              <a:rPr lang="ru-RU" sz="2400" dirty="0" smtClean="0"/>
              <a:t>Лицензионное программное обеспечение 50 тыс. рублей.</a:t>
            </a:r>
            <a:endParaRPr lang="ru-RU" sz="2400" dirty="0"/>
          </a:p>
        </p:txBody>
      </p:sp>
      <p:pic>
        <p:nvPicPr>
          <p:cNvPr id="4" name="Picture 6" descr="http://sf.miass.susu.ru:81/wwwfiles/imgs/Galery1/%C4%C4%D2%20%CE%F1%F2%F0%EE%E2/%CA%E0%F0%F2%E8%ED%EA%E8%20%E7%E0%F1%F2%E0%E2%EA%E8/fabddf0f5d9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5214950"/>
            <a:ext cx="3000396" cy="2408889"/>
          </a:xfrm>
          <a:prstGeom prst="rect">
            <a:avLst/>
          </a:prstGeom>
          <a:noFill/>
        </p:spPr>
      </p:pic>
      <p:pic>
        <p:nvPicPr>
          <p:cNvPr id="5" name="Picture 2" descr="C:\Прием\фото для администрации\фото для администрации\СОШ 1 ФОТО для Главы\СОШ 1 ФОТО для Главы\спорт оборуд СОШ 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4982776"/>
            <a:ext cx="2357442" cy="1768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058" name="Picture 2" descr="&amp;Scy;&amp;kcy;&amp;ocy;&amp;rcy;&amp;acy;&amp;yacy; &amp;kcy;&amp;ocy;&amp;mcy;&amp;pcy;&amp;softcy;&amp;yucy;&amp;tcy;&amp;iecy;&amp;rcy;&amp;ncy;&amp;acy;&amp;yacy; &amp;pcy;&amp;ocy;&amp;mcy;&amp;ocy;&amp;shchcy;&amp;softcy; - &amp;Scy;&amp;icy;&amp;mcy;&amp;fcy;&amp;iecy;&amp;rcy;&amp;ocy;&amp;pcy;&amp;ocy;&amp;lcy;&amp;soft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72396" y="914668"/>
            <a:ext cx="2571768" cy="2085704"/>
          </a:xfrm>
          <a:prstGeom prst="rect">
            <a:avLst/>
          </a:prstGeom>
          <a:noFill/>
        </p:spPr>
      </p:pic>
      <p:pic>
        <p:nvPicPr>
          <p:cNvPr id="45060" name="Picture 4" descr="&amp;Pcy;&amp;ocy; &amp;mcy;&amp;ncy;&amp;iecy;&amp;ncy;&amp;icy;&amp;yucy; &amp;mcy;&amp;icy;&amp;ncy;&amp;icy;&amp;scy;&amp;tcy;&amp;rcy;&amp;acy; &amp;ocy;&amp;bcy;&amp;rcy;&amp;acy;&amp;zcy;&amp;ocy;&amp;vcy;&amp;acy;&amp;ncy;&amp;icy;&amp;yacy; &amp;ocy;&amp;bcy;&amp;lcy;&amp;acy;&amp;scy;&amp;tcy;&amp;icy;, &amp;mcy;&amp;ncy;&amp;ocy;&amp;gcy;&amp;icy;&amp;iecy; &amp;rcy;&amp;ocy;&amp;dcy;&amp;icy;&amp;tcy;&amp;iecy;&amp;lcy;&amp;icy; &amp;pcy;&amp;ocy;&amp;kcy;&amp;ucy;&amp;pcy;&amp;acy;&amp;yucy;&amp;tcy; &amp;ucy;&amp;chcy;&amp;iecy;&amp;bcy;&amp;ncy;&amp;icy;&amp;kcy;&amp;icy;, &amp;chcy;&amp;tcy;&amp;ocy;&amp;bcy;&amp;ycy; &quot;&amp;icy;&amp;mcy;&amp;iecy;&amp;tcy;&amp;softcy; &amp;icy;&amp;khcy; &amp;vcy; &amp;dcy;&amp;ocy;&amp;mcy;&amp;acy;&amp;shcy;&amp;ncy;&amp;iecy;&amp;jcy; &amp;bcy;&amp;icy;&amp;bcy;&amp;lcy;&amp;icy;&amp;ocy;&amp;tcy;&amp;iecy;&amp;kcy;&amp;iecy;&quot; - &amp;Ncy;&amp;ocy;&amp;vcy;&amp;ocy;&amp;scy;&amp;tcy;&amp;icy; &amp;Scy;&amp;acy;&amp;rcy;&amp;acy;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06" y="4857760"/>
            <a:ext cx="2714644" cy="2360813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Программа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«Школьное питание в МО г. Сорск»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57390"/>
            <a:ext cx="8229600" cy="1757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Обеспечены дети горячим питанием на 100% на сумму 3,3 млн. рублей.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1" descr="C:\Прием\фото для администрации\фото для администрации\СОШ 1 ФОТО для Главы\СОШ 1 ФОТО для Главы\Столовая 2 СОШ 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893479"/>
            <a:ext cx="2714644" cy="203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C:\Documents and Settings\2\Рабочий стол\Новая папка (4)\DSC_03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4820722"/>
            <a:ext cx="3060700" cy="203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9" name="Picture 3" descr="C:\Documents and Settings\2\Рабочий стол\Новая папка (4)\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16718" y="4643422"/>
            <a:ext cx="332728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4" name="Picture 2" descr="&amp;Gcy;&amp;ocy;&amp;scy;&amp;tcy;&amp;icy;&amp;ncy;&amp;icy;&amp;chcy;&amp;ncy;&amp;ycy;&amp;jcy; &amp;kcy;&amp;ocy;&amp;mcy;&amp;pcy;&amp;lcy;&amp;iecy;&amp;kcy;&amp;scy; &quot;&amp;Mcy;&amp;iecy;&amp;tscy;&amp;iecy;&amp;ncy;&amp;acy;&amp;tcy;&quot; :: &amp;kcy;&amp;acy;&amp;fcy;&amp;iecy; &amp;Ocy;&amp;rcy;&amp;iecy;&amp;ncy;&amp;bcy;&amp;ucy;&amp;rcy;&amp;gcy;, &amp;gcy;&amp;ocy;&amp;scy;&amp;tcy;&amp;icy;&amp;ncy;&amp;icy;&amp;tscy;&amp;acy; &amp;ocy;&amp;rcy;&amp;iecy;&amp;ncy;&amp;bcy;&amp;ucy;&amp;rcy;&amp;gcy;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3857628"/>
            <a:ext cx="1714512" cy="1151173"/>
          </a:xfrm>
          <a:prstGeom prst="rect">
            <a:avLst/>
          </a:prstGeom>
          <a:noFill/>
        </p:spPr>
      </p:pic>
      <p:pic>
        <p:nvPicPr>
          <p:cNvPr id="44036" name="Picture 4" descr="&amp;Scy;&amp;acy;&amp;mcy;&amp;acy;&amp;rcy;&amp;acy; &amp;Vcy;&amp;scy;&amp;iecy; &amp;ocy; &amp;vcy;&amp;kcy;&amp;ucy;&amp;scy;&amp;ncy;&amp;ocy;&amp;jcy; &amp;icy; &amp;zcy;&amp;dcy;&amp;ocy;&amp;rcy;&amp;ocy;&amp;vcy;&amp;ocy;&amp;jcy; &amp;pcy;&amp;icy;&amp;shchcy;&amp;iecy; &amp;dcy;&amp;lcy;&amp;yacy; &amp;shcy;&amp;kcy;&amp;ocy;&amp;lcy;&amp;softcy;&amp;ncy;&amp;icy;&amp;kcy;&amp;ocy;&amp;vcy;. . &amp;CHcy;&amp;tcy;&amp;ocy; &amp;iecy;&amp;scy;&amp;tcy;&amp;softcy;, &amp;chcy;&amp;tcy;&amp;ocy;&amp;bcy;&amp;ycy; &amp;zcy;&amp;dcy;&amp;ocy;&amp;rcy;&amp;ocy;&amp;vcy;&amp;softcy;&amp;iecy; &amp;bcy;&amp;ycy;&amp;lcy;&amp;ocy; &amp;ncy;&amp;acy; &quot;5&quot;? . - &amp;Bcy;&amp;iecy;&amp;zcy;&amp;Fcy;&amp;ocy;&amp;rcy;&amp;mcy;&amp;acy;&amp;tcy;&amp;acy;.Ru - &amp;Ncy;&amp;ocy;&amp;vcy;&amp;ocy;&amp;scy;&amp;tcy;&amp;i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2" y="3786190"/>
            <a:ext cx="2428892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Социальная политика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304324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территории проживает: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68 семей, в которых под опекой находится 77 детей 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 приемных семей с 28 детьми.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опекунское пособие выделено 6,9 млн. рублей бюджет РХ</a:t>
            </a: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пособие приемным семьям 1,3 млн. рублей бюджет РХ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ttp://www.goodstart.ru/upload/opek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256"/>
            <a:ext cx="2786082" cy="1862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kohma.ivanovoweb.ru/filestore/Chuj_det_ne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4929198"/>
            <a:ext cx="1857388" cy="184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" descr="C:\Documents and Settings\2\Рабочий стол\Новая папка (4)\H-9bFGdrls.jpg_13718983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65523" y="3857629"/>
            <a:ext cx="427844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25431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Приобретено 3 однокомнатные квартиры: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выделено 1.2 млн. рублей (790 тыс. руб. федеральный бюджет, 450 тыс. руб. республиканский бюджет)</a:t>
            </a:r>
          </a:p>
        </p:txBody>
      </p:sp>
      <p:pic>
        <p:nvPicPr>
          <p:cNvPr id="48131" name="Picture 3" descr="C:\Documents and Settings\2\Рабочий стол\Новая папка (4)\Ei941C5qYIc.jpg_13718983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105" y="4071942"/>
            <a:ext cx="3919477" cy="2617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 descr="C:\Documents and Settings\2\Рабочий стол\Новая папка (4)\r_G1gFIPE6Y.jpg_137203389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19247" y="4071942"/>
            <a:ext cx="3695893" cy="2468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0" name="Picture 2" descr="&amp;Vcy; &amp;Kcy;&amp;rcy;&amp;acy;&amp;scy;&amp;ncy;&amp;ocy;&amp;dcy;&amp;acy;&amp;rcy;&amp;iecy; 100 &amp;dcy;&amp;iecy;&amp;tcy;&amp;iecy;&amp;jcy;-&amp;scy;&amp;icy;&amp;rcy;&amp;ocy;&amp;tcy; &amp;pcy;&amp;ocy;&amp;lcy;&amp;ucy;&amp;chcy;&amp;icy;&amp;lcy;&amp;icy; &amp;scy;&amp;ocy;&amp;bcy;&amp;scy;&amp;tcy;&amp;vcy;&amp;iecy;&amp;ncy;&amp;ncy;&amp;ocy;&amp;iecy; &amp;zhcy;&amp;icy;&amp;lcy;&amp;softcy;&amp;ie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24507" y="4071942"/>
            <a:ext cx="3476649" cy="2607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565210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Приобретение  жилья детям сиротам</a:t>
            </a:r>
            <a:endParaRPr kumimoji="0" lang="ru-RU" sz="36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esti70.ru/content/20/9/3/4/8/3/93483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5013945"/>
            <a:ext cx="3020476" cy="1844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proftat.ru/user/images/profsoyuzy_2013-1-10-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4500570"/>
            <a:ext cx="3143272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://www.forbes.ru/sites/default/files/imagecache/api_320_220/main/story/TASS_14204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4697024"/>
            <a:ext cx="3143272" cy="2161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7200" y="100010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Заработная плата в образовательных организациях </a:t>
            </a:r>
            <a:endParaRPr kumimoji="0" lang="ru-RU" sz="36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2216530"/>
            <a:ext cx="821537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Увеличилась среднемесячная заработная плата: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в дошкольных организациях на 16%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в образовательных организациях на 18%</a:t>
            </a: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в организациях дополнительного образования на 46%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 descr="C:\Documents and Settings\2\Рабочий стол\Новая папка (4)\спорт\IMG_83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71847" y="714356"/>
            <a:ext cx="2472153" cy="1649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8605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культуры,  физической культуры и спорта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6081" name="Picture 1" descr="C:\Documents and Settings\2\Рабочий стол\Новая папка (4)\акция мы за здоровье 07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976" y="4572008"/>
            <a:ext cx="2355614" cy="1571636"/>
          </a:xfrm>
          <a:prstGeom prst="rect">
            <a:avLst/>
          </a:prstGeom>
          <a:noFill/>
        </p:spPr>
      </p:pic>
      <p:pic>
        <p:nvPicPr>
          <p:cNvPr id="46082" name="Picture 2" descr="C:\Documents and Settings\2\Рабочий стол\Новая папка (4)\IMG_823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14346" y="714356"/>
            <a:ext cx="2500330" cy="1668189"/>
          </a:xfrm>
          <a:prstGeom prst="rect">
            <a:avLst/>
          </a:prstGeom>
          <a:noFill/>
        </p:spPr>
      </p:pic>
      <p:pic>
        <p:nvPicPr>
          <p:cNvPr id="46083" name="Picture 3" descr="C:\Documents and Settings\2\Рабочий стол\Новая папка (4)\IMG_999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714356"/>
            <a:ext cx="2462687" cy="1643074"/>
          </a:xfrm>
          <a:prstGeom prst="rect">
            <a:avLst/>
          </a:prstGeom>
          <a:noFill/>
        </p:spPr>
      </p:pic>
      <p:pic>
        <p:nvPicPr>
          <p:cNvPr id="46084" name="Picture 4" descr="C:\Documents and Settings\2\Рабочий стол\Новая папка (4)\спорт\2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22" y="714356"/>
            <a:ext cx="2214578" cy="1660934"/>
          </a:xfrm>
          <a:prstGeom prst="rect">
            <a:avLst/>
          </a:prstGeom>
          <a:noFill/>
        </p:spPr>
      </p:pic>
      <p:pic>
        <p:nvPicPr>
          <p:cNvPr id="46085" name="Picture 5" descr="C:\Documents and Settings\2\Рабочий стол\Новая папка (4)\спорт\2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86314" y="4572008"/>
            <a:ext cx="2108191" cy="1581143"/>
          </a:xfrm>
          <a:prstGeom prst="rect">
            <a:avLst/>
          </a:prstGeom>
          <a:noFill/>
        </p:spPr>
      </p:pic>
      <p:pic>
        <p:nvPicPr>
          <p:cNvPr id="46086" name="Picture 6" descr="C:\Documents and Settings\2\Рабочий стол\Новая папка (4)\спорт\DSC_027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00298" y="4572008"/>
            <a:ext cx="2341562" cy="1557338"/>
          </a:xfrm>
          <a:prstGeom prst="rect">
            <a:avLst/>
          </a:prstGeom>
          <a:noFill/>
        </p:spPr>
      </p:pic>
      <p:pic>
        <p:nvPicPr>
          <p:cNvPr id="46088" name="Picture 8" descr="C:\Documents and Settings\2\Рабочий стол\Новая папка (4)\спорт\DSCN030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58016" y="4584145"/>
            <a:ext cx="2071702" cy="155342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-428660" y="2285992"/>
            <a:ext cx="9787006" cy="2857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-428660" y="500042"/>
            <a:ext cx="9787006" cy="2857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-285784" y="4429132"/>
            <a:ext cx="9787006" cy="2857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-214346" y="6000768"/>
            <a:ext cx="9787006" cy="2857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Грантовая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поддержка учреждений культуры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1643050"/>
            <a:ext cx="8072494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2014 году детская музыкальная школа получила грант на приобретение аккордеона в размере 14 тыс. рублей.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дом культуры «Металлург» приобретено музыкальное оборудование на сумму 210 тыс. рублей.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9938" name="Picture 2" descr="Weltmeiste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163757">
            <a:off x="-337348" y="3601605"/>
            <a:ext cx="4452204" cy="3332197"/>
          </a:xfrm>
          <a:prstGeom prst="rect">
            <a:avLst/>
          </a:prstGeom>
          <a:noFill/>
        </p:spPr>
      </p:pic>
      <p:pic>
        <p:nvPicPr>
          <p:cNvPr id="39940" name="Picture 4" descr="&amp;Dcy;&amp;rcy;&amp;ucy;&amp;gcy;&amp;icy;&amp;iecy; &amp;ucy;&amp;scy;&amp;lcy;&amp;ucy;&amp;gcy;&amp;icy; - &amp;Kcy;&amp;acy;&amp;tcy;&amp;acy;&amp;lcy;&amp;ocy;&amp;g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4000504"/>
            <a:ext cx="3459661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8" name="Picture 2" descr="&amp;Gcy;&amp;rcy;&amp;acy;&amp;ncy;&amp;tcy;&amp;ycy; &amp;icy; &amp;kcy;&amp;ocy;&amp;ncy;&amp;kcy;&amp;ucy;&amp;rcy;&amp;scy;&amp;ycy; &amp;mcy;&amp;icy;&amp;rcy; &amp;icy;&amp;ncy;&amp;tcy;&amp;iecy;&amp;rcy;&amp;iecy;&amp;scy;&amp;ncy;&amp;ycy;&amp;khcy; &amp;vcy;&amp;iecy;&amp;scy;&amp;iecy;&amp;lcy;&amp;ycy;&amp;khcy; &amp;kcy;&amp;ocy;&amp;ncy;&amp;kcy;&amp;ucy;&amp;rcy;&amp;scy;&amp;ocy;&amp;v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3286124"/>
            <a:ext cx="2928958" cy="195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 descr="&amp;Zcy;&amp;acy;&amp;mcy;&amp;iecy;&amp;chcy;&amp;acy;&amp;tcy;&amp;iecy;&amp;lcy;&amp;ncy;&amp;ycy;&amp;iecy; &amp;fcy;&amp;ocy;&amp;ncy;&amp;ycy; - &amp;Ncy;&amp;ocy;&amp;tcy;&amp;ycy; , &amp;tscy;&amp;vcy;&amp;iecy;&amp;tcy;&amp;ycy; , &amp;bcy;&amp;acy;&amp;bcy;&amp;ocy;&amp;chcy;&amp;kcy;&amp;icy; - &amp;scy; &amp;rcy;&amp;acy;&amp;zcy;&amp;mcy;&amp;iecy;&amp;rcy;&amp;acy;&amp;mcy;&amp;icy; x px &amp;scy;&amp;kcy;&amp;acy;&amp;chcy;&amp;acy;&amp;tcy;&amp;softcy; &amp;bcy;&amp;iecy;&amp;scy;&amp;pcy;&amp;lcy;&amp;acy;&amp;tcy;&amp;ncy;&amp;ocy;.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40" y="4980760"/>
            <a:ext cx="2928958" cy="1877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Акция «Милосердие»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4033" name="Picture 1" descr="I:\Фото 2014\Акция Мелосердия 2014\P10506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222" y="2714620"/>
            <a:ext cx="2857488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4" name="Picture 2" descr="I:\Фото 2014\Акция Мелосердия 2014\P105068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4268395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6" name="Picture 4" descr="I:\Фото 2014\Акция Мелосердия 2014\P10506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7388" y="2714620"/>
            <a:ext cx="2928958" cy="2196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28596" y="1500174"/>
            <a:ext cx="8143932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декабря проведена акция в которой приняли участие ученики музыкальной школы и дома детского творчества, были показаны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миниконцерты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дому для людей с ограниченными возможностями.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4035" name="Picture 3" descr="I:\Фото 2014\Акция Мелосердия 2014\P105068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52" y="4236088"/>
            <a:ext cx="3071802" cy="2596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Снижение безработицы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58204" cy="6857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 г. Сорску 0,8%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2946" name="Picture 2" descr="21.by - &amp;Ncy;&amp;ocy;&amp;vcy;&amp;ocy;&amp;scy;&amp;tcy;&amp;icy; &amp;Bcy;&amp;iecy;&amp;lcy;&amp;acy;&amp;rcy;&amp;ucy;&amp;scy;&amp;icy;. &amp;Pcy;&amp;ocy;&amp;scy;&amp;lcy;&amp;iecy;&amp;dcy;&amp;ncy;&amp;icy;&amp;iecy; &amp;ncy;&amp;ocy;&amp;vcy;&amp;ocy;&amp;scy;&amp;tcy;&amp;icy; &amp;Bcy;&amp;iecy;&amp;lcy;&amp;acy;&amp;rcy;&amp;ucy;&amp;scy;&amp;icy; &amp;icy;&amp;zcy; &amp;rcy;&amp;acy;&amp;zcy;&amp;ncy;&amp;ycy;&amp;khcy; &amp;icy;&amp;scy;&amp;tcy;&amp;ocy;&amp;chcy;&amp;ncy;&amp;icy;&amp;kcy;&amp;ocy;&amp;vcy;. &amp;Pcy;&amp;ocy;&amp;scy;&amp;lcy;&amp;iecy;&amp;dcy;&amp;ncy;&amp;icy;&amp;iecy; &amp;ncy;&amp;ocy;&amp;vcy;&amp;ocy;&amp;scy;&amp;tcy;&amp;icy; &amp;mcy;&amp;icy;&amp;rcy;&amp;acy;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6504" y="4543444"/>
            <a:ext cx="2628900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8" name="Picture 4" descr="VO poodle: &amp;mcy;&amp;iecy;&amp;zhcy;&amp;dcy;&amp;ucy;&amp;ncy;&amp;acy;&amp;rcy;&amp;ocy;&amp;dcy;&amp;ncy;&amp;acy;&amp;yacy; &amp;pcy;&amp;rcy;&amp;acy;&amp;kcy;&amp;tcy;&amp;icy;&amp;kcy;&amp;acy; &amp;bcy;&amp;ocy;&amp;rcy;&amp;softcy;&amp;bcy;&amp;ycy; &amp;scy; &amp;ocy;&amp;bcy;&amp;shchcy;&amp;iecy;&amp;jcy; &amp;bcy;&amp;iecy;&amp;zcy;&amp;rcy;&amp;acy;&amp;bcy;&amp;ocy;&amp;tcy;&amp;icy;&amp;tscy;&amp;iecy;&amp;j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4643446"/>
            <a:ext cx="2071702" cy="1553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50" name="Picture 6" descr="&amp;Rcy;&amp;icy;&amp;iecy;&amp;lcy;&amp;tcy;&amp;ocy;&amp;rcy;&amp;ycy; &amp;pcy;&amp;ocy;&amp;pcy;&amp;ocy;&amp;lcy;&amp;ncy;&amp;yacy;&amp;yucy;&amp;tcy; &amp;rcy;&amp;yacy;&amp;dcy;&amp;ycy; &amp;bcy;&amp;iecy;&amp;zcy;&amp;rcy;&amp;acy;&amp;bcy;&amp;ocy;&amp;tcy;&amp;ncy;&amp;ycy;&amp;khcy; &amp;Zcy;&amp;acy;&amp;scy;&amp;tcy;&amp;ocy;&amp;jcy; &amp;vcy; &amp;scy;&amp;tcy;&amp;rcy;&amp;ocy;&amp;icy;&amp;tcy;&amp;iecy;&amp;lcy;&amp;softcy;&amp;scy;&amp;tcy;&amp;vcy;&amp;iecy; &amp;pcy;&amp;ocy;&amp;tcy;&amp;yacy;&amp;ncy;&amp;ucy;&amp;lcy; &amp;zcy;&amp;acy; &amp;scy;&amp;ocy;&amp;bcy;&amp;ocy;&amp;jcy; &amp;scy;&amp;ncy;&amp;icy;&amp;zhcy;&amp;iecy;&amp;ncy;&amp;icy;&amp;iecy; &amp;zcy;&amp;acy;&amp;ncy;&amp;yacy;&amp;tcy;&amp;ocy;&amp;scy;&amp;tcy;&amp;icy; &amp;icy; &amp;vcy; &amp;scy;&amp;mcy;&amp;iecy;&amp;zhcy;&amp;ncy;&amp;ycy;&amp;khcy; &amp;scy;&amp;fcy;&amp;iecy;&amp;rcy;&amp;acy;&amp;khcy;. &amp;Bcy;&amp;iecy;&amp;zcy; &amp;rcy;&amp;acy;&amp;bcy;&amp;ocy;&amp;tcy;&amp;ycy; &amp;ocy;&amp;s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381522"/>
            <a:ext cx="2262188" cy="2262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3043221"/>
            <a:ext cx="8258204" cy="7572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по Республике Хакасия 2,3%</a:t>
            </a:r>
            <a:endParaRPr kumimoji="0" lang="ru-RU" sz="32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ДК Металлург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3009" name="Picture 1" descr="C:\Documents and Settings\2\Рабочий стол\Новая папка (4)\культ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94478" y="4524404"/>
            <a:ext cx="2920992" cy="2190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0" name="Picture 2" descr="C:\Documents and Settings\2\Рабочий стол\Новая папка (4)\IMG_54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7" y="4570334"/>
            <a:ext cx="3214710" cy="2144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1" name="Picture 3" descr="C:\Documents and Settings\2\Рабочий стол\Новая папка (4)\IMG_526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514873"/>
            <a:ext cx="3297836" cy="220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I:\2014\0414\IMG_498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1142984"/>
            <a:ext cx="300039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85720" y="1943105"/>
            <a:ext cx="564360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Проведено 461 мероприятие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243106"/>
            <a:ext cx="821537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Общее финансирование составило 6,4 млн. рублей</a:t>
            </a:r>
          </a:p>
          <a:p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(из них средства городского бюджета 6,1 млн. руб., внебюджетные средства 315,2 тыс. руб.)</a:t>
            </a:r>
            <a:endParaRPr lang="ru-RU" sz="2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Книжный фонд ЕСБ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986" name="Picture 2" descr="C:\Documents and Settings\2\Рабочий стол\Новая папка (4)\библиотека\каждому участнику вопрос от смешари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4500570"/>
            <a:ext cx="2650043" cy="1987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7" name="Picture 3" descr="C:\Documents and Settings\2\Рабочий стол\Новая папка (4)\библиотека\награждени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500570"/>
            <a:ext cx="2595581" cy="1946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8" name="Picture 4" descr="C:\Documents and Settings\2\Рабочий стол\Новая папка (4)\библиотека\рассказ о формуляре читателя ведёт Мехонцева И.Л1.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4482711"/>
            <a:ext cx="2786082" cy="2089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42910" y="1467137"/>
            <a:ext cx="771530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Пополнился книжный фонд на 2760 экземпляров,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977932"/>
            <a:ext cx="8143916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счет местного бюджета приобретено 1471 экземпляр на сумму 210 тыс. руб.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качестве пожертвований поступило 365 книг, на сумму 56,7 тыс. руб. 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Через национальную библиотеку получено 187 экземпляров на сумму 31,2 тыс. руб.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6866" name="Picture 2" descr="&amp;Vcy;&amp;icy;&amp;dcy;&amp;iecy;&amp;ocy;&amp;kcy;&amp;ucy;&amp;rcy;&amp;scy; &amp;pcy;&amp;ocy; &amp;zcy;&amp;acy;&amp;rcy;&amp;acy;&amp;bcy;&amp;ocy;&amp;tcy;&amp;kcy;&amp;ucy; &amp;vcy; &amp;icy;&amp;ncy;&amp;tcy;&amp;iecy;&amp;rcy;&amp;ncy;&amp;iecy;&amp;tcy;&amp;iecy; &amp;ocy;&amp;tcy; &amp;ocy;&amp;chcy;&amp;iecy;&amp;ncy;&amp;softcy; &amp;icy;&amp;zcy;&amp;vcy;&amp;iecy;&amp;scy;&amp;tcy;&amp;ncy;&amp;ocy;&amp;gcy;&amp;ocy; &amp;ucy;&amp;zhcy;&amp;iecy; &amp;icy;&amp;ncy;&amp;tcy;&amp;iecy;&amp;rcy;&amp;ncy;&amp;iecy;&amp;tcy; - 25 &amp;Dcy;&amp;iecy;&amp;kcy;&amp;acy;&amp;bcy;&amp;rcy;&amp;yacy; 2013 - Blog - Ncp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3155977"/>
            <a:ext cx="1714512" cy="1630345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Благотворительная и спонсорская помощь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62" name="Picture 2" descr="C:\Documents and Settings\2\Рабочий стол\Новая папка (4)\DSC_3325.JPG_13732210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0" y="3071810"/>
            <a:ext cx="2904403" cy="194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3" descr="C:\Documents and Settings\2\Рабочий стол\Новая папка (4)\IMG_52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071810"/>
            <a:ext cx="2928926" cy="1954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I:\Люди\Люди\Изображение 06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358" y="5000636"/>
            <a:ext cx="2715196" cy="180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" descr="I:\2013\Ербинск 100\IMG_311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715" y="2928934"/>
            <a:ext cx="278604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28596" y="1132818"/>
            <a:ext cx="8143932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Оказывается постоянная помощь в подготовке различных городских мероприятий – ООО «Сорский ГОК», ЗАО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Карат-ЦМ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», МРЭС, ИП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Нуждина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Н.Д., ИП Севастьянова Т.Д., МП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Авицена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», МПТП «Прогресс», ИП Бобрик О.А. и многие другие.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5841" name="Picture 1" descr="C:\Documents and Settings\2\Рабочий стол\Новая папка (4)\Предпринематели\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52123" y="4857760"/>
            <a:ext cx="2620405" cy="1965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3" name="Picture 3" descr="&amp;Acy;&amp;bcy;&amp;acy;&amp;kcy;&amp;acy;&amp;ncy;&amp;tscy;&amp;ycy; &amp;ncy;&amp;acy;&amp;chcy;&amp;acy;&amp;lcy;&amp;icy; &amp;pcy;&amp;lcy;&amp;acy;&amp;tcy;&amp;icy;&amp;tcy;&amp;softcy; &amp;zcy;&amp;acy; &quot;&amp;kcy;&amp;ocy;&amp;mcy;&amp;mcy;&amp;ucy;&amp;ncy;&amp;acy;&amp;lcy;&amp;kcy;&amp;ucy;&quot; &amp;pcy;&amp;ocy; &amp;ncy;&amp;ocy;&amp;vcy;&amp;ycy;&amp;mcy; &amp;tcy;&amp;acy;&amp;rcy;&amp;icy;&amp;fcy;&amp;acy;&amp;mcy; &amp;Scy;&amp;acy;&amp;jcy;&amp;tcy; &amp;acy;&amp;gcy;&amp;iecy;&amp;ncy;&amp;tcy;&amp;scy;&amp;tcy;&amp;vcy;&amp;acy; &amp;ncy;&amp;ocy;&amp;vcy;&amp;ocy;&amp;scy;&amp;tcy;&amp;iecy;&amp;jcy; &quot;&amp;KHcy;&amp;acy;&amp;kcy;&amp;acy;&amp;scy;&amp;icy;&amp;yacy; &amp;Icy;&amp;ncy;&amp;fcy;&amp;ocy;&amp;rcy;&amp;mcy;&quot;. &amp;Acy;&amp;kcy;&amp;tcy;&amp;ucy;&amp;acy;&amp;lcy;&amp;softcy;&amp;ncy;&amp;acy;&amp;yacy; &amp;icy;&amp;ncy;&amp;fcy;&amp;ocy;&amp;rcy;&amp;mcy;&amp;acy;&amp;tscy;&amp;icy;&amp;yacy; &amp;ocy; &amp;zhcy;&amp;icy;&amp;zcy;&amp;ncy;&amp;icy;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71840" y="4572018"/>
            <a:ext cx="2657482" cy="2214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Чыл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Пазы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39" name="Picture 3" descr="C:\Documents and Settings\2\Рабочий стол\Новая папка (4)\ФОТО Саше Чыл пазы 14\IMG_28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1506" y="4286256"/>
            <a:ext cx="3072494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940" name="Picture 4" descr="C:\Documents and Settings\2\Рабочий стол\Новая папка (4)\ФОТО Саше Чыл пазы 14\DSC_335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000504"/>
            <a:ext cx="3523161" cy="2356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57158" y="1505538"/>
            <a:ext cx="828680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 марта делегация города участвовала в республиканском национальном празднике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Делегации вручили дипломы и подарки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(шатер, набор посуды)</a:t>
            </a:r>
            <a:endParaRPr lang="ru-RU" sz="24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37" name="Picture 1" descr="C:\Documents and Settings\2\Рабочий стол\Новая папка (4)\ФОТО Саше Чыл пазы 14\IMG_286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84539" y="3143248"/>
            <a:ext cx="3201973" cy="2401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2\Рабочий стол\Новая папка (4)\квн14\команда УСП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1285860"/>
            <a:ext cx="4500594" cy="3009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КВН 2014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913" name="Picture 1" descr="C:\Documents and Settings\2\Рабочий стол\Новая папка (4)\квн14\DSC023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814542"/>
            <a:ext cx="4357718" cy="2900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4" name="Picture 2" descr="C:\Documents and Settings\2\Рабочий стол\Новая папка (4)\квн14\DSC0241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000504"/>
            <a:ext cx="3857652" cy="2567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C:\Documents and Settings\2\Рабочий стол\Новая папка (4)\квн14\1 м.-команда администрации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4" y="1214422"/>
            <a:ext cx="3857620" cy="2579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7" name="Picture 5" descr="C:\Documents and Settings\2\Рабочий стол\Новая папка (4)\квн14\DSC0226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2652916" y="2419126"/>
            <a:ext cx="3214709" cy="1948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I:\2014\9 мая газета\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16" y="1122335"/>
            <a:ext cx="4857784" cy="3235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I:\2014\9 мая газета\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6" y="3455952"/>
            <a:ext cx="4786314" cy="3187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I:\2014\9 мая газета\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2159" y="3857628"/>
            <a:ext cx="4290435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5" name="Picture 11" descr="I:\2014\9 мая газета\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1098057"/>
            <a:ext cx="4143404" cy="27595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2" name="Picture 4" descr="&amp;Vcy;&amp;iecy;&amp;kcy;&amp;tcy;&amp;ocy;&amp;rcy;&amp;ncy;&amp;acy;&amp;yacy; &amp;ocy;&amp;tcy;&amp;kcy;&amp;rcy;&amp;ycy;&amp;tcy;&amp;kcy;&amp;acy; &amp;kcy; 9 &amp;mcy;&amp;acy;&amp;yacy; - &amp;Dcy;&amp;iecy;&amp;ncy;&amp;softcy; &amp;Pcy;&amp;ocy;&amp;bcy;&amp;iecy;&amp;dcy;&amp;y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00364" y="408780"/>
            <a:ext cx="2786082" cy="1734336"/>
          </a:xfrm>
          <a:prstGeom prst="rect">
            <a:avLst/>
          </a:prstGeom>
          <a:noFill/>
        </p:spPr>
      </p:pic>
      <p:pic>
        <p:nvPicPr>
          <p:cNvPr id="1026" name="Picture 2" descr="I:\2014\9 мая газета\2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868" y="2857496"/>
            <a:ext cx="1777071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I:\2014\9 мая газета\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446" y="3595480"/>
            <a:ext cx="4469554" cy="2976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2" descr="I:\2014\9 мая газета\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1372" y="130967"/>
            <a:ext cx="4492628" cy="3369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I:\2014\9 мая газета\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643314"/>
            <a:ext cx="4612257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9" descr="I:\2014\9 мая газета\1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7459" y="304790"/>
            <a:ext cx="4690897" cy="3124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 descr="I:\2014\9 мая газета\0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48" y="1643098"/>
            <a:ext cx="2285984" cy="3428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480" name="Picture 8" descr="PNG: &amp;Gcy;&amp;iecy;&amp;ocy;&amp;rcy;&amp;gcy;&amp;icy;&amp;iecy;&amp;vcy;&amp;scy;&amp;kcy;&amp;acy;&amp;yacy; &amp;lcy;&amp;iecy;&amp;ncy;&amp;tcy;&amp;acy; &amp;scy; &amp;dcy;&amp;ncy;&amp;iecy;&amp;mcy; &amp;Pcy;&amp;ocy;&amp;bcy;&amp;iecy;&amp;dcy;&amp;y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581341">
            <a:off x="-842798" y="-95800"/>
            <a:ext cx="3571900" cy="2100278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Выставка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Гирея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Б.И. в Абакане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6865" name="Picture 1" descr="C:\Documents and Settings\2\Рабочий стол\Новая папка (4)\Фото Б.И.Гирей\IMG_67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4143380"/>
            <a:ext cx="3914077" cy="26114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6868" name="Picture 4" descr="C:\Documents and Settings\2\Рабочий стол\Новая папка (4)\Фото Б.И.Гирей\IMG_67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285860"/>
            <a:ext cx="4092421" cy="27304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6869" name="Picture 5" descr="C:\Documents and Settings\2\Рабочий стол\Новая папка (4)\Фото Б.И.Гирей\IMG_67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1214422"/>
            <a:ext cx="3573487" cy="53560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города и металлурга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Documents and Settings\2\Рабочий стол\Новая папка (4)\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750447"/>
            <a:ext cx="4143404" cy="310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3" name="Picture 3" descr="C:\Documents and Settings\2\Рабочий стол\Новая папка (4)\IMG_90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000108"/>
            <a:ext cx="4282934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5" name="Picture 5" descr="C:\Documents and Settings\2\Рабочий стол\Новая папка (4)\культ\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000108"/>
            <a:ext cx="4286280" cy="2854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6" name="Picture 6" descr="C:\Documents and Settings\2\Рабочий стол\Новая папка (4)\культ\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3643314"/>
            <a:ext cx="4064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Documents and Settings\2\Рабочий стол\Новая папка (4)\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359292"/>
            <a:ext cx="5513652" cy="2498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" descr="C:\Documents and Settings\2\Рабочий стол\Новая папка (4)\IMG_85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54028" y="3929066"/>
            <a:ext cx="4389971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6498" name="Picture 2" descr="C:\Documents and Settings\2\Рабочий стол\Новая папка (4)\культ\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1241" y="1142984"/>
            <a:ext cx="4583635" cy="3052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6499" name="Picture 3" descr="C:\Documents and Settings\2\Рабочий стол\Новая папка (4)\культ\0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6314" y="1065595"/>
            <a:ext cx="4357686" cy="3268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" y="7142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65 лет</a:t>
            </a:r>
            <a:r>
              <a:rPr kumimoji="0" lang="ru-RU" sz="4400" b="1" i="0" u="none" strike="noStrike" kern="1200" cap="none" spc="50" normalizeH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ООО «Сорский ГОК»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предпринимательства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57158" y="1500174"/>
            <a:ext cx="8501122" cy="292895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В настоящее время в городе работают 260 субъектов малого и среднего предпринимательства.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5 предпринимателей города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получили гранты в рамках программы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«Развитие предпринимательства на территории города»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				</a:t>
            </a:r>
            <a:r>
              <a:rPr kumimoji="0" lang="ru-RU" sz="32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на сумму 1,3 млн. руб.</a:t>
            </a:r>
            <a:endParaRPr kumimoji="0" lang="ru-RU" sz="2400" b="1" i="0" u="none" strike="noStrike" kern="1200" cap="none" spc="0" normalizeH="0" baseline="0" noProof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22" name="Picture 2" descr="&amp;Bcy;&amp;icy;&amp;zcy;&amp;ncy;&amp;iecy;&amp;scy; &amp;pcy;&amp;rcy;&amp;acy;&amp;jcy;&amp;scy; &amp;lcy;&amp;icy;&amp;scy;&amp;tcy; - &amp;Rcy;&amp;iecy;&amp;fcy;&amp;iecy;&amp;rcy;&amp;acy;&amp;tcy;&amp;ycy; &amp;ocy;&amp;tcy; &amp;pcy;&amp;ocy;&amp;rcy;&amp;tcy;&amp;acy;&amp;lcy;&amp;acy; &quot;&amp;Zcy;&amp;ncy;&amp;acy;&amp;ncy;&amp;icy;&amp;iecy;&quot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9000" y="4638674"/>
            <a:ext cx="1905000" cy="2219326"/>
          </a:xfrm>
          <a:prstGeom prst="rect">
            <a:avLst/>
          </a:prstGeom>
          <a:noFill/>
        </p:spPr>
      </p:pic>
      <p:pic>
        <p:nvPicPr>
          <p:cNvPr id="7" name="Picture 2" descr="&amp;Bcy;&amp;icy;&amp;zcy;&amp;ncy;&amp;iecy;&amp;scy; &amp;pcy;&amp;rcy;&amp;acy;&amp;jcy;&amp;scy; &amp;lcy;&amp;icy;&amp;scy;&amp;tcy; - &amp;Rcy;&amp;iecy;&amp;fcy;&amp;iecy;&amp;rcy;&amp;acy;&amp;tcy;&amp;ycy; &amp;ocy;&amp;tcy; &amp;pcy;&amp;ocy;&amp;rcy;&amp;tcy;&amp;acy;&amp;lcy;&amp;acy; &quot;&amp;Zcy;&amp;ncy;&amp;acy;&amp;ncy;&amp;icy;&amp;iecy;&quot;"/>
          <p:cNvPicPr>
            <a:picLocks noChangeAspect="1" noChangeArrowheads="1"/>
          </p:cNvPicPr>
          <p:nvPr/>
        </p:nvPicPr>
        <p:blipFill>
          <a:blip r:embed="rId2" cstate="email">
            <a:lum bright="20000"/>
          </a:blip>
          <a:srcRect/>
          <a:stretch>
            <a:fillRect/>
          </a:stretch>
        </p:blipFill>
        <p:spPr bwMode="auto">
          <a:xfrm>
            <a:off x="6286512" y="4929198"/>
            <a:ext cx="1905000" cy="2219326"/>
          </a:xfrm>
          <a:prstGeom prst="rect">
            <a:avLst/>
          </a:prstGeom>
          <a:noFill/>
        </p:spPr>
      </p:pic>
      <p:pic>
        <p:nvPicPr>
          <p:cNvPr id="81924" name="Picture 4" descr="C:\Documents and Settings\2\Рабочий стол\Новая папка (4)\H-9bFGdrls.jpg_13718983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876643"/>
            <a:ext cx="3929090" cy="2624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15летний юбилей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ФБУ ЦРР ФСС «Туманный»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817" name="Picture 1" descr="C:\Documents and Settings\2\Рабочий стол\Новая папка (4)\IMG_92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3586968"/>
            <a:ext cx="4795680" cy="3199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8" name="Picture 2" descr="C:\Documents and Settings\2\Рабочий стол\Новая папка (4)\IMG_92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5036" y="1357298"/>
            <a:ext cx="460415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&amp;Rcy;&amp;iecy;&amp;scy;&amp;pcy;&amp;ucy;&amp;bcy;&amp;lcy;&amp;icy;&amp;kcy;&amp;acy; &amp;KHcy;&amp;acy;&amp;kcy;&amp;acy;&amp;scy;&amp;icy;&amp;yacy;. . &amp;Scy;&amp;acy;&amp;ncy;&amp;acy;&amp;tcy;&amp;ocy;&amp;rcy;&amp;icy;&amp;jcy; &quot;&amp;Tcy;&amp;ucy;&amp;mcy;&amp;acy;&amp;ncy;&amp;ncy;&amp;ycy;&amp;jcy;&quot;. . &amp;Ocy;&amp;bcy;&amp;scy;&amp;ucy;&amp;zhcy;&amp;dcy;&amp;iecy;&amp;ncy;&amp;icy;&amp;iecy; &amp;ncy;&amp;acy; …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357298"/>
            <a:ext cx="4028035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Documents and Settings\2\Рабочий стол\logo_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4012410"/>
            <a:ext cx="3143272" cy="2575737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Патриотическое воспитание молодежи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3" name="Picture 1" descr="C:\Documents and Settings\2\Рабочий стол\Новая папка (4)\спецназ\IMG_049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926945"/>
            <a:ext cx="4071966" cy="2716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4" name="Picture 2" descr="C:\Documents and Settings\2\Рабочий стол\Новая папка (4)\спецназ\IMG_00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545716"/>
            <a:ext cx="4000528" cy="2669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5" name="Picture 3" descr="C:\Documents and Settings\2\Рабочий стол\Новая папка (4)\IMG_055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672" y="1545961"/>
            <a:ext cx="3786014" cy="2525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 descr="C:\Documents and Settings\2\Рабочий стол\Новая папка (4)\9м\DSC_549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000504"/>
            <a:ext cx="3952421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Picture 2" descr="&amp;Mcy;&amp;iecy;&amp;rcy;&amp;ocy;&amp;pcy;&amp;rcy;&amp;icy;&amp;yacy;&amp;tcy;&amp;icy;&amp;ya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108633" y="142852"/>
            <a:ext cx="1823113" cy="1321044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III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городской творческий отчет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69" name="Picture 1" descr="C:\Documents and Settings\2\Рабочий стол\Новая папка (4)\Творческий\IMG_23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3841" y="1123354"/>
            <a:ext cx="4205283" cy="280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0" name="Picture 2" descr="C:\Documents and Settings\2\Рабочий стол\Новая папка (4)\Творческий\IMG_239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3841" y="4000504"/>
            <a:ext cx="4205283" cy="280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1" name="Picture 3" descr="C:\Documents and Settings\2\Рабочий стол\Новая папка (4)\Творческий\IMG_245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980874"/>
            <a:ext cx="4205283" cy="280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2" name="Picture 4" descr="C:\Documents and Settings\2\Рабочий стол\Новая папка (4)\Творческий\IMG_229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81559" y="1123354"/>
            <a:ext cx="4205283" cy="280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57430"/>
            <a:ext cx="8229600" cy="1571636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Физкультурно-оздоровительная и спортивно-массовая работа с населением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5" name="Picture 1" descr="C:\Documents and Settings\2\Рабочий стол\Новая папка (4)\IMG_948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6" y="89318"/>
            <a:ext cx="3357586" cy="2240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C:\Documents and Settings\2\Рабочий стол\Новая папка (4)\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88" y="4357718"/>
            <a:ext cx="342899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Documents and Settings\2\Рабочий стол\Новая папка (4)\DSC_035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27882"/>
            <a:ext cx="3643338" cy="2425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C:\Documents and Settings\2\Рабочий стол\Новая папка (4)\IMG_619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4308134"/>
            <a:ext cx="3714776" cy="2478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85804" y="4000504"/>
            <a:ext cx="8229600" cy="58259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50" normalizeH="0" baseline="0" noProof="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Проведено</a:t>
            </a:r>
            <a:r>
              <a:rPr kumimoji="0" lang="ru-RU" sz="3200" b="1" i="0" u="none" strike="noStrike" kern="1200" cap="none" spc="50" normalizeH="0" noProof="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101 спортивное мероприятие</a:t>
            </a:r>
            <a:endParaRPr kumimoji="0" lang="ru-RU" sz="3200" b="1" i="0" u="none" strike="noStrike" kern="1200" cap="none" spc="50" normalizeH="0" baseline="0" noProof="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Чемпионат и первенство РХ по лыжным гонкам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8" descr="http://rcsptey.ru/sites/default/files/images/DSC_01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381258"/>
            <a:ext cx="3786182" cy="2524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3" name="Picture 3" descr="I:\Фото 2014\ФОТО\Работа ДОМА СПОРТА\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2357430"/>
            <a:ext cx="371474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" name="Picture 2" descr="C:\Documents and Settings\2\Рабочий стол\Новая папка (4)\спорт\лыжи\IMG_445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64645" y="4429132"/>
            <a:ext cx="3643303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28596" y="1068157"/>
            <a:ext cx="8286808" cy="10618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Первые места по лыжным гонкам заняли: </a:t>
            </a:r>
            <a:r>
              <a:rPr lang="ru-RU" sz="2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Нигматулаева</a:t>
            </a: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Гурбахон</a:t>
            </a: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Головин Тимур, Коваленко Владимир, Земскова Анна. </a:t>
            </a:r>
          </a:p>
          <a:p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Тренера: Тесленко В.В., Тесленко И.П.</a:t>
            </a:r>
            <a:endParaRPr lang="ru-RU" sz="2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3554" name="Picture 2" descr="Put Your Face on Funny photo. . Create a joke E-Card to say hello to a - 27 &amp;Ncy;&amp;ocy;&amp;yacy;&amp;bcy;&amp;rcy;&amp;yacy; 2014 - Blog - Boxworl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24081" y="2500306"/>
            <a:ext cx="3205307" cy="2714644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 descr="&amp;Pcy;&amp;ocy;&amp;scy;&amp;tcy;&amp;iecy;&amp;rcy;&amp;ycy; &amp;Scy;&amp;pcy;&amp;ocy;&amp;rcy;&amp;t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286124"/>
            <a:ext cx="4038600" cy="322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Первенство РХ по боксу</a:t>
            </a:r>
            <a:endParaRPr lang="ru-RU" dirty="0"/>
          </a:p>
        </p:txBody>
      </p:sp>
      <p:pic>
        <p:nvPicPr>
          <p:cNvPr id="4" name="Picture 2" descr="I:\2013\0413 апрель\IMG_84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56" y="3214686"/>
            <a:ext cx="51435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71472" y="1357298"/>
            <a:ext cx="8143932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Первенство республики Хакасии по боксу – 3 место Соколов Николай. </a:t>
            </a: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Тренер -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Потураев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И.С.</a:t>
            </a:r>
          </a:p>
          <a:p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4450" name="Picture 2" descr="&amp;Scy;&amp;tcy;&amp;rcy;&amp;ocy;&amp;jcy;&amp;ncy;&amp;ocy;&amp;scy;&amp;tcy;&amp;softcy; :: &amp;Tcy;&amp;acy;&amp;bcy;&amp;lcy;&amp;icy;&amp;chcy;&amp;kcy;&amp;icy;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2071678"/>
            <a:ext cx="2449302" cy="2357454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&amp;Vcy;&amp;ocy;&amp;lcy;&amp;softcy;&amp;ncy;&amp;acy;&amp;yacy; &amp;bcy;&amp;ocy;&amp;rcy;&amp;softcy;&amp;bcy;&amp;acy; &amp;Rcy;&amp;Gcy;&amp;Bcy;&amp;Ucy;&amp;Dcy;&amp;Ocy; &quot;&amp;Dcy;&amp;iecy;&amp;tcy;&amp;scy;&amp;kcy;&amp;ocy;-&amp;yucy;&amp;ncy;&amp;ocy;&amp;shcy;&amp;iecy;&amp;scy;&amp;kcy;&amp;acy;&amp;yacy; &amp;scy;&amp;pcy;&amp;ocy;&amp;rcy;&amp;tcy;&amp;icy;&amp;vcy;&amp;ncy;&amp;acy;&amp;yacy; &amp;shcy;&amp;kcy;&amp;ocy;&amp;lcy;&amp;acy;&quot; &amp;Mcy;&amp;icy;&amp;ncy;&amp;icy;&amp;scy;&amp;tcy;&amp;iecy;&amp;rcy;&amp;scy;&amp;tcy;&amp;vcy;&amp;acy; &amp;pcy;&amp;ocy; &amp;dcy;&amp;iecy;&amp;lcy;&amp;acy;&amp;mcy; &amp;Mcy;&amp;ocy;&amp;lcy;&amp;ocy;&amp;dcy;&amp;iecy;&amp;zhcy;&amp;icy; &amp;icy; &amp;Scy;&amp;pcy;&amp;ocy;&amp;rcy;&amp;tcy;&amp;acy; &amp;Rcy;&amp;iecy;&amp;scy;&amp;pcy;&amp;ucy;&amp;bcy;&amp;lcy;&amp;icy;&amp;kcy;&amp;icy; &amp;Tcy;&amp;ycy;&amp;v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1964521"/>
            <a:ext cx="2928958" cy="2196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4" name="Picture 6" descr="I:\Фото 2014\ФОТО\Вольная борьба\IMG_32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2071678"/>
            <a:ext cx="3335623" cy="2225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697" name="Picture 1" descr="C:\Documents and Settings\2\Рабочий стол\Новая папка (4)\спорт\борьба\борьба 2014 0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4284359"/>
            <a:ext cx="3643338" cy="2430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698" name="Picture 2" descr="C:\Documents and Settings\2\Рабочий стол\Новая папка (4)\спорт\борьба\IMG_506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4286256"/>
            <a:ext cx="3621740" cy="2416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Первенство РХ по вольной борьбе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097805"/>
            <a:ext cx="8215370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Первые места заняли: Тарасова Елена,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Налимова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Регина. 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Тренер -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Шулбаев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И.С.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533" name="Picture 5" descr="&amp;Rcy;&amp;ocy;&amp;scy;&amp;scy;&amp;icy;&amp;yacy; &amp;vcy;&amp;ycy;&amp;shcy;&amp;lcy;&amp;acy; &amp;ncy;&amp;acy; &amp;pcy;&amp;iecy;&amp;rcy;&amp;vcy;&amp;ocy;&amp;iecy; &amp;mcy;&amp;iecy;&amp;scy;&amp;tcy;&amp;ocy; &amp;vcy; &amp;mcy;&amp;iecy;&amp;dcy;&amp;acy;&amp;lcy;&amp;softcy;&amp;ncy;&amp;ocy;&amp;mcy; &amp;zcy;&amp;acy;&amp;chcy;&amp;iecy;&amp;tcy;&amp;iecy; &amp;Ncy;&amp;ocy;&amp;vcy;&amp;ocy;&amp;scy;&amp;tcy;&amp;icy; &amp;Mcy;&amp;acy;&amp;gcy;&amp;ncy;&amp;icy;&amp;tcy;&amp;ocy;&amp;gcy;&amp;ocy;&amp;rcy;&amp;scy;&amp;kcy;&amp;acy; NewsMgn.ru - &amp;Vcy;&amp;scy;&amp;iecy; &amp;ncy;&amp;ocy;&amp;vcy;&amp;ocy;&amp;scy;&amp;tcy;&amp;icy; &amp;Mcy;&amp;acy;&amp;gcy;&amp;ncy;&amp;icy;&amp;tcy;&amp;ocy;&amp;gcy;&amp;ocy;&amp;rcy;&amp;scy;&amp;kcy;&amp;a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306" y="3180685"/>
            <a:ext cx="1928826" cy="1962828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Открытый турнир по гиревому спорту в поселке Шушенское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111441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Первое место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Клименко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Данил. </a:t>
            </a:r>
          </a:p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Тренер -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Зевахов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Е.В.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3" descr="C:\Documents and Settings\2\Рабочий стол\Новая папка (4)\спорт\DSC024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7819" y="4286256"/>
            <a:ext cx="3195170" cy="2396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C:\Documents and Settings\2\Рабочий стол\Новая папка (4)\спорт\DSC_02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8587" y="4286256"/>
            <a:ext cx="3437178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5473" name="Picture 1" descr="I:\Фото 2014\ФОТО\Работа ДОМА СПОРТА\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2738433"/>
            <a:ext cx="2500330" cy="3333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5475" name="Picture 3" descr="&amp;Scy;&amp;pcy;&amp;ocy;&amp;rcy;&amp;tcy; &amp;ocy;&amp;ncy;&amp;lcy;&amp;acy;&amp;jcy;&amp;ncy; - &amp;zcy;&amp;icy;&amp;mcy;&amp;ncy;&amp;icy;&amp;iecy; &amp;icy; &amp;lcy;&amp;iecy;&amp;tcy;&amp;ncy;&amp;icy;&amp;iecy; &amp;vcy;&amp;icy;&amp;dcy;&amp;ycy; &amp;scy;&amp;pcy;&amp;ocy;&amp;rcy;&amp;tcy;&amp;acy;. . &amp;Ocy;&amp;bcy;&amp;scy;&amp;ucy;&amp;zhcy;&amp;dcy;&amp;iecy;&amp;ncy;&amp;icy;&amp;yacy;.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5074" y="1643050"/>
            <a:ext cx="235745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Первенство РХ по русским шашкам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600464"/>
            <a:ext cx="8229600" cy="12572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Первое место заняла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Турчанова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Юлия. 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Тренер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Зевахов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Е.В.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8673" name="Picture 1" descr="C:\Documents and Settings\2\Рабочий стол\Новая папка (4)\спорт\IMG_83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343" y="4766610"/>
            <a:ext cx="2920525" cy="1948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6" name="Picture 4" descr="C:\Documents and Settings\2\Рабочий стол\Новая папка (4)\спорт\IMG_83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4811278"/>
            <a:ext cx="2786082" cy="1858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6" name="Picture 2" descr="&amp;Mcy;&amp;Bcy;&amp;Ocy;&amp;Ucy; &quot;&amp;Scy;&amp;rcy;&amp;iecy;&amp;dcy;&amp;ncy;&amp;yacy;&amp;yacy; &amp;ocy;&amp;bcy;&amp;shchcy;&amp;iecy;&amp;ocy;&amp;bcy;&amp;rcy;&amp;acy;&amp;zcy;&amp;ocy;&amp;vcy;&amp;acy;&amp;tcy;&amp;iecy;&amp;lcy;&amp;softcy;&amp;ncy;&amp;acy;&amp;yacy; &amp;shcy;&amp;kcy;&amp;ocy;&amp;lcy;&amp;acy; 65&quot; &amp;gcy;&amp;ocy;&amp;rcy;&amp;ocy;&amp;dcy;&amp;acy; &amp;Ncy;&amp;ocy;&amp;vcy;&amp;ocy;&amp;kcy;&amp;ucy;&amp;zcy;&amp;ncy;&amp;iecy;&amp;tscy;&amp;kcy;&amp;a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4357694"/>
            <a:ext cx="2317723" cy="2214578"/>
          </a:xfrm>
          <a:prstGeom prst="rect">
            <a:avLst/>
          </a:prstGeom>
          <a:noFill/>
        </p:spPr>
      </p:pic>
      <p:pic>
        <p:nvPicPr>
          <p:cNvPr id="18433" name="Picture 1" descr="I:\Фото 2014\ФОТО\Работа ДОМА СПОРТА\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24" y="1285860"/>
            <a:ext cx="3048021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4" name="Picture 2" descr="I:\Фото 2014\ФОТО\Работа ДОМА СПОРТА\2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10193" y="1285860"/>
            <a:ext cx="3048021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68</a:t>
            </a:fld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:\Фото 2014\ФОТО\Работа ДОМА СПОРТА\5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496"/>
            <a:ext cx="3429024" cy="2287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Республиканский чемпионат по плаванию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12572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Второе место занял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Кизимов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Вадим. 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Тренер -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Зевахова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Ю.Ю.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2\Рабочий стол\Новая папка (4)\спорт\IMG_509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2857497"/>
            <a:ext cx="3643306" cy="2428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09" name="Picture 1" descr="I:\Фото 2014\ФОТО\Работа ДОМА СПОРТА\Кизимов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3662" y="4273893"/>
            <a:ext cx="3881412" cy="2584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69</a:t>
            </a:fld>
            <a:endParaRPr lang="ru-RU"/>
          </a:p>
        </p:txBody>
      </p:sp>
      <p:pic>
        <p:nvPicPr>
          <p:cNvPr id="17412" name="Picture 4" descr="&amp;Bcy;&amp;iecy;&amp;scy;&amp;pcy;&amp;lcy;&amp;acy;&amp;tcy;&amp;ncy;&amp;ycy;&amp;jcy; &amp;Vcy;&amp;iecy;&amp;kcy;&amp;tcy;&amp;ocy;&amp;rcy;: &amp;Pcy;&amp;rcy;&amp;iecy;&amp;mcy;&amp;icy;&amp;yacy;, &amp;Tcy;&amp;rcy;&amp;ocy;&amp;fcy;&amp;iecy;&amp;jcy;, &amp;Lcy;&amp;acy;&amp;vcy;&amp;rcy;&amp;ocy;&amp;vcy;&amp;ycy;&amp;jcy; &amp;Vcy;&amp;iecy;&amp;ncy;&amp;ocy;&amp;kcy;, 2 &amp;IEcy; - &amp;Bcy;&amp;iecy;&amp;scy;&amp;pcy;&amp;lcy;&amp;acy;&amp;tcy;&amp;ncy;&amp;ocy;&amp;iecy; &amp;icy;&amp;zcy;&amp;ocy;&amp;bcy;&amp;rcy;&amp;acy;&amp;zhcy;&amp;iecy;&amp;ncy;&amp;icy;&amp;iecy; &amp;ncy;&amp;acy; Pixabay - 4158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2786058"/>
            <a:ext cx="1857388" cy="186613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Заработная плата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0898" name="Picture 2" descr="&amp;Vcy; 2013 &amp;gcy;&amp;ocy;&amp;dcy;&amp;ucy; &amp;rcy;&amp;ocy;&amp;scy;&amp;tcy; &amp;rcy;&amp;iecy;&amp;acy;&amp;lcy;&amp;softcy;&amp;ncy;&amp;ocy;&amp;jcy; &amp;zcy;&amp;acy;&amp;rcy;&amp;acy;&amp;bcy;&amp;ocy;&amp;tcy;&amp;ncy;&amp;ocy;&amp;jcy; &amp;pcy;&amp;lcy;&amp;acy;&amp;tcy;&amp;ycy; &amp;vcy; &amp;scy;&amp;ocy;&amp;tscy;&amp;icy;&amp;acy;&amp;lcy;&amp;softcy;&amp;ncy;&amp;ocy;&amp;jcy; &amp;scy;&amp;fcy;&amp;iecy;&amp;rcy;&amp;iecy; &amp;scy;&amp;ocy;&amp;scy;&amp;tcy;&amp;acy;&amp;vcy;&amp;icy;&amp;lcy; 13,3% - &amp;Gcy;&amp;lcy;&amp;acy;&amp;vcy;&amp;ncy;&amp;acy;&amp;yacy; - &amp;TScy;&amp;iecy;&amp;ncy;&amp;tcy;&amp;rcy;&amp;ycy; &amp;zcy;&amp;acy;&amp;ncy;&amp;yacy;&amp;tcy;&amp;ocy;&amp;scy;&amp;tcy;&amp;icy; &amp;ncy;&amp;acy;&amp;scy;&amp;iecy;&amp;lcy;&amp;iecy;&amp;ncy;&amp;icy;&amp;y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552" y="4286256"/>
            <a:ext cx="238125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71472" y="1643050"/>
            <a:ext cx="8229600" cy="24288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2014 году среднемесячная заработная плата по городу составила – 24,6 тыс. руб., что больше по сравнению с прошлым годом на 11,8%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Просроченной задолженности по </a:t>
            </a:r>
            <a:r>
              <a:rPr kumimoji="0" lang="ru-RU" sz="3000" b="1" i="0" u="none" strike="noStrike" kern="1200" cap="none" spc="0" normalizeH="0" baseline="0" noProof="0" dirty="0" err="1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000" b="1" i="0" u="none" strike="noStrike" kern="1200" cap="none" spc="0" normalizeH="0" baseline="0" noProof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sz="3000" b="1" i="0" u="none" strike="noStrike" kern="1200" cap="none" spc="0" normalizeH="0" baseline="0" noProof="0" dirty="0" err="1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</a:t>
            </a:r>
            <a:r>
              <a:rPr kumimoji="0" lang="ru-RU" sz="3000" b="1" i="0" u="none" strike="noStrike" kern="1200" cap="none" spc="0" normalizeH="0" baseline="0" noProof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городе  - нет</a:t>
            </a:r>
            <a:endParaRPr kumimoji="0" lang="ru-RU" sz="3000" b="1" i="0" u="none" strike="noStrike" kern="1200" cap="none" spc="0" normalizeH="0" baseline="0" noProof="0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4" descr="http://cs421918.vk.me/v421918071/5a9d/zIc_JwZn0jM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4643446"/>
            <a:ext cx="2571768" cy="1946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2" name="Picture 6" descr="&amp;Ncy;&amp;acy;&amp;shcy;&amp;acy; &amp;mcy;&amp;icy;&amp;ncy;&amp;icy;&amp;mcy;&amp;acy;&amp;lcy;&amp;softcy;&amp;ncy;&amp;acy;&amp;yacy; &amp;zcy;&amp;acy;&amp;rcy;&amp;pcy;&amp;lcy;&amp;acy;&amp;tcy;&amp;acy; &amp;ncy;&amp;iecy; &amp;dcy;&amp;ocy;&amp;tcy;&amp;yacy;&amp;ncy;&amp;iecy;&amp;tcy; &amp;dcy;&amp;ocy; &amp;pcy;&amp;rcy;&amp;ocy;&amp;zhcy;&amp;icy;&amp;tcy;&amp;ocy;&amp;chcy;&amp;ncy;&amp;ocy;&amp;gcy;&amp;ocy; &amp;mcy;&amp;icy;&amp;ncy;&amp;icy;&amp;mcy;&amp;ucy;&amp;mcy;…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4357694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Спортивные мероприятия людей с ограниченными возможностями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49" name="Picture 1" descr="C:\Documents and Settings\2\Рабочий стол\Новая папка (4)\Инвалиды\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0060" y="2928934"/>
            <a:ext cx="3020664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&amp;Scy;&amp;ocy;&amp;rcy;&amp;iecy;&amp;vcy;&amp;ncy;&amp;ocy;&amp;vcy;&amp;acy;&amp;ncy;&amp;icy;&amp;yacy; &amp;lcy;&amp;yucy;&amp;dcy;&amp;iecy;&amp;jcy; &amp;scy; &amp;ocy;&amp;gcy;&amp;rcy;&amp;acy;&amp;ncy;&amp;icy;&amp;chcy;&amp;iecy;&amp;ncy;&amp;ncy;&amp;ycy;&amp;mcy;&amp;icy; &amp;vcy;&amp;ocy;&amp;zcy;&amp;mcy;&amp;ocy;&amp;zhcy;&amp;ncy;&amp;ocy;&amp;scy;&amp;tcy;&amp;yacy;&amp;mcy;&amp;i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7660" y="4742999"/>
            <a:ext cx="2524472" cy="1896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&amp;Ncy;&amp;ocy;&amp;vcy;&amp;ocy;&amp;scy;&amp;tcy;&amp;icy; &amp;pcy;&amp;ocy; &amp;tcy;&amp;iecy;&amp;mcy;&amp;iecy; &quot;&amp;mcy;&amp;iecy;&amp;dcy;&amp;icy;&amp;acy;&quot;: &amp;scy;&amp;tcy;&amp;rcy;&amp;acy;&amp;ncy;&amp;icy;&amp;tscy;&amp;acy;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10502" y="3000372"/>
            <a:ext cx="2418754" cy="1814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I:\Фото 2014\фото мероприятий 2014\день инвалидов юбилей 25\IMG_268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0512" y="3051446"/>
            <a:ext cx="2491257" cy="1727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&amp;Vcy; &amp;tcy;&amp;ucy;&amp;lcy;&amp;softcy;&amp;scy;&amp;kcy;&amp;ocy;&amp;mcy; &amp;Zcy;&amp;acy;&amp;rcy;&amp;iecy;&amp;chcy;&amp;softcy;&amp;iecy; &amp;pcy;&amp;rcy;&amp;ocy;&amp;shcy;&amp;lcy;&amp;icy; &amp;scy;&amp;ocy;&amp;rcy;&amp;iecy;&amp;vcy;&amp;ncy;&amp;ocy;&amp;vcy;&amp;acy;&amp;ncy;&amp;icy;&amp;yacy; &amp;scy;&amp;rcy;&amp;iecy;&amp;dcy;&amp;icy; &amp;lcy;&amp;yucy;&amp;dcy;&amp;iecy;&amp;jcy; &amp;scy; &amp;ocy;&amp;gcy;&amp;rcy;&amp;acy;&amp;ncy;&amp;icy;&amp;chcy;&amp;iecy;&amp;ncy;&amp;ncy;&amp;ycy;&amp;mcy;&amp;icy; &amp;vcy;&amp;ocy;&amp;zcy;&amp;mcy;&amp;ocy;&amp;zhcy;&amp;ncy;&amp;ocy;&amp;scy;&amp;tcy;&amp;yacy;&amp;mcy;&amp;icy; &amp;Tcy;&amp;ucy;&amp;lcy;&amp;softcy;&amp;scy;&amp;kcy;&amp;acy;&amp;yacy; &amp;Scy;&amp;lcy;&amp;ucy;&amp;zhcy;&amp;bcy;&amp;acy; &amp;Ncy;&amp;ocy;&amp;vcy;&amp;ocy;&amp;scy;&amp;tcy;&amp;iecy;&amp;jcy;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4444" y="4806707"/>
            <a:ext cx="2391605" cy="1793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00034" y="1643050"/>
            <a:ext cx="814393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Первое место по легкой атлетике: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Калбина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Н.П., второе место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Калбин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К.В.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спортивному ориентированию: 1 место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Хайрудинова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В.И., 3и места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Федорец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В.И., Санников А.Б.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Чемпионат РХ по шахматам и шашкам – 1 место Лукьянова Р.И.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70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://sorsk-adm.ru/images/stories/2015/uku/spp/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4581" y="4214818"/>
            <a:ext cx="3885137" cy="2592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Многофункциональная спортивная площадка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6628" name="Picture 4" descr="http://sorsk-adm.ru/images/stories/2015/uku/spp/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2087" y="2285992"/>
            <a:ext cx="3747565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http://sorsk-adm.ru/images/stories/2015/uku/spp/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286256"/>
            <a:ext cx="3709423" cy="2474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Picture 2" descr="http://sorsk-adm.ru/images/stories/2015/uku/spp/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1557" y="2285992"/>
            <a:ext cx="3747567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28596" y="1578106"/>
            <a:ext cx="828680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Официальное открытие состоялось в феврале 2015 года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Стоимость объекта составила – 6,1 млн. рублей.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71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1" name="Picture 1" descr="C:\Documents and Settings\2\Рабочий стол\Новая папка (4)\IMG_94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5" y="3714752"/>
            <a:ext cx="4211513" cy="2809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2" name="Picture 2" descr="C:\Documents and Settings\2\Рабочий стол\Новая папка (4)\IMG_617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929066"/>
            <a:ext cx="4071966" cy="2716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 descr="C:\Documents and Settings\2\Рабочий стол\Новая папка (4)\IMG_94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65094" y="926549"/>
            <a:ext cx="4393186" cy="2931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C:\Documents and Settings\2\Рабочий стол\Новая папка (4)\спорт\DSC_016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959039"/>
            <a:ext cx="4143404" cy="2755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8606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социально-экономического развития города на 2015 год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09" name="Picture 1" descr="C:\Documents and Settings\2\Рабочий стол\Новая папка (4)\работа адм\IMG_258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52231"/>
            <a:ext cx="364333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C:\Documents and Settings\2\Рабочий стол\Новая папка (4)\работа адм\011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2565" y="4000504"/>
            <a:ext cx="3959963" cy="2624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Documents and Settings\2\Рабочий стол\Новая папка (4)\H-9bFGdrls.jpg_13718983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00328" y="357166"/>
            <a:ext cx="374363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C:\Documents and Settings\2\Рабочий стол\Новая папка (4)\DSC_3325.JPG_137322103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5999" y="4071943"/>
            <a:ext cx="3738811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C:\Прием\Копия Баннер 9маяlit2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643050"/>
            <a:ext cx="7000924" cy="38106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70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летие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дня победы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6" name="Picture 2" descr="&amp;Ocy;&amp;tcy;&amp;dcy;&amp;iecy;&amp;lcy; &amp;ocy;&amp;bcy;&amp;rcy;&amp;acy;&amp;zcy;&amp;ocy;&amp;vcy;&amp;acy;&amp;ncy;&amp;icy;&amp;yacy; &amp;fcy;&amp;icy;&amp;zcy;&amp;icy;&amp;chcy;&amp;iecy;&amp;scy;&amp;kcy;&amp;ocy;&amp;jcy; &amp;kcy;&amp;ucy;&amp;lcy;&amp;softcy;&amp;tcy;&amp;ucy;&amp;rcy;&amp;ycy; &amp;icy; &amp;scy;&amp;pcy;&amp;ocy;&amp;rcy;&amp;tcy;&amp;acy; &amp;gcy;&amp;ocy;&amp;rcy;&amp;ocy;&amp;dcy;&amp;acy; &amp;Bcy;&amp;acy;&amp;lcy;&amp;khcy;&amp;acy;&amp;sh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1000108"/>
            <a:ext cx="2857500" cy="2752725"/>
          </a:xfrm>
          <a:prstGeom prst="rect">
            <a:avLst/>
          </a:prstGeom>
          <a:noFill/>
        </p:spPr>
      </p:pic>
      <p:pic>
        <p:nvPicPr>
          <p:cNvPr id="16388" name="Picture 4" descr="&amp;Rcy;&amp;ucy;&amp;bcy;&amp;rcy;&amp;icy;&amp;kcy;&amp;acy;: 70 &amp;lcy;&amp;iecy;&amp;tcy; &amp;Pcy;&amp;ocy;&amp;bcy;&amp;iecy;&amp;dcy;&amp;y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57222" y="4214818"/>
            <a:ext cx="4357686" cy="326826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74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&amp;scy;&amp;tcy;&amp;rcy;&amp;ocy;&amp;icy;&amp;tcy;&amp;iecy;&amp;lcy;&amp;softcy;&amp;scy;&amp;tcy;&amp;vcy;&amp;ocy;, &amp;scy;&amp;tcy;&amp;rcy;&amp;ocy;&amp;jcy;&amp;kcy;&amp;acy;, &amp;Scy;&amp;kcy;&amp;acy;&amp;chcy;&amp;acy;&amp;tcy;&amp;softcy; &amp;Ocy;&amp;bcy;&amp;ocy;&amp;icy; &amp;icy; &amp;Fcy;&amp;ocy;&amp;tcy;&amp;o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4500594"/>
            <a:ext cx="3428961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дома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2015 году завершится строительство еще одного дома.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5361" name="Picture 1" descr="I:\ДОМ от Михаил Ефимыча\IMG_425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06" y="4427346"/>
            <a:ext cx="3429024" cy="228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&amp;Scy;&amp;tcy;&amp;rcy;&amp;ocy;&amp;icy;&amp;tcy;&amp;iecy;&amp;lcy;&amp;softcy;&amp;scy;&amp;tcy;&amp;vcy;&amp;ocy; &amp;zcy;&amp;acy;&amp;gcy;&amp;ocy;&amp;rcy;&amp;ocy;&amp;dcy;&amp;ncy;&amp;ycy;&amp;khcy; &amp;dcy;&amp;ocy;&amp;mcy;&amp;ocy;&amp;vcy; &amp;scy; &amp;pcy;&amp;ocy;&amp;mcy;&amp;ocy;&amp;shchcy;&amp;softcy;&amp;yucy; &amp;scy;&amp;ocy;&amp;vcy;&amp;rcy;&amp;iecy;&amp;mcy;&amp;iecy;&amp;ncy;&amp;ncy;&amp;ycy;&amp;khcy; &amp;scy;&amp;tcy;&amp;rcy;&amp;ocy;&amp;icy;&amp;tcy;&amp;iecy;&amp;lcy;&amp;softcy;&amp;ncy;&amp;ycy;&amp;khcy; &amp;tcy;&amp;iecy;&amp;khcy;&amp;ncy;&amp;ocy;&amp;lcy;&amp;ocy;&amp;gcy;&amp;icy;&amp;jcy; &amp;icy; &amp;icy;&amp;khcy; &amp;scy;&amp;tcy;&amp;ocy;&amp;icy;&amp;mcy;&amp;ocy;&amp;scy;&amp;tcy;&amp;softcy;.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3214686"/>
            <a:ext cx="3143272" cy="2294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75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" y="428604"/>
            <a:ext cx="8543956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Асфальтирование пешеходных тротуаров с устройством спусковых ступеней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&amp;Acy;&amp;scy;&amp;fcy;&amp;acy;&amp;lcy;&amp;softcy;&amp;tcy;&amp;icy;&amp;rcy;&amp;ocy;&amp;vcy;&amp;acy;&amp;ncy;&amp;icy;&amp;iecy; &amp;tcy;&amp;rcy;&amp;ocy;&amp;tcy;&amp;ucy;&amp;acy;&amp;rcy;&amp;ocy;&amp;v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2729" y="4857760"/>
            <a:ext cx="5131271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&amp;Ocy;&amp;Dcy;&amp;Icy;&amp;Ncy;&amp;TScy;&amp;Ocy;&amp;Vcy;&amp;Ocy;: &amp;Bcy;&amp;lcy;&amp;acy;&amp;gcy;&amp;ocy;&amp;ucy;&amp;scy;&amp;tcy;&amp;rcy;&amp;ocy;&amp;jcy;&amp;scy;&amp;tcy;&amp;vcy;&amp;ocy; &amp;dcy;&amp;ocy;&amp;rcy;&amp;ocy;&amp;gcy; - &amp;Acy;&amp;scy;&amp;fcy;&amp;acy;&amp;lcy;&amp;softcy;&amp;tcy;&amp;icy;&amp;rcy;&amp;ocy;&amp;vcy;&amp;acy;&amp;ncy;&amp;icy;&amp;iecy;, &amp;Ucy;&amp;kcy;&amp;lcy;&amp;acy;&amp;dcy;&amp;kcy;&amp;acy; &amp;tcy;&amp;rcy;&amp;ocy;&amp;tcy;&amp;ucy;&amp;acy;&amp;rcy;&amp;ncy;&amp;ocy;&amp;jcy; &amp;pcy;&amp;lcy;&amp;icy;&amp;tcy;&amp;kcy;&amp;icy;, - &amp;tscy;&amp;iecy;&amp;ncy;&amp;acy; 400,00 &amp;rcy;&amp;ucy;&amp;bcy;., &amp;tcy;&amp;iecy;&amp;lcy;&amp;iecy;&amp;fcy;&amp;ocy;&amp;ncy; +7(964)723-52-73, &amp;ocy;&amp;bcy;&amp;hardcy;&amp;ya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602952"/>
            <a:ext cx="4216891" cy="2969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&amp;Acy;&amp;scy;&amp;fcy;&amp;acy;&amp;lcy;&amp;softcy;&amp;tcy;&amp;icy;&amp;rcy;&amp;ocy;&amp;vcy;&amp;acy;&amp;ncy;&amp;icy;&amp;iecy; &amp;dcy;&amp;ocy;&amp;rcy;&amp;ocy;&amp;gcy; &amp;icy; &amp;bcy;&amp;lcy;&amp;acy;&amp;gcy;&amp;ocy;&amp;ucy;&amp;scy;&amp;tcy;&amp;rcy;&amp;ocy;&amp;jcy;&amp;scy;&amp;tcy;&amp;vcy;&amp;ocy; &amp;vcy; &amp;Ncy;&amp;ocy;&amp;vcy;&amp;ocy;&amp;scy;&amp;icy;&amp;bcy;&amp;icy;&amp;rcy;&amp;scy;&amp;kcy;&amp;iecy; . &amp;Ncy;&amp;ocy;&amp;vcy;&amp;ocy;&amp;scy;&amp;icy;&amp;bcy;&amp;icy;&amp;rcy;&amp;scy;&amp;kcy; &amp;ocy;&amp;ncy;-&amp;lcy;&amp;acy;&amp;jcy;&amp;n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4346508"/>
            <a:ext cx="3571900" cy="2511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 descr="&amp;Mcy;&amp;ycy; &amp;vcy;&amp;scy;&amp;iecy; &amp;icy;&amp;zcy; &amp;Scy;&amp;icy;&amp;bcy;&amp;icy;&amp;rcy;&amp;icy;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643071"/>
            <a:ext cx="3333745" cy="2500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76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Капитальный ремонт детского сада Голубок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1"/>
            <a:ext cx="8401080" cy="247174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Будут отремонтированы и оснащены оборудованием 2 группы.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Утеплен фасад здания в двух секциях на общую сумму 4,2 млн. рублей из бюджета РХ.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4082855"/>
            <a:ext cx="7715304" cy="2775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77</a:t>
            </a:fld>
            <a:endParaRPr lang="ru-RU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 кровли в школе №1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128588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Будет произведен ремонт кровли и полов на сумму 2,8 млн. рублей.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&amp;Rcy;&amp;iecy;&amp;mcy;&amp;ocy;&amp;ncy;&amp;tcy; &amp;kcy;&amp;rcy;&amp;ycy;&amp;shcy;&amp;icy; &amp;gcy;&amp;acy;&amp;rcy;&amp;acy;&amp;zhcy;&amp;acy; &amp;scy;&amp;vcy;&amp;ocy;&amp;icy;&amp;mcy;&amp;icy; &amp;rcy;&amp;ucy;&amp;kcy;&amp;acy;&amp;mcy;&amp;i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4786322"/>
            <a:ext cx="2285984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&amp;Kcy;&amp;acy;&amp;chcy;&amp;iecy;&amp;scy;&amp;tcy;&amp;vcy;&amp;iecy;&amp;ncy;&amp;ncy;&amp;ycy;&amp;jcy; &amp;rcy;&amp;iecy;&amp;mcy;&amp;ocy;&amp;ncy;&amp;tcy; &amp;kcy;&amp;rcy;&amp;ycy;&amp;shcy; &amp;Acy;&amp;lcy;&amp;mcy;&amp;acy;&amp;tcy;&amp;ycy; &amp;TScy;&amp;iecy;&amp;ncy;&amp;acy; &amp;Acy;&amp;lcy;&amp;mcy;&amp;acy;&amp;tcy;&amp;ycy;. . &amp;Kcy;&amp;acy;&amp;chcy;&amp;iecy;&amp;scy;&amp;tcy;&amp;vcy;&amp;iecy;&amp;ncy;&amp;ncy;&amp;ycy;&amp;jcy; &amp;rcy;&amp;iecy;&amp;mcy;&amp;ocy;&amp;ncy;&amp;tcy; &amp;kcy;&amp;rcy;&amp;ycy;&amp;shcy; &amp;Acy;&amp;lcy;&amp;mcy;&amp;acy;&amp;tcy;&amp;ycy; &amp;vcy; &amp;gcy;&amp;ocy;&amp;rcy;&amp;ocy;&amp;dcy;&amp;iecy; &amp;Acy;&amp;lcy;&amp;mcy;&amp;acy;&amp;tcy;&amp;ycy;. &amp;kcy;&amp;rcy;&amp;ocy;&amp;vcy;&amp;lcy;&amp;icy; (&amp;zcy;&amp;acy;&amp;mcy;&amp;iecy;&amp;ncy;&amp;acy; &amp;acy;&amp;scy;&amp;bcy;&amp;ocy;&amp;tscy;&amp;iecy;&amp;mcy;&amp;iecy;&amp;ncy;&amp;tcy;&amp;ncy;&amp;ocy;&amp;gcy;&amp;ocy; &amp;shcy;&amp;i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429132"/>
            <a:ext cx="2286016" cy="228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&amp;rcy;&amp;iecy;&amp;mcy;&amp;ocy;&amp;ncy;&amp;tcy; &amp;mcy;&amp;yacy;&amp;gcy;&amp;kcy;&amp;ocy;&amp;jcy; &amp;kcy;&amp;rcy;&amp;ocy;&amp;vcy;&amp;lcy;&amp;icy; &amp;rcy;&amp;iecy;&amp;mcy;&amp;ocy;&amp;ncy;&amp;tcy; &amp;kcy;&amp;rcy;&amp;ycy;&amp;shcy;&amp;icy; ( &amp;ucy;&amp;scy;&amp;lcy;&amp;ucy;&amp;gcy;&amp;icy; , &amp;Kcy;&amp;icy;&amp;iecy;&amp;vcy; &amp;Ucy;&amp;kcy;&amp;rcy;&amp;acy;&amp;icy;&amp;ncy;&amp;acy; ) / &amp;dcy;&amp;ocy;&amp;scy;&amp;kcy;&amp;acy; &amp;ocy;&amp;bcy;&amp;hardcy;&amp;yacy;&amp;vcy;&amp;lcy;&amp;iecy;&amp;ncy;&amp;icy;&amp;jcy; `UkrCommerce.com`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3714752"/>
            <a:ext cx="2928958" cy="2914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78</a:t>
            </a:fld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Работы в области ЖКХ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1638"/>
            <a:ext cx="8229600" cy="247174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Создано МУП «Коммунальные системы»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Планируется выполнить: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капитальный ремонт резервного элеватора;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ремонт ШЗУ и аккумуляторного бака.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4000504"/>
            <a:ext cx="3476626" cy="260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Documents and Settings\2\Рабочий стол\1702 фото\IMG_04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4500570"/>
            <a:ext cx="3047986" cy="2033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5" name="Picture 1" descr="C:\Documents and Settings\2\Рабочий стол\Новая папка (4)\DSC_008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4714884"/>
            <a:ext cx="2779096" cy="1854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79</a:t>
            </a:fld>
            <a:endParaRPr lang="ru-RU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vtemekino.ru/imagesfoto/obrazets-zapolneniya-ttn-rb-36894-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14" y="3214686"/>
            <a:ext cx="2285984" cy="156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smtp.amurpress.ru/images/resized/images/stories/fast/budj_370_2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214686"/>
            <a:ext cx="228887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cs313329.vk.me/v313329546/1640/AuqiIBMGi9Q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190873"/>
            <a:ext cx="2857520" cy="1619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http://madrasah2.ru/wp-content/uploads/2012/01/%D0%B4%D0%B5%D0%BD%D1%8C%D0%B3%D0%B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3143248"/>
            <a:ext cx="2214578" cy="1660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Лента лицом вверх 8"/>
          <p:cNvSpPr/>
          <p:nvPr/>
        </p:nvSpPr>
        <p:spPr>
          <a:xfrm>
            <a:off x="785786" y="1357298"/>
            <a:ext cx="7500990" cy="1214446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71712" y="1357298"/>
            <a:ext cx="4614866" cy="8635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Бюджет</a:t>
            </a:r>
            <a:endParaRPr kumimoji="0" lang="ru-RU" sz="66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500098" y="4714884"/>
            <a:ext cx="10072758" cy="2857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-500098" y="3071810"/>
            <a:ext cx="10072758" cy="2857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0456"/>
            <a:ext cx="8229600" cy="236854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Совместная работа администрации и налоговых органов по сокращению недоимки в бюджет города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1" name="Picture 1" descr="C:\Documents and Settings\2\Рабочий стол\Новая папка (4)\работа адм\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827285"/>
            <a:ext cx="4550517" cy="3030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Documents and Settings\2\Рабочий стол\Новая папка (4)\работа адм\IMG_52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32760" y="3781438"/>
            <a:ext cx="4611240" cy="3076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&amp;ncy;&amp;acy;&amp;lcy;&amp;ocy;&amp;gcy;&amp;icy; DJ VITALY MUSICMAN LISOVSKI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85728"/>
            <a:ext cx="1857356" cy="1529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E:\Doki\gerb_ob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39463" y="500043"/>
            <a:ext cx="1033065" cy="1285883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80</a:t>
            </a:fld>
            <a:endParaRPr lang="ru-RU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2\Рабочий стол\Новая папка (4)\IMG_00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1357298"/>
            <a:ext cx="3500462" cy="2335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2\Рабочий стол\Новая папка (4)\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642918"/>
            <a:ext cx="2438400" cy="325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Documents and Settings\2\Рабочий стол\Новая папка (4)\DSC_3069.JPG_13729917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09254"/>
            <a:ext cx="4500564" cy="300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Documents and Settings\2\Рабочий стол\Новая папка (4)\7h9VBgOck-o.jpg_137189831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72876" y="3595361"/>
            <a:ext cx="4671124" cy="3119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Documents and Settings\2\Рабочий стол\Новая папка (4)\2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428604"/>
            <a:ext cx="2928958" cy="3905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81</a:t>
            </a:fld>
            <a:endParaRPr lang="ru-RU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428736"/>
            <a:ext cx="7715304" cy="31700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0000" b="1" dirty="0">
                <a:ln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82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Динамика поступлений в бюджет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2\Рабочий стол\201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1259957"/>
            <a:ext cx="3614719" cy="1454663"/>
          </a:xfrm>
          <a:prstGeom prst="rect">
            <a:avLst/>
          </a:prstGeom>
          <a:noFill/>
        </p:spPr>
      </p:pic>
      <p:pic>
        <p:nvPicPr>
          <p:cNvPr id="1027" name="Picture 3" descr="C:\Documents and Settings\2\Рабочий стол\201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25" y="4929198"/>
            <a:ext cx="3614719" cy="1454663"/>
          </a:xfrm>
          <a:prstGeom prst="rect">
            <a:avLst/>
          </a:prstGeom>
          <a:noFill/>
        </p:spPr>
      </p:pic>
      <p:sp>
        <p:nvSpPr>
          <p:cNvPr id="6" name="Стрелка вниз 5"/>
          <p:cNvSpPr/>
          <p:nvPr/>
        </p:nvSpPr>
        <p:spPr>
          <a:xfrm rot="16200000">
            <a:off x="4656705" y="1266468"/>
            <a:ext cx="1006255" cy="425362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43240" y="3214686"/>
            <a:ext cx="464347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Объем поступлений</a:t>
            </a:r>
            <a:r>
              <a:rPr lang="en-US" sz="1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доходов на 7%</a:t>
            </a:r>
            <a:endParaRPr lang="ru-RU" sz="1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4000504"/>
            <a:ext cx="477533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Собственные доходы 126,3 млн. рублей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70" y="2559602"/>
            <a:ext cx="442915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Общая сумма доходов: 297 млн. рублей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286116" y="4500570"/>
            <a:ext cx="3143272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Рост на 14%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93B1F-D950-4A0C-89BE-514839CAB5C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TS030000689</Template>
  <TotalTime>3857</TotalTime>
  <Words>1877</Words>
  <Application>Microsoft Office PowerPoint</Application>
  <PresentationFormat>Экран (4:3)</PresentationFormat>
  <Paragraphs>325</Paragraphs>
  <Slides>82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82</vt:i4>
      </vt:variant>
    </vt:vector>
  </HeadingPairs>
  <TitlesOfParts>
    <vt:vector size="83" baseType="lpstr">
      <vt:lpstr>Тема Office</vt:lpstr>
      <vt:lpstr>Отчет о результатах деятельности  администрации города Сорска за 2014 год</vt:lpstr>
      <vt:lpstr>Слайд 2</vt:lpstr>
      <vt:lpstr>Рейтинговая оценка уровня социально-экономического развития города в Республике Хакасия за 2014 г.</vt:lpstr>
      <vt:lpstr>Слайд 4</vt:lpstr>
      <vt:lpstr>Снижение безработицы</vt:lpstr>
      <vt:lpstr>Развитие предпринимательства</vt:lpstr>
      <vt:lpstr>Заработная плата</vt:lpstr>
      <vt:lpstr>Слайд 8</vt:lpstr>
      <vt:lpstr>Динамика поступлений в бюджет</vt:lpstr>
      <vt:lpstr>Бюджет города за период 2010-2014</vt:lpstr>
      <vt:lpstr>Структура собственных доходов в 2014 г.</vt:lpstr>
      <vt:lpstr>Участие в федеральных программах</vt:lpstr>
      <vt:lpstr>Расходы бюджета города </vt:lpstr>
      <vt:lpstr>Структура расходов бюджета в 2014 г.</vt:lpstr>
      <vt:lpstr>Аренда имущества </vt:lpstr>
      <vt:lpstr>Предоставление земельных участков</vt:lpstr>
      <vt:lpstr>Продажа муниципального имущества</vt:lpstr>
      <vt:lpstr>Исполнение муниципального заказа</vt:lpstr>
      <vt:lpstr>Реестр муниципальных услуг</vt:lpstr>
      <vt:lpstr>Обращения граждан</vt:lpstr>
      <vt:lpstr>Ликвидация ЧС</vt:lpstr>
      <vt:lpstr>Развитие сельского хозяйства</vt:lpstr>
      <vt:lpstr>Фермерские хозяйства</vt:lpstr>
      <vt:lpstr>Развитие рыболоводства</vt:lpstr>
      <vt:lpstr>Ярмарки выходного дня</vt:lpstr>
      <vt:lpstr>Мероприятия по благоустройству города в 2014 году</vt:lpstr>
      <vt:lpstr>Электро-техническое обслуживание уличного освещения </vt:lpstr>
      <vt:lpstr>Ремонт дорожно-знаковой информации</vt:lpstr>
      <vt:lpstr>Ремонт асфальтобетонного полотна</vt:lpstr>
      <vt:lpstr>Озеленение территории</vt:lpstr>
      <vt:lpstr>Уборка мест общего пользования</vt:lpstr>
      <vt:lpstr>Детские игровые площадки</vt:lpstr>
      <vt:lpstr>Программа «Энергосбережение и повышение  энергоэффективности»</vt:lpstr>
      <vt:lpstr>Улучшение водоснабжения пос. станция Ербинская и поселок Сорский подхоз</vt:lpstr>
      <vt:lpstr>Строительство индивидуальных жилых домов</vt:lpstr>
      <vt:lpstr>Строительство дома</vt:lpstr>
      <vt:lpstr>Слайд 37</vt:lpstr>
      <vt:lpstr>Ремонтные работы в  детском саду Голубок</vt:lpstr>
      <vt:lpstr>Ремонтные работы в образовательных организациях</vt:lpstr>
      <vt:lpstr>Создание универсальной безбарьерной среды</vt:lpstr>
      <vt:lpstr>Ремонт в детском саду «Ручеек»</vt:lpstr>
      <vt:lpstr>Приобретение в образовательные учреждения</vt:lpstr>
      <vt:lpstr>Программа  «Школьное питание в МО г. Сорск»</vt:lpstr>
      <vt:lpstr>Социальная политика</vt:lpstr>
      <vt:lpstr>Слайд 45</vt:lpstr>
      <vt:lpstr>Слайд 46</vt:lpstr>
      <vt:lpstr>Развитие культуры,  физической культуры и спорта</vt:lpstr>
      <vt:lpstr>Грантовая поддержка учреждений культуры</vt:lpstr>
      <vt:lpstr>Акция «Милосердие»</vt:lpstr>
      <vt:lpstr>ДК Металлург</vt:lpstr>
      <vt:lpstr>Книжный фонд ЕСБ</vt:lpstr>
      <vt:lpstr>Благотворительная и спонсорская помощь</vt:lpstr>
      <vt:lpstr>Чыл Пазы</vt:lpstr>
      <vt:lpstr>КВН 2014</vt:lpstr>
      <vt:lpstr>Слайд 55</vt:lpstr>
      <vt:lpstr>Слайд 56</vt:lpstr>
      <vt:lpstr>Выставка Гирея Б.И. в Абакане</vt:lpstr>
      <vt:lpstr>День города и металлурга</vt:lpstr>
      <vt:lpstr>Слайд 59</vt:lpstr>
      <vt:lpstr>15летний юбилей  ФБУ ЦРР ФСС «Туманный»</vt:lpstr>
      <vt:lpstr>Патриотическое воспитание молодежи</vt:lpstr>
      <vt:lpstr>III городской творческий отчет</vt:lpstr>
      <vt:lpstr>Физкультурно-оздоровительная и спортивно-массовая работа с населением</vt:lpstr>
      <vt:lpstr>Чемпионат и первенство РХ по лыжным гонкам</vt:lpstr>
      <vt:lpstr>Первенство РХ по боксу</vt:lpstr>
      <vt:lpstr>Первенство РХ по вольной борьбе</vt:lpstr>
      <vt:lpstr>Открытый турнир по гиревому спорту в поселке Шушенское</vt:lpstr>
      <vt:lpstr>Первенство РХ по русским шашкам</vt:lpstr>
      <vt:lpstr>Республиканский чемпионат по плаванию</vt:lpstr>
      <vt:lpstr>Спортивные мероприятия людей с ограниченными возможностями</vt:lpstr>
      <vt:lpstr>Многофункциональная спортивная площадка</vt:lpstr>
      <vt:lpstr>Слайд 72</vt:lpstr>
      <vt:lpstr>Задачи социально-экономического развития города на 2015 год</vt:lpstr>
      <vt:lpstr>70 летие дня победы</vt:lpstr>
      <vt:lpstr>Строительство дома</vt:lpstr>
      <vt:lpstr>Асфальтирование пешеходных тротуаров с устройством спусковых ступеней</vt:lpstr>
      <vt:lpstr>Капитальный ремонт детского сада Голубок</vt:lpstr>
      <vt:lpstr>Ремонт кровли в школе №1</vt:lpstr>
      <vt:lpstr>Работы в области ЖКХ</vt:lpstr>
      <vt:lpstr>Совместная работа администрации и налоговых органов по сокращению недоимки в бюджет города</vt:lpstr>
      <vt:lpstr>Слайд 81</vt:lpstr>
      <vt:lpstr>Слайд 82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показатели социально экономического развития муниципального образования город Сорск за 2007-2009 гг.</dc:title>
  <dc:creator>SAS</dc:creator>
  <cp:lastModifiedBy>2</cp:lastModifiedBy>
  <cp:revision>373</cp:revision>
  <dcterms:created xsi:type="dcterms:W3CDTF">2010-10-12T11:29:06Z</dcterms:created>
  <dcterms:modified xsi:type="dcterms:W3CDTF">2015-04-21T09:47:23Z</dcterms:modified>
</cp:coreProperties>
</file>