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58" r:id="rId5"/>
    <p:sldId id="268" r:id="rId6"/>
    <p:sldId id="259" r:id="rId7"/>
    <p:sldId id="274" r:id="rId8"/>
    <p:sldId id="260" r:id="rId9"/>
    <p:sldId id="261" r:id="rId10"/>
    <p:sldId id="269" r:id="rId11"/>
    <p:sldId id="270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1B008E"/>
    <a:srgbClr val="D96B19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84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&#1055;&#1088;&#1080;&#1077;&#1084;\&#1076;&#1083;&#1103;%20&#1076;&#1080;&#1072;&#1075;&#1088;&#1072;&#1084;&#1084;&#1099;%20Excel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&#1055;&#1088;&#1080;&#1077;&#1084;\&#1076;&#1083;&#1103;%20&#1076;&#1080;&#1072;&#1075;&#1088;&#1072;&#1084;&#1084;&#1099;%20Excel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dPt>
            <c:idx val="1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5"/>
            <c:spPr>
              <a:solidFill>
                <a:srgbClr val="00B0F0"/>
              </a:solidFill>
            </c:spPr>
          </c:dPt>
          <c:dPt>
            <c:idx val="16"/>
            <c:spPr>
              <a:solidFill>
                <a:srgbClr val="00B050"/>
              </a:solidFill>
            </c:spPr>
          </c:dPt>
          <c:dLbls>
            <c:showVal val="1"/>
          </c:dLbls>
          <c:cat>
            <c:strRef>
              <c:f>Лист3!$A$8:$A$24</c:f>
              <c:strCache>
                <c:ptCount val="17"/>
                <c:pt idx="0">
                  <c:v>Конституционный строй</c:v>
                </c:pt>
                <c:pt idx="1">
                  <c:v>Основы государственного управления</c:v>
                </c:pt>
                <c:pt idx="2">
                  <c:v>Семья</c:v>
                </c:pt>
                <c:pt idx="3">
                  <c:v>Труд и занятость населения</c:v>
                </c:pt>
                <c:pt idx="4">
                  <c:v>Социальное обеспечение и социальное страхование</c:v>
                </c:pt>
                <c:pt idx="5">
                  <c:v>Образование. Наука. Культура</c:v>
                </c:pt>
                <c:pt idx="6">
                  <c:v>Финансы</c:v>
                </c:pt>
                <c:pt idx="7">
                  <c:v>Хозяйственная деятельность</c:v>
                </c:pt>
                <c:pt idx="8">
                  <c:v>Природные ресурсы и охрана окружающей природной среды</c:v>
                </c:pt>
                <c:pt idx="9">
                  <c:v>Оборона</c:v>
                </c:pt>
                <c:pt idx="10">
                  <c:v>Безопасность и охрана правопорядка</c:v>
                </c:pt>
                <c:pt idx="11">
                  <c:v>Прокуратура. Органы юстиции. Адвокатура.Нотариат</c:v>
                </c:pt>
                <c:pt idx="12">
                  <c:v>Жилищное законодательство и его применение</c:v>
                </c:pt>
                <c:pt idx="13">
                  <c:v>Жилищный фонд</c:v>
                </c:pt>
                <c:pt idx="14">
                  <c:v>Нежилой фонд</c:v>
                </c:pt>
                <c:pt idx="15">
                  <c:v>Обеспечение права на жилище</c:v>
                </c:pt>
                <c:pt idx="16">
                  <c:v>Содержание и обеспечение коммунальными услугами жилого фонда </c:v>
                </c:pt>
              </c:strCache>
            </c:strRef>
          </c:cat>
          <c:val>
            <c:numRef>
              <c:f>Лист3!$B$8:$B$24</c:f>
              <c:numCache>
                <c:formatCode>General</c:formatCode>
                <c:ptCount val="17"/>
                <c:pt idx="0">
                  <c:v>2</c:v>
                </c:pt>
                <c:pt idx="1">
                  <c:v>7</c:v>
                </c:pt>
                <c:pt idx="2">
                  <c:v>1</c:v>
                </c:pt>
                <c:pt idx="3">
                  <c:v>3</c:v>
                </c:pt>
                <c:pt idx="4">
                  <c:v>6</c:v>
                </c:pt>
                <c:pt idx="5">
                  <c:v>2</c:v>
                </c:pt>
                <c:pt idx="6">
                  <c:v>1</c:v>
                </c:pt>
                <c:pt idx="7">
                  <c:v>54</c:v>
                </c:pt>
                <c:pt idx="8">
                  <c:v>2</c:v>
                </c:pt>
                <c:pt idx="9">
                  <c:v>2</c:v>
                </c:pt>
                <c:pt idx="10">
                  <c:v>5</c:v>
                </c:pt>
                <c:pt idx="11">
                  <c:v>1</c:v>
                </c:pt>
                <c:pt idx="12">
                  <c:v>3</c:v>
                </c:pt>
                <c:pt idx="13">
                  <c:v>2</c:v>
                </c:pt>
                <c:pt idx="14">
                  <c:v>1</c:v>
                </c:pt>
                <c:pt idx="15">
                  <c:v>12</c:v>
                </c:pt>
                <c:pt idx="16">
                  <c:v>45</c:v>
                </c:pt>
              </c:numCache>
            </c:numRef>
          </c:val>
        </c:ser>
        <c:shape val="box"/>
        <c:axId val="34999680"/>
        <c:axId val="34677888"/>
        <c:axId val="0"/>
      </c:bar3DChart>
      <c:catAx>
        <c:axId val="34999680"/>
        <c:scaling>
          <c:orientation val="minMax"/>
        </c:scaling>
        <c:axPos val="b"/>
        <c:numFmt formatCode="General" sourceLinked="1"/>
        <c:tickLblPos val="nextTo"/>
        <c:crossAx val="34677888"/>
        <c:crosses val="autoZero"/>
        <c:auto val="1"/>
        <c:lblAlgn val="ctr"/>
        <c:lblOffset val="100"/>
      </c:catAx>
      <c:valAx>
        <c:axId val="34677888"/>
        <c:scaling>
          <c:orientation val="minMax"/>
        </c:scaling>
        <c:axPos val="l"/>
        <c:majorGridlines/>
        <c:numFmt formatCode="General" sourceLinked="1"/>
        <c:tickLblPos val="nextTo"/>
        <c:crossAx val="349996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Лист3!$C$41</c:f>
              <c:strCache>
                <c:ptCount val="1"/>
                <c:pt idx="0">
                  <c:v>Всего</c:v>
                </c:pt>
              </c:strCache>
            </c:strRef>
          </c:tx>
          <c:dLbls>
            <c:dLbl>
              <c:idx val="0"/>
              <c:layout>
                <c:manualLayout>
                  <c:x val="1.5065807923523586E-3"/>
                  <c:y val="9.8141623772484601E-2"/>
                </c:manualLayout>
              </c:layout>
              <c:showVal val="1"/>
            </c:dLbl>
            <c:dLbl>
              <c:idx val="1"/>
              <c:layout>
                <c:manualLayout>
                  <c:x val="3.0131615847047745E-3"/>
                  <c:y val="8.1317345411487219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Лист3!$D$40:$E$40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Лист3!$D$41:$E$41</c:f>
              <c:numCache>
                <c:formatCode>General</c:formatCode>
                <c:ptCount val="2"/>
                <c:pt idx="0">
                  <c:v>197</c:v>
                </c:pt>
                <c:pt idx="1">
                  <c:v>130</c:v>
                </c:pt>
              </c:numCache>
            </c:numRef>
          </c:val>
        </c:ser>
        <c:ser>
          <c:idx val="1"/>
          <c:order val="1"/>
          <c:tx>
            <c:strRef>
              <c:f>Лист3!$C$42</c:f>
              <c:strCache>
                <c:ptCount val="1"/>
                <c:pt idx="0">
                  <c:v>решено положительно </c:v>
                </c:pt>
              </c:strCache>
            </c:strRef>
          </c:tx>
          <c:dLbls>
            <c:dLbl>
              <c:idx val="0"/>
              <c:layout>
                <c:manualLayout>
                  <c:x val="-1.5065807923523586E-3"/>
                  <c:y val="9.5337577378985017E-2"/>
                </c:manualLayout>
              </c:layout>
              <c:showVal val="1"/>
            </c:dLbl>
            <c:dLbl>
              <c:idx val="1"/>
              <c:layout>
                <c:manualLayout>
                  <c:x val="6.0263231694094388E-3"/>
                  <c:y val="7.570925262448806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numRef>
              <c:f>Лист3!$D$40:$E$40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Лист3!$D$42:$E$42</c:f>
              <c:numCache>
                <c:formatCode>General</c:formatCode>
                <c:ptCount val="2"/>
                <c:pt idx="0">
                  <c:v>72</c:v>
                </c:pt>
                <c:pt idx="1">
                  <c:v>42</c:v>
                </c:pt>
              </c:numCache>
            </c:numRef>
          </c:val>
        </c:ser>
        <c:shape val="box"/>
        <c:axId val="34713984"/>
        <c:axId val="34715520"/>
        <c:axId val="0"/>
      </c:bar3DChart>
      <c:catAx>
        <c:axId val="34713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34715520"/>
        <c:crosses val="autoZero"/>
        <c:auto val="1"/>
        <c:lblAlgn val="ctr"/>
        <c:lblOffset val="100"/>
      </c:catAx>
      <c:valAx>
        <c:axId val="34715520"/>
        <c:scaling>
          <c:orientation val="minMax"/>
        </c:scaling>
        <c:axPos val="l"/>
        <c:majorGridlines/>
        <c:numFmt formatCode="General" sourceLinked="1"/>
        <c:tickLblPos val="nextTo"/>
        <c:crossAx val="34713984"/>
        <c:crosses val="autoZero"/>
        <c:crossBetween val="between"/>
      </c:valAx>
    </c:plotArea>
    <c:legend>
      <c:legendPos val="r"/>
      <c:txPr>
        <a:bodyPr/>
        <a:lstStyle/>
        <a:p>
          <a:pPr>
            <a:defRPr sz="1400"/>
          </a:pPr>
          <a:endParaRPr lang="ru-RU"/>
        </a:p>
      </c:txPr>
    </c:legend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E2363-EE95-4017-A9B6-7F2194B750F0}" type="doc">
      <dgm:prSet loTypeId="urn:microsoft.com/office/officeart/2005/8/layout/vList2" loCatId="list" qsTypeId="urn:microsoft.com/office/officeart/2005/8/quickstyle/simple1#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4363532-44D2-409C-8C04-C181E5E1DFF1}">
      <dgm:prSet phldrT="[Текст]"/>
      <dgm:spPr/>
      <dgm:t>
        <a:bodyPr/>
        <a:lstStyle/>
        <a:p>
          <a:r>
            <a:rPr lang="ru-RU" dirty="0" smtClean="0"/>
            <a:t>2014 год   -     26  обращений</a:t>
          </a:r>
          <a:endParaRPr lang="ru-RU" dirty="0"/>
        </a:p>
      </dgm:t>
    </dgm:pt>
    <dgm:pt modelId="{2E22CC62-D238-4F12-B6A7-C037268D39BB}" type="parTrans" cxnId="{975418FF-6E26-40A1-9856-A79A39FBB3D8}">
      <dgm:prSet/>
      <dgm:spPr/>
      <dgm:t>
        <a:bodyPr/>
        <a:lstStyle/>
        <a:p>
          <a:endParaRPr lang="ru-RU"/>
        </a:p>
      </dgm:t>
    </dgm:pt>
    <dgm:pt modelId="{0773B2DC-B1F2-444E-826B-A4804C3B9BAA}" type="sibTrans" cxnId="{975418FF-6E26-40A1-9856-A79A39FBB3D8}">
      <dgm:prSet/>
      <dgm:spPr/>
      <dgm:t>
        <a:bodyPr/>
        <a:lstStyle/>
        <a:p>
          <a:endParaRPr lang="ru-RU"/>
        </a:p>
      </dgm:t>
    </dgm:pt>
    <dgm:pt modelId="{AF6AED45-9059-4521-A65C-1622773E3FB1}">
      <dgm:prSet phldrT="[Текст]" custT="1"/>
      <dgm:spPr/>
      <dgm:t>
        <a:bodyPr/>
        <a:lstStyle/>
        <a:p>
          <a:endParaRPr lang="ru-RU" sz="2400" dirty="0"/>
        </a:p>
      </dgm:t>
    </dgm:pt>
    <dgm:pt modelId="{E23BCD35-5307-4FC0-BAB3-EC9F9B646C07}" type="parTrans" cxnId="{66383466-019E-47C9-BF70-2E74547B17BD}">
      <dgm:prSet/>
      <dgm:spPr/>
      <dgm:t>
        <a:bodyPr/>
        <a:lstStyle/>
        <a:p>
          <a:endParaRPr lang="ru-RU"/>
        </a:p>
      </dgm:t>
    </dgm:pt>
    <dgm:pt modelId="{8F715F88-D7A8-4AB8-9320-BA3E290DC166}" type="sibTrans" cxnId="{66383466-019E-47C9-BF70-2E74547B17BD}">
      <dgm:prSet/>
      <dgm:spPr/>
      <dgm:t>
        <a:bodyPr/>
        <a:lstStyle/>
        <a:p>
          <a:endParaRPr lang="ru-RU"/>
        </a:p>
      </dgm:t>
    </dgm:pt>
    <dgm:pt modelId="{2DC0B468-C85D-459B-A7A6-743EBD660341}">
      <dgm:prSet phldrT="[Текст]"/>
      <dgm:spPr/>
      <dgm:t>
        <a:bodyPr/>
        <a:lstStyle/>
        <a:p>
          <a:r>
            <a:rPr lang="ru-RU" dirty="0" smtClean="0"/>
            <a:t>2015 год   -    1 обращение</a:t>
          </a:r>
          <a:endParaRPr lang="ru-RU" dirty="0"/>
        </a:p>
      </dgm:t>
    </dgm:pt>
    <dgm:pt modelId="{D9F9065C-555A-4D30-BBE6-81E90C9BFB65}" type="parTrans" cxnId="{02F40C2F-84E9-44AB-9BE1-8CBBE1D7F515}">
      <dgm:prSet/>
      <dgm:spPr/>
      <dgm:t>
        <a:bodyPr/>
        <a:lstStyle/>
        <a:p>
          <a:endParaRPr lang="ru-RU"/>
        </a:p>
      </dgm:t>
    </dgm:pt>
    <dgm:pt modelId="{F782F39E-C4F7-4306-BE7F-FEE351B9788F}" type="sibTrans" cxnId="{02F40C2F-84E9-44AB-9BE1-8CBBE1D7F515}">
      <dgm:prSet/>
      <dgm:spPr/>
      <dgm:t>
        <a:bodyPr/>
        <a:lstStyle/>
        <a:p>
          <a:endParaRPr lang="ru-RU"/>
        </a:p>
      </dgm:t>
    </dgm:pt>
    <dgm:pt modelId="{559C874A-CC54-4610-BA98-69366F5140A0}">
      <dgm:prSet phldrT="[Текст]" custT="1"/>
      <dgm:spPr/>
      <dgm:t>
        <a:bodyPr/>
        <a:lstStyle/>
        <a:p>
          <a:endParaRPr lang="ru-RU" sz="2400" dirty="0"/>
        </a:p>
      </dgm:t>
    </dgm:pt>
    <dgm:pt modelId="{3969091D-10D0-4EE9-9B16-DBFF41A5047D}" type="parTrans" cxnId="{58F32230-93A1-4991-880A-85A96CACCB9B}">
      <dgm:prSet/>
      <dgm:spPr/>
      <dgm:t>
        <a:bodyPr/>
        <a:lstStyle/>
        <a:p>
          <a:endParaRPr lang="ru-RU"/>
        </a:p>
      </dgm:t>
    </dgm:pt>
    <dgm:pt modelId="{E9F483B7-C250-41A3-9765-8DADA3E6DD8D}" type="sibTrans" cxnId="{58F32230-93A1-4991-880A-85A96CACCB9B}">
      <dgm:prSet/>
      <dgm:spPr/>
      <dgm:t>
        <a:bodyPr/>
        <a:lstStyle/>
        <a:p>
          <a:endParaRPr lang="ru-RU"/>
        </a:p>
      </dgm:t>
    </dgm:pt>
    <dgm:pt modelId="{9D32B6DF-AAFD-4CC6-A35F-F25C6D3DEFCA}" type="pres">
      <dgm:prSet presAssocID="{841E2363-EE95-4017-A9B6-7F2194B750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0FF521-C207-4513-B797-B2753F072CF9}" type="pres">
      <dgm:prSet presAssocID="{24363532-44D2-409C-8C04-C181E5E1DFF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E8418-3A4F-4FD7-89F2-48E1309CBDC2}" type="pres">
      <dgm:prSet presAssocID="{24363532-44D2-409C-8C04-C181E5E1DFF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D5597-7545-4054-82C5-D637FDBCEDB1}" type="pres">
      <dgm:prSet presAssocID="{2DC0B468-C85D-459B-A7A6-743EBD66034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4FFFD-11F9-40F3-9BA1-ECA14C099167}" type="pres">
      <dgm:prSet presAssocID="{2DC0B468-C85D-459B-A7A6-743EBD66034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313F5-B362-4243-92A3-3DF66A49CC9A}" type="presOf" srcId="{2DC0B468-C85D-459B-A7A6-743EBD660341}" destId="{0BDD5597-7545-4054-82C5-D637FDBCEDB1}" srcOrd="0" destOrd="0" presId="urn:microsoft.com/office/officeart/2005/8/layout/vList2"/>
    <dgm:cxn modelId="{79BF40E8-E0E7-46CA-8C2D-043ADBAA5D08}" type="presOf" srcId="{559C874A-CC54-4610-BA98-69366F5140A0}" destId="{71F4FFFD-11F9-40F3-9BA1-ECA14C099167}" srcOrd="0" destOrd="0" presId="urn:microsoft.com/office/officeart/2005/8/layout/vList2"/>
    <dgm:cxn modelId="{7332D5E6-614D-4466-86D6-4EAA8AA4C7B9}" type="presOf" srcId="{24363532-44D2-409C-8C04-C181E5E1DFF1}" destId="{560FF521-C207-4513-B797-B2753F072CF9}" srcOrd="0" destOrd="0" presId="urn:microsoft.com/office/officeart/2005/8/layout/vList2"/>
    <dgm:cxn modelId="{975418FF-6E26-40A1-9856-A79A39FBB3D8}" srcId="{841E2363-EE95-4017-A9B6-7F2194B750F0}" destId="{24363532-44D2-409C-8C04-C181E5E1DFF1}" srcOrd="0" destOrd="0" parTransId="{2E22CC62-D238-4F12-B6A7-C037268D39BB}" sibTransId="{0773B2DC-B1F2-444E-826B-A4804C3B9BAA}"/>
    <dgm:cxn modelId="{02F40C2F-84E9-44AB-9BE1-8CBBE1D7F515}" srcId="{841E2363-EE95-4017-A9B6-7F2194B750F0}" destId="{2DC0B468-C85D-459B-A7A6-743EBD660341}" srcOrd="1" destOrd="0" parTransId="{D9F9065C-555A-4D30-BBE6-81E90C9BFB65}" sibTransId="{F782F39E-C4F7-4306-BE7F-FEE351B9788F}"/>
    <dgm:cxn modelId="{61475B89-37F6-4BF8-96B2-A5988C8D975C}" type="presOf" srcId="{AF6AED45-9059-4521-A65C-1622773E3FB1}" destId="{3BBE8418-3A4F-4FD7-89F2-48E1309CBDC2}" srcOrd="0" destOrd="0" presId="urn:microsoft.com/office/officeart/2005/8/layout/vList2"/>
    <dgm:cxn modelId="{74487D01-32F4-4FE5-B590-A352DFAE43AB}" type="presOf" srcId="{841E2363-EE95-4017-A9B6-7F2194B750F0}" destId="{9D32B6DF-AAFD-4CC6-A35F-F25C6D3DEFCA}" srcOrd="0" destOrd="0" presId="urn:microsoft.com/office/officeart/2005/8/layout/vList2"/>
    <dgm:cxn modelId="{66383466-019E-47C9-BF70-2E74547B17BD}" srcId="{24363532-44D2-409C-8C04-C181E5E1DFF1}" destId="{AF6AED45-9059-4521-A65C-1622773E3FB1}" srcOrd="0" destOrd="0" parTransId="{E23BCD35-5307-4FC0-BAB3-EC9F9B646C07}" sibTransId="{8F715F88-D7A8-4AB8-9320-BA3E290DC166}"/>
    <dgm:cxn modelId="{58F32230-93A1-4991-880A-85A96CACCB9B}" srcId="{2DC0B468-C85D-459B-A7A6-743EBD660341}" destId="{559C874A-CC54-4610-BA98-69366F5140A0}" srcOrd="0" destOrd="0" parTransId="{3969091D-10D0-4EE9-9B16-DBFF41A5047D}" sibTransId="{E9F483B7-C250-41A3-9765-8DADA3E6DD8D}"/>
    <dgm:cxn modelId="{091CCE4D-7558-475C-A740-F45C0D4FD93B}" type="presParOf" srcId="{9D32B6DF-AAFD-4CC6-A35F-F25C6D3DEFCA}" destId="{560FF521-C207-4513-B797-B2753F072CF9}" srcOrd="0" destOrd="0" presId="urn:microsoft.com/office/officeart/2005/8/layout/vList2"/>
    <dgm:cxn modelId="{A17D2772-6433-4BFF-AAF2-4587BD932F11}" type="presParOf" srcId="{9D32B6DF-AAFD-4CC6-A35F-F25C6D3DEFCA}" destId="{3BBE8418-3A4F-4FD7-89F2-48E1309CBDC2}" srcOrd="1" destOrd="0" presId="urn:microsoft.com/office/officeart/2005/8/layout/vList2"/>
    <dgm:cxn modelId="{8508FB55-18F9-4CF7-BECD-503E84E42F40}" type="presParOf" srcId="{9D32B6DF-AAFD-4CC6-A35F-F25C6D3DEFCA}" destId="{0BDD5597-7545-4054-82C5-D637FDBCEDB1}" srcOrd="2" destOrd="0" presId="urn:microsoft.com/office/officeart/2005/8/layout/vList2"/>
    <dgm:cxn modelId="{FC0C949D-537F-4732-80AB-D504206BD255}" type="presParOf" srcId="{9D32B6DF-AAFD-4CC6-A35F-F25C6D3DEFCA}" destId="{71F4FFFD-11F9-40F3-9BA1-ECA14C099167}" srcOrd="3" destOrd="0" presId="urn:microsoft.com/office/officeart/2005/8/layout/vList2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AF1DB-4148-41F8-B0A1-F3358059538B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11D9A-7264-4A14-9807-9B5B54EC1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D73E1-B876-427B-9016-5B61CBF901D6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8AADF-23DA-4A58-908D-547DB7283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DC76-51FB-47D2-8EA3-5785BC5D7368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EA378-9036-45BE-86C7-17BD029A3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9512-5997-4B06-8171-A821CF9EF7C3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06DF6-3BD4-4FDC-815F-A3042BD35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50FC5-DD74-471C-B368-F3C95F7FBDB2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884E9-6BDE-4860-B30E-243D16835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27B47-8B6E-49DB-9506-B4A73AF317C0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0405F-3739-4880-8CD6-FE3FB99CB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1298D-E299-4D2C-9687-B9CAD52464EC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42B8B-D723-4FD2-8A2A-C083EA30D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1E83C-2917-45F1-A0A5-F694E1BBBF72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45EA-151F-4391-9007-30ABCDB9C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A2460-6087-4B38-AC14-ACD0008C0FD4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EC5A-0DD9-4104-923C-70A73004F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153E4-9879-4F36-BFC5-1BA18AEB4858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B5A4-222B-4E78-8E02-6EF88060F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3A873-6606-45F0-82A8-5E70914F247D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8A1B9-DFBA-40C5-8BBF-FD399ABA4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41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41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9DDEAB-A9CE-4916-917F-AAE8DEAB2750}" type="datetimeFigureOut">
              <a:rPr lang="ru-RU"/>
              <a:pPr>
                <a:defRPr/>
              </a:pPr>
              <a:t>25.01.2016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CF91F8-FB13-41B8-B276-E11ADB9DF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741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6" r:id="rId2"/>
    <p:sldLayoutId id="2147483705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708" r:id="rId9"/>
    <p:sldLayoutId id="2147483699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300039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Отчет </a:t>
            </a:r>
            <a:r>
              <a:rPr lang="ru-RU" dirty="0"/>
              <a:t>о работе с обращениями граждан в</a:t>
            </a:r>
            <a:br>
              <a:rPr lang="ru-RU" dirty="0"/>
            </a:br>
            <a:r>
              <a:rPr lang="ru-RU" dirty="0"/>
              <a:t>администрации города Сорска за </a:t>
            </a:r>
            <a:r>
              <a:rPr lang="ru-RU" dirty="0" smtClean="0"/>
              <a:t>201</a:t>
            </a:r>
            <a:r>
              <a:rPr lang="en-US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928802"/>
            <a:ext cx="6929486" cy="338554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сегодняшний день на контроле до окончательного ответа заявителю остаются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38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обращений граждан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Количество обращений граждан рассмотренных с нарушением установленного срока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3550" y="1925638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3376619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соответствии с поручением Президента Российской Федерации  14 декабря 2015 года состоялся общероссийский день приема граждан.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143380"/>
            <a:ext cx="7500958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Желающих обратиться в Администрацию города Сорска в Общероссийский день приема граждан не было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7" y="2714620"/>
            <a:ext cx="6929485" cy="1754326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329612" cy="85725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Сравнительный анализ</a:t>
            </a:r>
            <a:r>
              <a:rPr lang="ru-RU" sz="2800" smtClean="0">
                <a:latin typeface="Arial" charset="0"/>
              </a:rPr>
              <a:t> обращений граждан</a:t>
            </a:r>
            <a:br>
              <a:rPr lang="ru-RU" sz="2800" smtClean="0">
                <a:latin typeface="Arial" charset="0"/>
              </a:rPr>
            </a:br>
            <a:r>
              <a:rPr lang="ru-RU" sz="2800" smtClean="0">
                <a:latin typeface="Arial" charset="0"/>
              </a:rPr>
              <a:t> 201</a:t>
            </a:r>
            <a:r>
              <a:rPr lang="en-US" sz="2800" smtClean="0">
                <a:latin typeface="Arial" charset="0"/>
              </a:rPr>
              <a:t>4</a:t>
            </a:r>
            <a:r>
              <a:rPr lang="ru-RU" sz="2800" smtClean="0">
                <a:latin typeface="Arial" charset="0"/>
              </a:rPr>
              <a:t>-201</a:t>
            </a:r>
            <a:r>
              <a:rPr lang="en-US" sz="2800" smtClean="0">
                <a:latin typeface="Arial" charset="0"/>
              </a:rPr>
              <a:t>5</a:t>
            </a:r>
            <a:r>
              <a:rPr lang="ru-RU" sz="2800" smtClean="0">
                <a:latin typeface="Arial" charset="0"/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643050"/>
          <a:ext cx="8715436" cy="471490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10693"/>
                <a:gridCol w="1918793"/>
                <a:gridCol w="1785950"/>
              </a:tblGrid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     </a:t>
                      </a:r>
                      <a:r>
                        <a:rPr lang="ru-RU" sz="1600" dirty="0" smtClean="0"/>
                        <a:t>201</a:t>
                      </a:r>
                      <a:r>
                        <a:rPr lang="en-US" sz="1600" dirty="0" smtClean="0"/>
                        <a:t>4 </a:t>
                      </a:r>
                      <a:r>
                        <a:rPr lang="ru-RU" sz="1600" dirty="0" smtClean="0"/>
                        <a:t>г</a:t>
                      </a:r>
                      <a:r>
                        <a:rPr lang="ru-RU" sz="1600" dirty="0"/>
                        <a:t>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     </a:t>
                      </a:r>
                      <a:r>
                        <a:rPr lang="ru-RU" sz="1600" dirty="0" smtClean="0"/>
                        <a:t>201</a:t>
                      </a:r>
                      <a:r>
                        <a:rPr lang="en-US" sz="1600" dirty="0" smtClean="0"/>
                        <a:t>5 </a:t>
                      </a:r>
                      <a:r>
                        <a:rPr lang="ru-RU" sz="1600" dirty="0" smtClean="0"/>
                        <a:t>г</a:t>
                      </a:r>
                      <a:r>
                        <a:rPr lang="ru-RU" sz="1600" dirty="0"/>
                        <a:t>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3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Поступило обращений всего (письменных, устных)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197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130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Из них: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3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Письменных 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174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 них 1 жалоба)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98 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из них 1 жалоба)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Устных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Повторных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Через вышестоящие органы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Коллективных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Рассмотрено с просроченным сроком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Решено положительно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Проверено с выездом на место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Не рассмотрено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6286512" y="1643050"/>
            <a:ext cx="2357454" cy="460977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000" dirty="0"/>
              <a:t>34</a:t>
            </a:r>
            <a:r>
              <a:rPr lang="ru-RU" sz="4000" dirty="0"/>
              <a:t>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6000792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201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году по сравнению с 201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годом, количество обращений снизилось на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pic>
        <p:nvPicPr>
          <p:cNvPr id="28674" name="Picture 2" descr="&amp;Vcy; &amp;pcy;&amp;rcy;&amp;icy;&amp;iecy;&amp;mcy;&amp;ncy;&amp;ocy;&amp;jcy; &amp;Pcy;&amp;rcy;&amp;iecy;&amp;zcy;&amp;icy;&amp;dcy;&amp;iecy;&amp;ncy;&amp;tcy;&amp;acy; &amp;dcy;&amp;vcy;&amp;iecy;&amp;rcy;&amp;icy; &amp;ocy;&amp;tcy;&amp;kcy;&amp;rcy;&amp;y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86190"/>
            <a:ext cx="3214710" cy="214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847850"/>
          </a:xfrm>
        </p:spPr>
        <p:txBody>
          <a:bodyPr/>
          <a:lstStyle/>
          <a:p>
            <a:pPr algn="ctr" eaLnBrk="1" hangingPunct="1"/>
            <a:r>
              <a:rPr lang="ru-RU" sz="4600" smtClean="0"/>
              <a:t>   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Всего за   201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г. в администрацию города обратилось  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человек (в  201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г.-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197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чел.), из них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37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человека приняты на личном приеме должностными лицами администрации города Сорска (в 201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г. -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чел.). </a:t>
            </a:r>
            <a:br>
              <a:rPr lang="ru-RU" sz="2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Уменьшение составило 30%.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849313" y="2312988"/>
          <a:ext cx="7713662" cy="4506912"/>
        </p:xfrm>
        <a:graphic>
          <a:graphicData uri="http://schemas.openxmlformats.org/presentationml/2006/ole">
            <p:oleObj spid="_x0000_s1026" name="Worksheet" r:id="rId3" imgW="5333919" imgH="311465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85860"/>
            <a:ext cx="9144000" cy="46434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31050"/>
            <a:ext cx="7772400" cy="3612462"/>
          </a:xfrm>
        </p:spPr>
        <p:txBody>
          <a:bodyPr/>
          <a:lstStyle/>
          <a:p>
            <a:pPr>
              <a:defRPr/>
            </a:pPr>
            <a:r>
              <a:rPr lang="ru-RU" sz="3200" smtClean="0"/>
              <a:t>В 2015 году значительно снизилось количество обращений, поступивших в администрацию города Сорска, через вышестоящие государственные органы власти. Уменьшение по сравнению с 2014 годом составило  65,3 %. (2015 г. – 8 обращений; 2014 г. – 23 обращения).</a:t>
            </a:r>
            <a:endParaRPr lang="ru-RU" sz="3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500" dirty="0" smtClean="0"/>
              <a:t>Тематика обращений граждан 2015г.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0" y="1428736"/>
          <a:ext cx="914400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42888" y="1000125"/>
            <a:ext cx="6043612" cy="1714500"/>
          </a:xfrm>
        </p:spPr>
        <p:txBody>
          <a:bodyPr/>
          <a:lstStyle/>
          <a:p>
            <a:r>
              <a:rPr lang="ru-RU" sz="2800" smtClean="0"/>
              <a:t>2015 год - 13 человек</a:t>
            </a:r>
          </a:p>
        </p:txBody>
      </p:sp>
      <p:sp>
        <p:nvSpPr>
          <p:cNvPr id="4" name="Стрелка вправо 3"/>
          <p:cNvSpPr/>
          <p:nvPr/>
        </p:nvSpPr>
        <p:spPr>
          <a:xfrm rot="19974420">
            <a:off x="634596" y="2392967"/>
            <a:ext cx="7660257" cy="2578735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FFFF"/>
                </a:solidFill>
              </a:rPr>
              <a:t>Увеличение повторных обращений </a:t>
            </a:r>
            <a:r>
              <a:rPr lang="ru-RU" sz="2400" dirty="0">
                <a:solidFill>
                  <a:srgbClr val="FFFFFF"/>
                </a:solidFill>
                <a:latin typeface="Arial" charset="0"/>
              </a:rPr>
              <a:t>на 62,5 %</a:t>
            </a:r>
          </a:p>
          <a:p>
            <a:pPr algn="ctr">
              <a:defRPr/>
            </a:pPr>
            <a:endParaRPr lang="ru-RU" sz="24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8082" y="1371415"/>
            <a:ext cx="17145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2015 год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5786454"/>
            <a:ext cx="207170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2014 год</a:t>
            </a:r>
          </a:p>
        </p:txBody>
      </p:sp>
      <p:sp>
        <p:nvSpPr>
          <p:cNvPr id="20487" name="Заголовок 1"/>
          <p:cNvSpPr txBox="1">
            <a:spLocks/>
          </p:cNvSpPr>
          <p:nvPr/>
        </p:nvSpPr>
        <p:spPr bwMode="auto">
          <a:xfrm>
            <a:off x="2928938" y="5072063"/>
            <a:ext cx="60436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eaLnBrk="0" hangingPunct="0"/>
            <a:r>
              <a:rPr lang="ru-RU" sz="2800">
                <a:solidFill>
                  <a:schemeClr val="tx2"/>
                </a:solidFill>
                <a:latin typeface="Calibri" pitchFamily="34" charset="0"/>
              </a:rPr>
              <a:t>2013 год - 8 человека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728788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В прошедшем году, значительно снизилось (на 39 %) количество коллективных обращений граждан и составило  25 обращение, в 2014 году - 41 обращение.</a:t>
            </a:r>
            <a:endParaRPr lang="ru-RU" sz="2400" smtClean="0">
              <a:latin typeface="Arial" charset="0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263650" y="2636838"/>
          <a:ext cx="6880225" cy="4149725"/>
        </p:xfrm>
        <a:graphic>
          <a:graphicData uri="http://schemas.openxmlformats.org/presentationml/2006/ole">
            <p:oleObj spid="_x0000_s2050" name="Worksheet" r:id="rId3" imgW="4105290" imgH="247643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366713"/>
            <a:ext cx="8229600" cy="1406525"/>
          </a:xfrm>
        </p:spPr>
        <p:txBody>
          <a:bodyPr/>
          <a:lstStyle/>
          <a:p>
            <a:pPr algn="ctr"/>
            <a:r>
              <a:rPr lang="ru-RU" sz="2200" smtClean="0"/>
              <a:t>В 2015 году решено положительно 42 обращения (что составляет 32,3 % от общего числа, поступивших обращений), (в 2014 году решено положительно 72 обращения). Наблюдается снижение положительно рассмотренных обращений на 41,7 %.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57158" y="2071678"/>
          <a:ext cx="8429684" cy="4529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253</TotalTime>
  <Words>139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Worksheet</vt:lpstr>
      <vt:lpstr>Слайд 1</vt:lpstr>
      <vt:lpstr>Сравнительный анализ обращений граждан  2014-2015гг.</vt:lpstr>
      <vt:lpstr>Слайд 3</vt:lpstr>
      <vt:lpstr>    Всего за   2015 г. в администрацию города обратилось  130 человек (в  2014г.-197 чел.), из них 37 человека приняты на личном приеме должностными лицами администрации города Сорска (в 2014 г. - 53 чел.).  Уменьшение составило 30%.</vt:lpstr>
      <vt:lpstr>Слайд 5</vt:lpstr>
      <vt:lpstr>Тематика обращений граждан 2015г.</vt:lpstr>
      <vt:lpstr>2015 год - 13 человек</vt:lpstr>
      <vt:lpstr>В прошедшем году, значительно снизилось (на 39 %) количество коллективных обращений граждан и составило  25 обращение, в 2014 году - 41 обращение.</vt:lpstr>
      <vt:lpstr>В 2015 году решено положительно 42 обращения (что составляет 32,3 % от общего числа, поступивших обращений), (в 2014 году решено положительно 72 обращения). Наблюдается снижение положительно рассмотренных обращений на 41,7 %. </vt:lpstr>
      <vt:lpstr>Слайд 10</vt:lpstr>
      <vt:lpstr>Количество обращений граждан рассмотренных с нарушением установленного срока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с обращениями граждан в администрации города Сорска за 2014 год.</dc:title>
  <dc:creator>2</dc:creator>
  <cp:lastModifiedBy>Мунуслуги</cp:lastModifiedBy>
  <cp:revision>23</cp:revision>
  <dcterms:created xsi:type="dcterms:W3CDTF">2015-01-26T04:30:43Z</dcterms:created>
  <dcterms:modified xsi:type="dcterms:W3CDTF">2016-01-25T04:25:04Z</dcterms:modified>
</cp:coreProperties>
</file>