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39" r:id="rId2"/>
  </p:sldMasterIdLst>
  <p:notesMasterIdLst>
    <p:notesMasterId r:id="rId25"/>
  </p:notesMasterIdLst>
  <p:handoutMasterIdLst>
    <p:handoutMasterId r:id="rId26"/>
  </p:handoutMasterIdLst>
  <p:sldIdLst>
    <p:sldId id="257" r:id="rId3"/>
    <p:sldId id="322" r:id="rId4"/>
    <p:sldId id="321" r:id="rId5"/>
    <p:sldId id="369" r:id="rId6"/>
    <p:sldId id="323" r:id="rId7"/>
    <p:sldId id="325" r:id="rId8"/>
    <p:sldId id="326" r:id="rId9"/>
    <p:sldId id="327" r:id="rId10"/>
    <p:sldId id="329" r:id="rId11"/>
    <p:sldId id="330" r:id="rId12"/>
    <p:sldId id="331" r:id="rId13"/>
    <p:sldId id="332" r:id="rId14"/>
    <p:sldId id="333" r:id="rId15"/>
    <p:sldId id="334" r:id="rId16"/>
    <p:sldId id="336" r:id="rId17"/>
    <p:sldId id="337" r:id="rId18"/>
    <p:sldId id="335" r:id="rId19"/>
    <p:sldId id="339" r:id="rId20"/>
    <p:sldId id="340" r:id="rId21"/>
    <p:sldId id="366" r:id="rId22"/>
    <p:sldId id="371" r:id="rId23"/>
    <p:sldId id="375" r:id="rId2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99FF"/>
    <a:srgbClr val="FFFF99"/>
    <a:srgbClr val="4A9667"/>
    <a:srgbClr val="736E6D"/>
    <a:srgbClr val="807D60"/>
    <a:srgbClr val="489852"/>
    <a:srgbClr val="FF5050"/>
    <a:srgbClr val="00FF00"/>
    <a:srgbClr val="009900"/>
    <a:srgbClr val="99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4" autoAdjust="0"/>
    <p:restoredTop sz="91379" autoAdjust="0"/>
  </p:normalViewPr>
  <p:slideViewPr>
    <p:cSldViewPr snapToGrid="0">
      <p:cViewPr varScale="1">
        <p:scale>
          <a:sx n="93" d="100"/>
          <a:sy n="93" d="100"/>
        </p:scale>
        <p:origin x="-132" y="-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-1699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10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4.xlsx"/><Relationship Id="rId1" Type="http://schemas.openxmlformats.org/officeDocument/2006/relationships/image" Target="../media/image10.png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 sz="1200" baseline="0"/>
            </a:pPr>
            <a:r>
              <a:rPr lang="ru-RU" sz="1200" baseline="0"/>
              <a:t>Структура доходов бюджета муниципального района (тыс.руб.)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23589532188989626"/>
          <c:y val="0.16015207550569074"/>
          <c:w val="0.49143291640156378"/>
          <c:h val="0.4233183963048704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муниципального района </c:v>
                </c:pt>
              </c:strCache>
            </c:strRef>
          </c:tx>
          <c:dLbls>
            <c:dLbl>
              <c:idx val="0"/>
              <c:layout>
                <c:manualLayout>
                  <c:x val="-9.117783517001278E-2"/>
                  <c:y val="8.5922561291402924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11"/>
              <c:layout>
                <c:manualLayout>
                  <c:x val="0.11051122978982569"/>
                  <c:y val="-0.1603066109959739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showVal val="1"/>
            <c:showLeaderLines val="1"/>
          </c:dLbls>
          <c:cat>
            <c:strRef>
              <c:f>Лист1!$A$2:$A$13</c:f>
              <c:strCache>
                <c:ptCount val="12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Налоги на имущество</c:v>
                </c:pt>
                <c:pt idx="5">
                  <c:v>Доходы от использования имущества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</c:v>
                </c:pt>
                <c:pt idx="10">
                  <c:v>Прочие неналоговые доходы</c:v>
                </c:pt>
                <c:pt idx="11">
                  <c:v>Безвозмездные поступления от других бюджетов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88658.8</c:v>
                </c:pt>
                <c:pt idx="1">
                  <c:v>2378.6</c:v>
                </c:pt>
                <c:pt idx="2">
                  <c:v>2272.6</c:v>
                </c:pt>
                <c:pt idx="3">
                  <c:v>1781.8</c:v>
                </c:pt>
                <c:pt idx="4">
                  <c:v>2174.3000000000002</c:v>
                </c:pt>
                <c:pt idx="5">
                  <c:v>9389.1</c:v>
                </c:pt>
                <c:pt idx="6">
                  <c:v>12618.8</c:v>
                </c:pt>
                <c:pt idx="7">
                  <c:v>24.1</c:v>
                </c:pt>
                <c:pt idx="8">
                  <c:v>386.6</c:v>
                </c:pt>
                <c:pt idx="9">
                  <c:v>646.79999999999995</c:v>
                </c:pt>
                <c:pt idx="10">
                  <c:v>-16</c:v>
                </c:pt>
                <c:pt idx="11">
                  <c:v>167730.4</c:v>
                </c:pt>
              </c:numCache>
            </c:numRef>
          </c:val>
        </c:ser>
        <c:firstSliceAng val="0"/>
      </c:pieChart>
    </c:plotArea>
    <c:legend>
      <c:legendPos val="b"/>
      <c:layout>
        <c:manualLayout>
          <c:xMode val="edge"/>
          <c:yMode val="edge"/>
          <c:x val="0"/>
          <c:y val="0.42869168956157161"/>
          <c:w val="0.82766586973333689"/>
          <c:h val="0.52477617168220159"/>
        </c:manualLayout>
      </c:layout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7979"/>
          <c:h val="0.91106404022693022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собственных доходов в общем обьеме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120 315,5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7133737277054832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34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2015 г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120315.5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45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717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286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2015 г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288045.90000000002</c:v>
                </c:pt>
              </c:numCache>
            </c:numRef>
          </c:val>
        </c:ser>
        <c:gapWidth val="50"/>
        <c:shape val="cylinder"/>
        <c:axId val="95926528"/>
        <c:axId val="96014336"/>
        <c:axId val="0"/>
      </c:bar3DChart>
      <c:catAx>
        <c:axId val="9592652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014336"/>
        <c:crosses val="autoZero"/>
        <c:auto val="1"/>
        <c:lblAlgn val="ctr"/>
        <c:lblOffset val="100"/>
      </c:catAx>
      <c:valAx>
        <c:axId val="96014336"/>
        <c:scaling>
          <c:orientation val="minMax"/>
        </c:scaling>
        <c:delete val="1"/>
        <c:axPos val="b"/>
        <c:numFmt formatCode="General" sourceLinked="1"/>
        <c:tickLblPos val="none"/>
        <c:crossAx val="95926528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1200"/>
          </a:pPr>
          <a:endParaRPr lang="ru-RU"/>
        </a:p>
      </c:txPr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8.6032074396652641E-2"/>
          <c:y val="0.22349772851695923"/>
          <c:w val="0.55668062871955104"/>
          <c:h val="0.751456688990097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от других бюджетов бюджетной системы (тыс.руб.)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21181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 43 559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4170984956984273E-2"/>
                  <c:y val="-0.1856917815827595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103 811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4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 7,0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21181</c:v>
                </c:pt>
                <c:pt idx="1">
                  <c:v>43559</c:v>
                </c:pt>
                <c:pt idx="2">
                  <c:v>103811.4</c:v>
                </c:pt>
                <c:pt idx="3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>
        <c:manualLayout>
          <c:layoutTarget val="inner"/>
          <c:xMode val="edge"/>
          <c:yMode val="edge"/>
          <c:x val="0.1695677302032077"/>
          <c:y val="3.8115411331314963E-2"/>
          <c:w val="0.73872275514008001"/>
          <c:h val="0.91106404022692999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безвозмездных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849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24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2015 г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167730.4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Общий объем доходов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5.8069827221067238E-2"/>
                  <c:y val="1.3338726625132153E-4"/>
                </c:manualLayout>
              </c:layout>
              <c:showVal val="1"/>
            </c:dLbl>
            <c:dLbl>
              <c:idx val="1"/>
              <c:layout>
                <c:manualLayout>
                  <c:x val="6.7557018392451484E-2"/>
                  <c:y val="8.2033168744562752E-3"/>
                </c:manualLayout>
              </c:layout>
              <c:showVal val="1"/>
            </c:dLbl>
            <c:dLbl>
              <c:idx val="2"/>
              <c:layout>
                <c:manualLayout>
                  <c:x val="5.8941104961452356E-2"/>
                  <c:y val="8.1993152564687321E-3"/>
                </c:manualLayout>
              </c:layout>
              <c:showVal val="1"/>
            </c:dLbl>
            <c:txPr>
              <a:bodyPr/>
              <a:lstStyle/>
              <a:p>
                <a:pPr>
                  <a:defRPr sz="1198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2015 г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288045.90000000002</c:v>
                </c:pt>
              </c:numCache>
            </c:numRef>
          </c:val>
        </c:ser>
        <c:gapWidth val="50"/>
        <c:shape val="cylinder"/>
        <c:axId val="96547584"/>
        <c:axId val="96549120"/>
        <c:axId val="0"/>
      </c:bar3DChart>
      <c:catAx>
        <c:axId val="965475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397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6549120"/>
        <c:crosses val="autoZero"/>
        <c:auto val="1"/>
        <c:lblAlgn val="ctr"/>
        <c:lblOffset val="100"/>
      </c:catAx>
      <c:valAx>
        <c:axId val="96549120"/>
        <c:scaling>
          <c:orientation val="minMax"/>
        </c:scaling>
        <c:delete val="1"/>
        <c:axPos val="b"/>
        <c:numFmt formatCode="#,##0.00" sourceLinked="1"/>
        <c:tickLblPos val="none"/>
        <c:crossAx val="96547584"/>
        <c:crosses val="autoZero"/>
        <c:crossBetween val="between"/>
      </c:valAx>
      <c:spPr>
        <a:noFill/>
        <a:ln w="25370">
          <a:noFill/>
        </a:ln>
      </c:spPr>
    </c:plotArea>
    <c:plotVisOnly val="1"/>
    <c:dispBlanksAs val="gap"/>
  </c:chart>
  <c:txPr>
    <a:bodyPr/>
    <a:lstStyle/>
    <a:p>
      <a:pPr>
        <a:defRPr sz="1797"/>
      </a:pPr>
      <a:endParaRPr lang="ru-RU"/>
    </a:p>
  </c:txPr>
  <c:externalData r:id="rId2"/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/>
              <a:t>Структура расходов бюджета   муниципального образования </a:t>
            </a:r>
            <a:r>
              <a:rPr lang="ru-RU" dirty="0" smtClean="0"/>
              <a:t>города Сорска в </a:t>
            </a:r>
            <a:r>
              <a:rPr lang="ru-RU" dirty="0"/>
              <a:t>2015 году </a:t>
            </a:r>
            <a:endParaRPr lang="ru-RU" dirty="0" smtClean="0"/>
          </a:p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 smtClean="0"/>
              <a:t>(</a:t>
            </a:r>
            <a:r>
              <a:rPr lang="ru-RU" dirty="0"/>
              <a:t>в </a:t>
            </a:r>
            <a:r>
              <a:rPr lang="ru-RU" dirty="0" smtClean="0"/>
              <a:t>тыс. рублей)</a:t>
            </a:r>
            <a:r>
              <a:rPr lang="ru-RU" dirty="0"/>
              <a:t>
</a:t>
            </a:r>
          </a:p>
        </c:rich>
      </c:tx>
      <c:layout>
        <c:manualLayout>
          <c:xMode val="edge"/>
          <c:yMode val="edge"/>
          <c:x val="0.17348753311081191"/>
          <c:y val="1.246263862860540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699788583509514E-2"/>
          <c:y val="0.2385496183206107"/>
          <c:w val="0.47098923955260447"/>
          <c:h val="0.526331676708523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explosion val="25"/>
          <c:dPt>
            <c:idx val="6"/>
            <c:explosion val="13"/>
          </c:dPt>
          <c:dLbls>
            <c:numFmt formatCode="#,##0.0" sourceLinked="0"/>
            <c:txPr>
              <a:bodyPr/>
              <a:lstStyle/>
              <a:p>
                <a:pPr>
                  <a:defRPr sz="997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30 191,6</c:v>
                </c:pt>
                <c:pt idx="1">
                  <c:v>Национальная оборона 573,0</c:v>
                </c:pt>
                <c:pt idx="2">
                  <c:v>Национальная безопасность и правоохранительная деятельность  343,0</c:v>
                </c:pt>
                <c:pt idx="3">
                  <c:v>Национальная экономика 23336,5</c:v>
                </c:pt>
                <c:pt idx="4">
                  <c:v>Жилищно-коммунальное хозяйство 57 796,3</c:v>
                </c:pt>
                <c:pt idx="5">
                  <c:v>Социально-культурная сфера 185 642,1</c:v>
                </c:pt>
                <c:pt idx="6">
                  <c:v>Обслуживание государственного долга 3,8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30191.599999999991</c:v>
                </c:pt>
                <c:pt idx="1">
                  <c:v>573</c:v>
                </c:pt>
                <c:pt idx="2">
                  <c:v>343</c:v>
                </c:pt>
                <c:pt idx="3" formatCode="#,##0.00">
                  <c:v>23336.5</c:v>
                </c:pt>
                <c:pt idx="4" formatCode="#,##0.00">
                  <c:v>57796.3</c:v>
                </c:pt>
                <c:pt idx="5">
                  <c:v>185642.1</c:v>
                </c:pt>
                <c:pt idx="6">
                  <c:v>3.8</c:v>
                </c:pt>
              </c:numCache>
            </c:numRef>
          </c:val>
        </c:ser>
      </c:pie3DChart>
      <c:spPr>
        <a:noFill/>
        <a:ln w="25332">
          <a:noFill/>
        </a:ln>
      </c:spPr>
    </c:plotArea>
    <c:legend>
      <c:legendPos val="r"/>
      <c:layout>
        <c:manualLayout>
          <c:xMode val="edge"/>
          <c:yMode val="edge"/>
          <c:x val="0.49395780251188032"/>
          <c:y val="0.1667996613739674"/>
          <c:w val="0.50263692249933867"/>
          <c:h val="0.78967982851442275"/>
        </c:manualLayout>
      </c:layout>
      <c:txPr>
        <a:bodyPr/>
        <a:lstStyle/>
        <a:p>
          <a:pPr>
            <a:defRPr sz="1097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99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/>
              <a:t>Структура расходов бюджета   муниципального образования </a:t>
            </a:r>
            <a:r>
              <a:rPr lang="ru-RU" dirty="0" smtClean="0"/>
              <a:t>города Сорска в </a:t>
            </a:r>
            <a:r>
              <a:rPr lang="ru-RU" dirty="0"/>
              <a:t>2015 году </a:t>
            </a:r>
            <a:endParaRPr lang="ru-RU" dirty="0" smtClean="0"/>
          </a:p>
          <a:p>
            <a:pPr>
              <a:defRPr sz="119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dirty="0" smtClean="0"/>
              <a:t>(</a:t>
            </a:r>
            <a:r>
              <a:rPr lang="ru-RU" dirty="0"/>
              <a:t>в процентах)
</a:t>
            </a:r>
          </a:p>
        </c:rich>
      </c:tx>
      <c:layout>
        <c:manualLayout>
          <c:xMode val="edge"/>
          <c:yMode val="edge"/>
          <c:x val="0.17348753311081191"/>
          <c:y val="1.246263862860540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699788583509514E-2"/>
          <c:y val="0.2385496183206107"/>
          <c:w val="0.47098923955260436"/>
          <c:h val="0.526331676708523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муниципального образования Усть-Абаканский район </c:v>
                </c:pt>
              </c:strCache>
            </c:strRef>
          </c:tx>
          <c:explosion val="25"/>
          <c:dPt>
            <c:idx val="6"/>
            <c:explosion val="13"/>
          </c:dPt>
          <c:dLbls>
            <c:numFmt formatCode="#,##0.0" sourceLinked="0"/>
            <c:txPr>
              <a:bodyPr/>
              <a:lstStyle/>
              <a:p>
                <a:pPr>
                  <a:defRPr sz="997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10,1</c:v>
                </c:pt>
                <c:pt idx="1">
                  <c:v>Национальная оборона 0,2</c:v>
                </c:pt>
                <c:pt idx="2">
                  <c:v>Национальная безопасность и правоохранительная деятельность  0,1</c:v>
                </c:pt>
                <c:pt idx="3">
                  <c:v>Национальная экономика 7,8</c:v>
                </c:pt>
                <c:pt idx="4">
                  <c:v>Жилищно-коммунальное хозяйство 19,4</c:v>
                </c:pt>
                <c:pt idx="5">
                  <c:v>Социально-культурная сфера 62,4</c:v>
                </c:pt>
                <c:pt idx="6">
                  <c:v>Обслуживание государственного и муниципального долга 0,0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10.1</c:v>
                </c:pt>
                <c:pt idx="1">
                  <c:v>0.2</c:v>
                </c:pt>
                <c:pt idx="2">
                  <c:v>0.1</c:v>
                </c:pt>
                <c:pt idx="3">
                  <c:v>7.8</c:v>
                </c:pt>
                <c:pt idx="4">
                  <c:v>19.399999999999999</c:v>
                </c:pt>
                <c:pt idx="5">
                  <c:v>62.4</c:v>
                </c:pt>
                <c:pt idx="6">
                  <c:v>0</c:v>
                </c:pt>
              </c:numCache>
            </c:numRef>
          </c:val>
        </c:ser>
      </c:pie3DChart>
      <c:spPr>
        <a:noFill/>
        <a:ln w="25332">
          <a:noFill/>
        </a:ln>
      </c:spPr>
    </c:plotArea>
    <c:legend>
      <c:legendPos val="r"/>
      <c:layout>
        <c:manualLayout>
          <c:xMode val="edge"/>
          <c:yMode val="edge"/>
          <c:x val="0.49395780251188032"/>
          <c:y val="0.1667996613739674"/>
          <c:w val="0.50263692249933867"/>
          <c:h val="0.78967982851442242"/>
        </c:manualLayout>
      </c:layout>
      <c:txPr>
        <a:bodyPr/>
        <a:lstStyle/>
        <a:p>
          <a:pPr>
            <a:defRPr sz="1097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99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stacked"/>
        <c:ser>
          <c:idx val="1"/>
          <c:order val="0"/>
          <c:tx>
            <c:strRef>
              <c:f>Sheet1!$A$2</c:f>
              <c:strCache>
                <c:ptCount val="1"/>
                <c:pt idx="0">
                  <c:v>Муниципальный долг на конец года, млн.рублей</c:v>
                </c:pt>
              </c:strCache>
            </c:strRef>
          </c:tx>
          <c:spPr>
            <a:gradFill rotWithShape="0">
              <a:gsLst>
                <a:gs pos="0">
                  <a:srgbClr val="000000">
                    <a:gamma/>
                    <a:shade val="46275"/>
                    <a:invGamma/>
                  </a:srgbClr>
                </a:gs>
                <a:gs pos="50000">
                  <a:srgbClr val="33CCCC"/>
                </a:gs>
                <a:gs pos="100000">
                  <a:srgbClr val="0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9199">
              <a:noFill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4,8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5,5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</a:rPr>
                      <a:t>71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4.8</c:v>
                </c:pt>
                <c:pt idx="1">
                  <c:v>5.5</c:v>
                </c:pt>
              </c:numCache>
            </c:numRef>
          </c:val>
        </c:ser>
        <c:dLbls>
          <c:showVal val="1"/>
        </c:dLbls>
        <c:gapWidth val="75"/>
        <c:overlap val="100"/>
        <c:axId val="95995392"/>
        <c:axId val="95996928"/>
      </c:barChart>
      <c:lineChart>
        <c:grouping val="standard"/>
        <c:ser>
          <c:idx val="0"/>
          <c:order val="1"/>
          <c:tx>
            <c:strRef>
              <c:f>Sheet1!$A$3</c:f>
              <c:strCache>
                <c:ptCount val="1"/>
              </c:strCache>
            </c:strRef>
          </c:tx>
          <c:spPr>
            <a:ln w="43798">
              <a:solidFill>
                <a:srgbClr val="FF990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8.4641636925461533E-2"/>
                  <c:y val="-4.0228470065497318E-2"/>
                </c:manualLayout>
              </c:layout>
              <c:showVal val="1"/>
            </c:dLbl>
            <c:dLbl>
              <c:idx val="1"/>
              <c:layout>
                <c:manualLayout>
                  <c:x val="-6.3481227694096171E-2"/>
                  <c:y val="-5.4857004634769023E-2"/>
                </c:manualLayout>
              </c:layout>
              <c:showVal val="1"/>
            </c:dLbl>
            <c:dLbl>
              <c:idx val="2"/>
              <c:layout>
                <c:manualLayout>
                  <c:x val="-3.0229156044807706E-2"/>
                  <c:y val="-4.3885603707815177E-2"/>
                </c:manualLayout>
              </c:layout>
              <c:showVal val="1"/>
            </c:dLbl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dLbls>
          <c:showVal val="1"/>
        </c:dLbls>
        <c:marker val="1"/>
        <c:axId val="98632448"/>
        <c:axId val="98633984"/>
      </c:lineChart>
      <c:catAx>
        <c:axId val="9599539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95996928"/>
        <c:crosses val="autoZero"/>
        <c:lblAlgn val="ctr"/>
        <c:lblOffset val="100"/>
        <c:tickLblSkip val="1"/>
        <c:tickMarkSkip val="1"/>
      </c:catAx>
      <c:valAx>
        <c:axId val="95996928"/>
        <c:scaling>
          <c:orientation val="minMax"/>
        </c:scaling>
        <c:axPos val="l"/>
        <c:numFmt formatCode="#,##0" sourceLinked="0"/>
        <c:majorTickMark val="none"/>
        <c:tickLblPos val="nextTo"/>
        <c:spPr>
          <a:ln w="14599">
            <a:solidFill>
              <a:srgbClr val="969696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95995392"/>
        <c:crosses val="autoZero"/>
        <c:crossBetween val="between"/>
        <c:majorUnit val="20"/>
      </c:valAx>
      <c:catAx>
        <c:axId val="98632448"/>
        <c:scaling>
          <c:orientation val="minMax"/>
        </c:scaling>
        <c:delete val="1"/>
        <c:axPos val="b"/>
        <c:numFmt formatCode="General" sourceLinked="1"/>
        <c:tickLblPos val="none"/>
        <c:crossAx val="98633984"/>
        <c:crosses val="autoZero"/>
        <c:lblAlgn val="ctr"/>
        <c:lblOffset val="100"/>
      </c:catAx>
      <c:valAx>
        <c:axId val="98633984"/>
        <c:scaling>
          <c:orientation val="minMax"/>
        </c:scaling>
        <c:delete val="1"/>
        <c:axPos val="r"/>
        <c:numFmt formatCode="0%" sourceLinked="0"/>
        <c:majorTickMark val="none"/>
        <c:tickLblPos val="none"/>
        <c:crossAx val="98632448"/>
        <c:crosses val="max"/>
        <c:crossBetween val="between"/>
        <c:majorUnit val="0.1"/>
      </c:valAx>
      <c:spPr>
        <a:noFill/>
        <a:ln w="29199">
          <a:noFill/>
        </a:ln>
      </c:spPr>
    </c:plotArea>
    <c:legend>
      <c:legendPos val="r"/>
      <c:legendEntry>
        <c:idx val="1"/>
        <c:delete val="1"/>
      </c:legendEntry>
      <c:layout/>
      <c:spPr>
        <a:noFill/>
        <a:ln w="29199">
          <a:noFill/>
        </a:ln>
      </c:spPr>
    </c:legend>
    <c:plotVisOnly val="1"/>
    <c:dispBlanksAs val="gap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chemeClr val="tx2"/>
          </a:solidFill>
          <a:latin typeface="+mj-lt"/>
          <a:ea typeface="Arial"/>
          <a:cs typeface="Arial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0.91266</cdr:y>
    </cdr:from>
    <cdr:to>
      <cdr:x>0.60738</cdr:x>
      <cdr:y>0.95917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2" y="2854137"/>
          <a:ext cx="171804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0.36189</cdr:x>
      <cdr:y>0.52076</cdr:y>
    </cdr:from>
    <cdr:to>
      <cdr:x>0.56895</cdr:x>
      <cdr:y>0.61379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489674" y="1614568"/>
          <a:ext cx="852339" cy="2884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41,8</a:t>
          </a:r>
          <a:r>
            <a:rPr lang="ru-RU" sz="1100" b="1" dirty="0" smtClean="0"/>
            <a:t> %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0.1752</cdr:x>
      <cdr:y>0.11779</cdr:y>
    </cdr:from>
    <cdr:to>
      <cdr:x>0.20951</cdr:x>
      <cdr:y>0.89376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03573" y="353219"/>
          <a:ext cx="137787" cy="23269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0.56891</cdr:x>
      <cdr:y>0.85418</cdr:y>
    </cdr:from>
    <cdr:to>
      <cdr:x>0.60738</cdr:x>
      <cdr:y>0.90069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2540700" y="2671268"/>
          <a:ext cx="171803" cy="145450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0.49367</cdr:x>
      <cdr:y>0.15378</cdr:y>
    </cdr:from>
    <cdr:to>
      <cdr:x>0.49367</cdr:x>
      <cdr:y>0.31657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82558" y="461168"/>
          <a:ext cx="0" cy="48817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0.48869</cdr:x>
      <cdr:y>0.40153</cdr:y>
    </cdr:from>
    <cdr:to>
      <cdr:x>0.48869</cdr:x>
      <cdr:y>0.58758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962535" y="1204100"/>
          <a:ext cx="0" cy="55792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0.50034</cdr:x>
      <cdr:y>0.52909</cdr:y>
    </cdr:from>
    <cdr:to>
      <cdr:x>0.7074</cdr:x>
      <cdr:y>0.6305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2234476" y="1654629"/>
          <a:ext cx="924711" cy="3171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b="1" dirty="0" smtClean="0"/>
            <a:t>58,2</a:t>
          </a:r>
          <a:r>
            <a:rPr lang="ru-RU" sz="1100" b="1" dirty="0" smtClean="0"/>
            <a:t> %</a:t>
          </a:r>
          <a:endParaRPr lang="ru-RU" sz="11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D5444-F62C-42C3-A75A-D9DBA807730F}" type="datetimeFigureOut">
              <a:rPr lang="ru-RU" smtClean="0"/>
              <a:pPr/>
              <a:t>04.07.2016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4F617-7A30-41D4-AB86-5D833C98E18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A1FA-7B6A-47D2-8D61-F225D71B51FF}" type="datetimeFigureOut">
              <a:rPr lang="ru-RU" smtClean="0"/>
              <a:pPr/>
              <a:t>04.07.2016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A179D-2D27-49E2-B022-8EDDA2EFE6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882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476500" y="3124200"/>
            <a:ext cx="668655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476500" y="5003322"/>
            <a:ext cx="668655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6923" y="1158222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7/4/2016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441" y="4165667"/>
            <a:ext cx="3657600" cy="416052"/>
          </a:xfrm>
        </p:spPr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8733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418768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802892" y="5788152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063750" y="4495800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436006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18161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512" y="1873584"/>
            <a:ext cx="4160520" cy="256032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512" y="4572000"/>
            <a:ext cx="4160520" cy="16002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0"/>
          </p:nvPr>
        </p:nvSpPr>
        <p:spPr>
          <a:xfrm>
            <a:off x="5479260" y="0"/>
            <a:ext cx="4426741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500" y="2895600"/>
            <a:ext cx="668655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6500" y="5010150"/>
            <a:ext cx="668655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5444" y="1154557"/>
            <a:ext cx="2286000" cy="412750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7/4/2016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9644" y="4162806"/>
            <a:ext cx="3657600" cy="4160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12750" y="0"/>
            <a:ext cx="6604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99364" y="0"/>
            <a:ext cx="113386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73150" y="0"/>
            <a:ext cx="19702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236430" y="0"/>
            <a:ext cx="24947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520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906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25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8705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1557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320800" y="0"/>
            <a:ext cx="8255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60400" y="3429000"/>
            <a:ext cx="140335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435096" y="4866752"/>
            <a:ext cx="694876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182003" y="5500632"/>
            <a:ext cx="14859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802892" y="5791200"/>
            <a:ext cx="29718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035627" y="4479888"/>
            <a:ext cx="39624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85610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452334" y="4928702"/>
            <a:ext cx="660400" cy="517524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26102" y="1600200"/>
            <a:ext cx="39624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17245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5300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736306" y="2362200"/>
            <a:ext cx="39624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9530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705350" y="1569720"/>
            <a:ext cx="39624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915728" y="3181350"/>
            <a:ext cx="6309360" cy="4953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79970" y="274320"/>
            <a:ext cx="1654302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30200" y="274320"/>
            <a:ext cx="61087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892201" y="3181350"/>
            <a:ext cx="6309360" cy="4953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68655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29615" y="264795"/>
            <a:ext cx="1651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7691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708321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0899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8305800" y="1065849"/>
            <a:ext cx="2011680" cy="416052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706052" y="3722000"/>
            <a:ext cx="3200400" cy="39624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255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836152" y="5715000"/>
            <a:ext cx="59436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F8E3F6-DE14-48B2-B2BC-6FABA9630F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chart" Target="../charts/chart7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551" y="2147301"/>
            <a:ext cx="7592114" cy="252756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муниципального образования </a:t>
            </a:r>
            <a:b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Сорск </a:t>
            </a:r>
            <a:b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400" b="1" i="0" cap="none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2015 год</a:t>
            </a:r>
            <a:endParaRPr lang="ru-RU" sz="3400" b="1" i="0" cap="none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6698" y="311649"/>
            <a:ext cx="1259976" cy="15736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2095928"/>
            <a:ext cx="9906000" cy="359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Сорск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189383" y="863570"/>
          <a:ext cx="6961840" cy="5763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Сорск</a:t>
            </a:r>
          </a:p>
        </p:txBody>
      </p:sp>
      <p:graphicFrame>
        <p:nvGraphicFramePr>
          <p:cNvPr id="8" name="Диаграмма 8"/>
          <p:cNvGraphicFramePr>
            <a:graphicFrameLocks/>
          </p:cNvGraphicFramePr>
          <p:nvPr/>
        </p:nvGraphicFramePr>
        <p:xfrm>
          <a:off x="280263" y="1463040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 flipV="1">
            <a:off x="1417887" y="432454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2358529" y="4574363"/>
            <a:ext cx="18081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/>
              <a:t>Объем собственных доходов 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73242" y="4555071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385575" y="1776552"/>
            <a:ext cx="4967433" cy="256902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Собственные доходы в общем объеме доходов бюджета муниципального образования составляют 41,8%, план поступления по ним выполнен на 86,8% (при плане 138622,0 тыс. руб., поступило 120315,5 тыс. руб.). </a:t>
            </a:r>
            <a:endParaRPr lang="ru-RU" sz="1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1248592" y="1150262"/>
            <a:ext cx="8385176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ОБЪЕМ И СТРУКТУРА </a:t>
            </a:r>
            <a:r>
              <a:rPr lang="ru-RU" sz="1400" b="1" dirty="0" smtClean="0"/>
              <a:t>ДОХОДОВ </a:t>
            </a:r>
            <a:r>
              <a:rPr lang="ru-RU" sz="1400" b="1" dirty="0"/>
              <a:t>БЮДЖЕТА </a:t>
            </a:r>
            <a:r>
              <a:rPr lang="ru-RU" sz="1400" b="1" dirty="0" smtClean="0"/>
              <a:t>РАЙОНА, </a:t>
            </a:r>
            <a:r>
              <a:rPr lang="ru-RU" sz="1400" b="1" dirty="0"/>
              <a:t>ТЫС.РУБ.</a:t>
            </a:r>
          </a:p>
        </p:txBody>
      </p:sp>
      <p:pic>
        <p:nvPicPr>
          <p:cNvPr id="14" name="Рисунок 13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город Сорск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14979" y="1236939"/>
          <a:ext cx="8573158" cy="437544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291610"/>
                <a:gridCol w="1224737"/>
                <a:gridCol w="1075152"/>
                <a:gridCol w="981659"/>
              </a:tblGrid>
              <a:tr h="285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Наименование доходов 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Сумма  </a:t>
                      </a:r>
                      <a:r>
                        <a:rPr lang="ru-RU" sz="900" b="1" u="none" strike="noStrike" dirty="0" smtClean="0"/>
                        <a:t> </a:t>
                      </a:r>
                      <a:r>
                        <a:rPr lang="ru-RU" sz="900" b="1" u="none" strike="noStrike" dirty="0"/>
                        <a:t>на 2015 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на 01.01.2016 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Процент исполнения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НАЛОГОВЫЕ И НЕНАЛОГОВЫЕ ДОХОДЫ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138 622,0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120 315,5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86,8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НАЛОГИ НА ПРИБЫЛЬ, ДОХОДЫ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101 143,0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88 658,8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 НА ДОХОДЫ ФИЗИЧЕСКИХ ЛИЦ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101 143,0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88 658,8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НАЛОГИ НА ТОВАРЫ (РАБОТЫ,УСЛУГИ), РЕАЛИЗУЕМЫЕ НА ТЕРРИТОРИИ РОССИЙСКОЙ ФЕДЕРАЦИИ 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2 397,0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2 378,6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НАЛОГИ НА СОВОКУПНЫЙ ДОХОД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2 259,0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2 272,6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НАЛОГИ НА ИМУЩЕСТВО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4 244,0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2 174,3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51,2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71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ГОСУДАРСТВЕННА</a:t>
                      </a:r>
                      <a:r>
                        <a:rPr lang="ru-RU" sz="900" u="none" strike="noStrike" baseline="0" dirty="0" smtClean="0"/>
                        <a:t> ПОШЛИНА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1 723,0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1 781,8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103,4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ДОХОДЫ ОТ ИСПОЛЬЗОВАНИЯ ИМУЩЕСТВА, НАХОДЯЩЕГОСЯ В ГОСУДАРСТВЕННОЙ И МУНИЦИПАЛЬНОЙ СОБСТВЕНННОСТИ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10 277,0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9 389,1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/>
                        <a:t>ПЛАТЕЖИ ПРИ ПОЛЬЗОВАНИИ ПРИРОДНЫМИ РЕСУРСАМИ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14 242,0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12 618,8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9379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/>
                        <a:t>ДОХОДЫ ОТ ОКАЗАНИЯ ПЛАТНЫХ УСЛУГ (РАБОТ) И КОМПЕНСАЦИИ ЗАТРАТ ГОСУДАРСТВА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24,1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629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ДОХОДЫ ОТ ПРОДАЖИ МАТЕРИАЛЬНЫХ И НЕМАТЕРИАЛЬНЫХ АКТИВОВ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1 089,0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386,6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35,5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ШТРАФЫ, САНКЦИИ, ВОЗМЕЩЕНИЕ УЩЕРБА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1 </a:t>
                      </a:r>
                      <a:r>
                        <a:rPr lang="ru-RU" sz="900" u="none" strike="noStrike" dirty="0" smtClean="0"/>
                        <a:t>224,0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646,8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52,8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ПРОЧИЕ НЕНАЛОГОВЫЕ ДОХОДЫ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-16,0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БЕЗВОЗМЕЗДНЫЕ ПОСТУПЛЕНИЯ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190 248,8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167 730,4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ДОТАЦИИ БЮДЖЕТАМ СУБЪЕКТОВ РОССИЙСКОЙ ФЕДЕРАЦИИ И МУНИЦИПАЛЬНЫХ ОБРАЗОВАНИЙ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21 181,0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21 181,0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3943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СУБСИДИИ БЮДЖЕТАМ СУБЪЕКТОВ РОССИЙСКОЙ ФЕДЕРАЦИИ И МУНИЦИПАЛЬНЫХ ОБРАЗОВАНИЙ ( МЕЖБЮДЖЕТНЫЕ СУБСИДИИ)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48 552,8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43 559,0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86,1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2859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СУБВЕНЦИИ БЮДЖЕТАМ СУБЪЕКТОВ РОССИЙСКОЙ ФЕДЕРАЦИИ И МУНИЦИПАЛЬНЫХ ОБРАЗОВАНИЙ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120 508,0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103 811,4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87,7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/>
                        <a:t>ИНЫЕ МЕЖБЮДЖЕТНЫЕ ТРАНСФЕРТЫ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32828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/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0,00</a:t>
                      </a:r>
                      <a:endParaRPr lang="ru-RU" sz="900" b="0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-828,0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  <a:tr h="145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/>
                        <a:t>ВСЕГО ДОХОДОВ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328 870,8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288 045,9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87,5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4056" marR="4056" marT="4056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горд Сорск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567397" y="2183560"/>
          <a:ext cx="4705373" cy="4024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69025" y="1338833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Структура безвозмездных поступлений от других бюджетов бюджетной системы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за 2015 год.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graphicFrame>
        <p:nvGraphicFramePr>
          <p:cNvPr id="20" name="Диаграмма 8"/>
          <p:cNvGraphicFramePr>
            <a:graphicFrameLocks/>
          </p:cNvGraphicFramePr>
          <p:nvPr/>
        </p:nvGraphicFramePr>
        <p:xfrm>
          <a:off x="5261568" y="1071155"/>
          <a:ext cx="4465908" cy="3127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 flipV="1">
            <a:off x="6564653" y="3758487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858749" y="4093516"/>
            <a:ext cx="16683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Общий объем доходов</a:t>
            </a:r>
            <a:endParaRPr lang="ru-RU" sz="12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7435625" y="4023364"/>
            <a:ext cx="1808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Объем безвозмездных поступлений</a:t>
            </a:r>
            <a:endParaRPr lang="ru-RU" sz="1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217244" y="4759239"/>
            <a:ext cx="4527650" cy="19333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Основная доля безвозмездных поступлений 58,2,0 % поступила в бюджет города в форме субвенций на выполнение переданных государственных полномочий. </a:t>
            </a:r>
          </a:p>
          <a:p>
            <a:r>
              <a:rPr lang="ru-RU" sz="1200" b="1" i="1" dirty="0" smtClean="0">
                <a:solidFill>
                  <a:srgbClr val="002060"/>
                </a:solidFill>
                <a:latin typeface="Arial Hak" pitchFamily="34" charset="-52"/>
              </a:rPr>
              <a:t>Сумма поступлений в бюджет муниципального образования в виде субсидий  43 559,0 тыс. руб., была направлена на обеспечение мероприятий по строительству модернизации и ремонту , программы энергосбережения, модернизации систем дошкольного образования.</a:t>
            </a:r>
            <a:endParaRPr lang="ru-RU" sz="1200" b="1" i="1" dirty="0">
              <a:solidFill>
                <a:srgbClr val="002060"/>
              </a:solidFill>
              <a:latin typeface="Arial Hak" pitchFamily="34" charset="-52"/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704850" y="1283699"/>
          <a:ext cx="8935541" cy="410745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293872"/>
                <a:gridCol w="721104"/>
                <a:gridCol w="509024"/>
                <a:gridCol w="1104690"/>
                <a:gridCol w="1191331"/>
                <a:gridCol w="1115520"/>
              </a:tblGrid>
              <a:tr h="1946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err="1"/>
                        <a:t>Рз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ПР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Сумма                           на 2015 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</a:t>
                      </a:r>
                      <a:endParaRPr lang="ru-RU" sz="900" b="1" u="none" strike="noStrike" dirty="0" smtClean="0"/>
                    </a:p>
                    <a:p>
                      <a:pPr algn="ctr" fontAlgn="ctr"/>
                      <a:r>
                        <a:rPr lang="ru-RU" sz="900" b="1" u="none" strike="noStrike" dirty="0" smtClean="0"/>
                        <a:t>на </a:t>
                      </a:r>
                      <a:r>
                        <a:rPr lang="ru-RU" sz="900" b="1" u="none" strike="noStrike" dirty="0"/>
                        <a:t>01.01.2016 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Процент исполнения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Общегосударственные вопросы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32 864,4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30 191,6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91,9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182870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Функционирование высшего должностного лица  субъекта Российской Федерации и муниципального образования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1 266,0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1 119,8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56722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01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3 975,0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3 599,2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90,5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3210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Функционирование Правительства Российской Федерации, высших исполнительных органов государственной  власти субъектов Российской Федерации, местных администраций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04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19 356,9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17 691,1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Обеспечение проведения выборов и референдумов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189,5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189,5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87918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smtClean="0"/>
                        <a:t>Резервные фонды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/>
                        <a:t>11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7 812,0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7 395,6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общегосударственные вопросы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13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265,0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196,4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74,1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Национальная оборона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573,0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573,0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Мобилизационная и вневойсковая подготовка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573,0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573,0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100,0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Национальная безопасность и правоохранительная деятельность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558,0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343,0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61,5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Другие вопросы в области национальной</a:t>
                      </a:r>
                      <a:r>
                        <a:rPr lang="ru-RU" sz="900" u="none" strike="noStrike" baseline="0" dirty="0" smtClean="0"/>
                        <a:t> безопасности и правоохранительной деятельности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558,0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343,0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61,5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Национальная экономика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24 827,0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23 336,5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Сельское хозяйство и рыболовство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225,0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217,7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96,8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Автомобильный транспорт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5 000,0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3 642,2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72,8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Дорожное хозяйство (дорожные фонды)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09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2 397,0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2 388,2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вопросы в области национальной экономики     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12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17 205,0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17 088,4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Жилищно-коммунальное хозяйство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66 742,3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57 796,3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86,6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Жилищное хозяйство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35 359,7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34 443,4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97,4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Коммунальное хозяйство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17 790,6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11 694,9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65,7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7736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Благоустройство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05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11 520,0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9 753,8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3364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Другие вопросы в области жилищно-коммунального хозяйства</a:t>
                      </a:r>
                      <a:endParaRPr kumimoji="0" lang="ru-RU" sz="900" u="none" strike="noStrik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2 072,0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1 904,2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/>
                        </a:rPr>
                        <a:t>91,9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1609998" y="743134"/>
            <a:ext cx="8078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Структура расходов бюджета  муниципального образования города Сорска</a:t>
            </a:r>
          </a:p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 по разделам, подразделам за 2015 год</a:t>
            </a:r>
            <a:endParaRPr lang="ru-RU" sz="105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0475" y="2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57598" y="686528"/>
            <a:ext cx="8078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Структура расходов бюджета  муниципального образования  города Сорска</a:t>
            </a:r>
          </a:p>
          <a:p>
            <a:pPr algn="ctr"/>
            <a:r>
              <a:rPr lang="ru-RU" sz="1050" b="1" dirty="0" smtClean="0">
                <a:solidFill>
                  <a:srgbClr val="7030A0"/>
                </a:solidFill>
              </a:rPr>
              <a:t> по разделам, подразделам за 2015 год</a:t>
            </a:r>
            <a:endParaRPr lang="ru-RU" sz="1050" b="1" dirty="0">
              <a:solidFill>
                <a:srgbClr val="7030A0"/>
              </a:solidFill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52452" y="1259489"/>
          <a:ext cx="9087939" cy="387448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371414"/>
                <a:gridCol w="732733"/>
                <a:gridCol w="517233"/>
                <a:gridCol w="1122505"/>
                <a:gridCol w="1210544"/>
                <a:gridCol w="1133510"/>
              </a:tblGrid>
              <a:tr h="3985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err="1"/>
                        <a:t>Рз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Сумма                           на 2015 год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Исполнение </a:t>
                      </a:r>
                      <a:endParaRPr lang="ru-RU" sz="900" b="1" u="none" strike="noStrike" dirty="0" smtClean="0"/>
                    </a:p>
                    <a:p>
                      <a:pPr algn="ctr" fontAlgn="ctr"/>
                      <a:r>
                        <a:rPr lang="ru-RU" sz="900" b="1" u="none" strike="noStrike" dirty="0" smtClean="0"/>
                        <a:t>на </a:t>
                      </a:r>
                      <a:r>
                        <a:rPr lang="ru-RU" sz="900" b="1" u="none" strike="noStrike" dirty="0"/>
                        <a:t>01.01.2016 г.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Процент исполнения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173 469,6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150 885,5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Дошкольное 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67 013,0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59 309,1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44554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Общее образование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02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100 321,7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86 156,5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85,9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Другие вопросы в области образования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07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09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6 134,9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5 419,9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88,3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Культура, кинематография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19 582,0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17 899,9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Культура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12 398,0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11 402,9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вопросы в области культуры, кинематографии 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08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7 184,0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6 497,0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90,4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Социальная политика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16 906,4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16 252,2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96,1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smtClean="0"/>
                        <a:t>Пенсионное обеспечение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1 220,0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/>
                        <a:t>1 </a:t>
                      </a:r>
                      <a:r>
                        <a:rPr lang="ru-RU" sz="900" u="none" strike="noStrike" dirty="0" smtClean="0"/>
                        <a:t>218,5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Социальное обеспечение населения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Охрана семьи и детства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04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14 787,0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14 198,3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96,0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Другие вопросы в области социальной политики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10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06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408,0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344,0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84,3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smtClean="0"/>
                        <a:t>Физическая культура и спорт 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604,5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604,5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/>
                        <a:t>Другие вопросы в области физической культуры и спорта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05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604,5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604,5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01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 smtClean="0"/>
                        <a:t>Обслуживание государственного и муниципального долга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 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2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smtClean="0"/>
                        <a:t>Обслуживание государственного внутреннего и муниципального долга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13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/>
                        <a:t>01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10,0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/>
                        <a:t>38,0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  <a:tr h="18829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1" u="none" strike="noStrike" dirty="0" smtClean="0"/>
                        <a:t>Всего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029" marR="3029" marT="3029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 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336 137,2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297 886,369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88,6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3029" marR="3029" marT="3029" marB="0" anchor="ctr"/>
                </a:tc>
              </a:tr>
            </a:tbl>
          </a:graphicData>
        </a:graphic>
      </p:graphicFrame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graphicFrame>
        <p:nvGraphicFramePr>
          <p:cNvPr id="8" name="Объект 1"/>
          <p:cNvGraphicFramePr/>
          <p:nvPr/>
        </p:nvGraphicFramePr>
        <p:xfrm>
          <a:off x="472500" y="1371126"/>
          <a:ext cx="8976301" cy="509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город Сорск</a:t>
            </a:r>
          </a:p>
        </p:txBody>
      </p:sp>
      <p:graphicFrame>
        <p:nvGraphicFramePr>
          <p:cNvPr id="15" name="Объект 1"/>
          <p:cNvGraphicFramePr/>
          <p:nvPr>
            <p:extLst>
              <p:ext uri="{D42A27DB-BD31-4B8C-83A1-F6EECF244321}">
                <p14:modId xmlns="" xmlns:p14="http://schemas.microsoft.com/office/powerpoint/2010/main" val="3325772961"/>
              </p:ext>
            </p:extLst>
          </p:nvPr>
        </p:nvGraphicFramePr>
        <p:xfrm>
          <a:off x="472500" y="1371126"/>
          <a:ext cx="8976301" cy="509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целевых программ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43000" y="615789"/>
          <a:ext cx="8610603" cy="6479069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177166"/>
                <a:gridCol w="1124744"/>
                <a:gridCol w="1278661"/>
                <a:gridCol w="1030032"/>
              </a:tblGrid>
              <a:tr h="1828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План на 2015 год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Исполнение на 01.01.2016 г.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Процент исполнения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</a:tr>
              <a:tr h="671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/>
                        <a:t>Муниципальные программы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257 249,9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223 750,9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/>
                        <a:t>87,0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</a:tr>
              <a:tr h="16208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Профессиональное развитие муниципальных служащих органов местного самоуправления города Сорска Республики Хакасия на 2015-2017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22,4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44,8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1805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Текущий и капитальный ремонт административных зданий администрации города Сорска на 2013-2015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215,0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174,0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80,9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Обеспечение общественного порядка и противодействия преступности на территории городского округа г.Сорск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211,0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83,9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39,8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Противодействие незаконному обороту наркотиков, снижение масштабов наркотизации и алкоголизации населения муниципального образования город Сорск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52,9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69,6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Защита населения и территории муниципального образования город Сорск от чрезвычайных ситуаций, обеспечение пожарной безопасности и безопасности людей на водных объектах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71,2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87,9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Развитие сельскохозяйственного производства на территории муниципального образования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225,0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217,7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96,8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1000" b="1" i="0" u="none" strike="noStrike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Развитие транспортной системы муниципального образования город Сорск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7397,0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6 030,4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81,5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Подпрограмма "Организация пассажирских перевозок автомобильным </a:t>
                      </a:r>
                      <a:r>
                        <a:rPr kumimoji="0" lang="ru-RU" sz="900" u="none" strike="no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транспортомобщего</a:t>
                      </a:r>
                      <a:r>
                        <a:rPr kumimoji="0" lang="ru-RU" sz="9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пользования"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5 000,0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3 642,2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72,8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67128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ru-RU" sz="90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Подпрограмма "Автомобильные дороги на территории муниципального образования города Сорска"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2 397,0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2 388,2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99,6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 dirty="0">
                          <a:latin typeface="Arial"/>
                        </a:rPr>
                        <a:t>Управление муниципальным имуществом муниципального образования город Сорск (2014-2016 годы)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805,0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752,7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93,5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1" i="0" u="none" strike="noStrike">
                          <a:latin typeface="Arial"/>
                        </a:rPr>
                        <a:t>Развитие субъектов малого и среднего предпринимательства на территории муниципального образования город Сорск на 2014 -2016 годы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600,0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535,7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89,3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Переселение жителей муниципального образования город Сорск из аварийного и непригодного для проживания жилищного фонда на 2011 - 2016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1 200,0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1 159,0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96,6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Свой дом (2012-2015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200,0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Комплексное развитие систем коммунальной инфраструктуры муниципального образования г. Сорск на 2011-2025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1 500,0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"Модернизация объектов коммунальной инфраструктуры территории муниципального образования г.Сорск на 2011-2025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1 500,0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15,0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1,0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Энергосбережение и повышение энергоэффективности в муниципальном образовании город Сорск на 2011-2015 годы и на перспективу до 2020 года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16 290,6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11 679,9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71,7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и благоустройство территории муниципального образования город Сорск (2014-2016 годы)"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11 520,0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9 753,8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i="0" u="none" strike="noStrike" dirty="0" smtClean="0">
                          <a:latin typeface="Times New Roman"/>
                        </a:rPr>
                        <a:t>84,7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"Благоустройство территории муниципального образования город Сорск"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8 120,0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6 560,1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80,8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71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"Обеспечение доступным и комфортным жильем и коммунальными услугами населения"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3 400,0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3 193,7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 smtClean="0">
                          <a:latin typeface="Times New Roman"/>
                        </a:rPr>
                        <a:t>93,9</a:t>
                      </a:r>
                      <a:endParaRPr lang="ru-RU" sz="900" b="0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целевых программ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67340" y="685457"/>
          <a:ext cx="8503679" cy="5839497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070242"/>
                <a:gridCol w="1124744"/>
                <a:gridCol w="1278661"/>
                <a:gridCol w="1030032"/>
              </a:tblGrid>
              <a:tr h="1828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/>
                        <a:t>Наименование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План на 2015 год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Исполнение на 01.01.2016 г.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/>
                        <a:t>Процент исполнения</a:t>
                      </a:r>
                      <a:endParaRPr lang="ru-RU" sz="900" b="1" i="0" u="none" strike="noStrike">
                        <a:latin typeface="Times New Roman"/>
                      </a:endParaRPr>
                    </a:p>
                  </a:txBody>
                  <a:tcPr marL="1987" marR="1987" marT="1987" marB="0" anchor="ctr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latin typeface="Arial Cyr"/>
                        </a:rPr>
                        <a:t>По улучшению водоснабжения на территории муниципального образования город Сорск (</a:t>
                      </a:r>
                      <a:r>
                        <a:rPr lang="ru-RU" sz="1000" b="1" i="0" u="none" strike="noStrike" dirty="0" err="1">
                          <a:latin typeface="Arial Cyr"/>
                        </a:rPr>
                        <a:t>п.ст.Ербинская</a:t>
                      </a:r>
                      <a:r>
                        <a:rPr lang="ru-RU" sz="1000" b="1" i="0" u="none" strike="noStrike" dirty="0">
                          <a:latin typeface="Arial Cyr"/>
                        </a:rPr>
                        <a:t> и </a:t>
                      </a:r>
                      <a:r>
                        <a:rPr lang="ru-RU" sz="1000" b="1" i="0" u="none" strike="noStrike" dirty="0" err="1">
                          <a:latin typeface="Arial Cyr"/>
                        </a:rPr>
                        <a:t>п.Сорский</a:t>
                      </a:r>
                      <a:r>
                        <a:rPr lang="ru-RU" sz="1000" b="1" i="0" u="none" strike="noStrike" dirty="0">
                          <a:latin typeface="Arial Cyr"/>
                        </a:rPr>
                        <a:t> </a:t>
                      </a:r>
                      <a:r>
                        <a:rPr lang="ru-RU" sz="1000" b="1" i="0" u="none" strike="noStrike" dirty="0" err="1">
                          <a:latin typeface="Arial Cyr"/>
                        </a:rPr>
                        <a:t>Подхоз</a:t>
                      </a:r>
                      <a:r>
                        <a:rPr lang="ru-RU" sz="1000" b="1" i="0" u="none" strike="noStrike" dirty="0">
                          <a:latin typeface="Arial Cyr"/>
                        </a:rPr>
                        <a:t>) на период 2012-2015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280,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262,9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93,9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культуры муниципального образования г.Сорска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16 154,1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14 909,3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92,3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физической культуры, спорта, молодежной политики, туризма в муниципальном образовании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12 220,5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11 638,1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95,2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Социальная политика на территории муниципального образования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1 450,0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1 404,7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96,9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"Старшее поколение на 2014-2016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1 270,0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1 224,7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96,4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"Повышение роли некоммерческих организаций муниципального образования в решении социально-культурных и иных общественно значимых задач развития города Сорска на 2014-2016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180,0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180,0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Обеспечение жильем молодых семей в муниципальном образовании город Сорск на 2011-2015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491,4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491,4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22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Содействие занятости населения города Сорска Республики Хакасия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158,0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157,8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99,9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6481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системы образования в муниципальном образовании г.Сорск на 2014-2016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151 833,6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130 874,4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86,2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2001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"Обеспечение доступности дошкольного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67 013,0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59 309,1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88,5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"Обеспечение доступности общего образования"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70 434,0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58934,8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83,7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Arial"/>
                        </a:rPr>
                        <a:t>Подпрограмма "Обеспечение доступности дополнительного образования"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10 677,0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9 842,9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92,2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69442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Arial"/>
                        </a:rPr>
                        <a:t>Подпрограмма "Реализация национальной образовательной инициативы "Наша новая школа"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1 108,6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1 092,5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98,5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Arial Cyr"/>
                        </a:rPr>
                        <a:t>Подпрограмма "Школьное питание"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2 601,0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1 695,18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 smtClean="0"/>
                        <a:t>65,2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Дети сироты (2014-2016 годы)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20,0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Переселение граждан из аварийного жилищного фонда, в том числе с учетом необходимости  развития малоэтажного жилищного строительства, на территории муниципального образования г.Сорск, в 2013-2017 годах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32501,7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32 486,0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100,0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31416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Повышение безопасности дорожного движения в муниципальном образовании город Сорск на 2014-2016г.г.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6208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Развитие архивного дела в городе Сорске на 2015-2017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122,0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44,3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36,3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1088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>
                          <a:latin typeface="Arial Cyr"/>
                        </a:rPr>
                        <a:t>Проведение капитального ремонта муниципального жилищного фонда в многоквартирных домах, расположенных на территории муниципального образования город Сорск на 2015-2017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1 458,0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798,4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54,8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  <a:tr h="5557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latin typeface="Arial Cyr"/>
                        </a:rPr>
                        <a:t>Улучшение условий и охраны труда на территории муниципального образования город Сорск на 2014-2016 годы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140,0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135,0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1" u="none" strike="noStrike" dirty="0" smtClean="0"/>
                        <a:t>96,4</a:t>
                      </a:r>
                      <a:endParaRPr lang="ru-RU" sz="900" b="1" i="0" u="none" strike="noStrike" dirty="0">
                        <a:latin typeface="Times New Roman"/>
                      </a:endParaRPr>
                    </a:p>
                  </a:txBody>
                  <a:tcPr marL="1987" marR="1987" marT="1987" marB="0" anchor="b"/>
                </a:tc>
              </a:tr>
            </a:tbl>
          </a:graphicData>
        </a:graphic>
      </p:graphicFrame>
      <p:pic>
        <p:nvPicPr>
          <p:cNvPr id="7" name="Рисунок 6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715965" y="1209676"/>
            <a:ext cx="8894761" cy="4914899"/>
          </a:xfrm>
        </p:spPr>
        <p:txBody>
          <a:bodyPr rtlCol="0">
            <a:noAutofit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муниципального образования город Сорск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об исполнении расходов бюджета муниципального образования город Сорск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 муниципальных целевых программ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571500" indent="-571500">
              <a:buFont typeface="Arial" pitchFamily="34" charset="0"/>
              <a:buAutoNum type="romanUcPeriod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социально-экономичского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развития муниципального образования город Сорск</a:t>
            </a:r>
          </a:p>
          <a:p>
            <a:pPr marL="571500" indent="-571500">
              <a:buNone/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94661" y="422756"/>
            <a:ext cx="30893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47552" y="376536"/>
            <a:ext cx="7764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</a:t>
            </a: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www.express-novosti.ru/images/2012/06/4fcdf2675a4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065" y="1601788"/>
            <a:ext cx="2500464" cy="1693863"/>
          </a:xfrm>
          <a:prstGeom prst="rect">
            <a:avLst/>
          </a:prstGeom>
          <a:noFill/>
        </p:spPr>
      </p:pic>
      <p:pic>
        <p:nvPicPr>
          <p:cNvPr id="80900" name="Picture 4" descr="http://img1.vashgorod.ru/uploads/images/news/t5/f33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91" y="3740151"/>
            <a:ext cx="2569308" cy="1670050"/>
          </a:xfrm>
          <a:prstGeom prst="rect">
            <a:avLst/>
          </a:prstGeom>
          <a:noFill/>
        </p:spPr>
      </p:pic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9350933"/>
              </p:ext>
            </p:extLst>
          </p:nvPr>
        </p:nvGraphicFramePr>
        <p:xfrm>
          <a:off x="3694761" y="1376738"/>
          <a:ext cx="4734865" cy="3957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B1504-9BFE-46DB-B976-1F70662CFD48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2294" name="Текст 2"/>
          <p:cNvSpPr txBox="1">
            <a:spLocks/>
          </p:cNvSpPr>
          <p:nvPr/>
        </p:nvSpPr>
        <p:spPr bwMode="auto">
          <a:xfrm>
            <a:off x="32677" y="225424"/>
            <a:ext cx="9789054" cy="97472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b"/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571500" indent="-571500" algn="ctr">
              <a:defRPr/>
            </a:pP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Показатели </a:t>
            </a:r>
            <a:r>
              <a:rPr lang="ru-RU" sz="1800" b="1" dirty="0" err="1" smtClean="0">
                <a:solidFill>
                  <a:srgbClr val="C00000"/>
                </a:solidFill>
                <a:cs typeface="Times New Roman" pitchFamily="18" charset="0"/>
              </a:rPr>
              <a:t>социально-экономичского</a:t>
            </a: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 развития</a:t>
            </a:r>
          </a:p>
          <a:p>
            <a:pPr marL="571500" indent="-571500" algn="ctr">
              <a:defRPr/>
            </a:pP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 муниципального образования </a:t>
            </a:r>
          </a:p>
          <a:p>
            <a:pPr marL="571500" indent="-571500" algn="ctr">
              <a:defRPr/>
            </a:pPr>
            <a:r>
              <a:rPr lang="ru-RU" sz="1800" b="1" dirty="0" smtClean="0">
                <a:solidFill>
                  <a:srgbClr val="C00000"/>
                </a:solidFill>
                <a:cs typeface="Times New Roman" pitchFamily="18" charset="0"/>
              </a:rPr>
              <a:t>города Сорска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5418" y="1557338"/>
          <a:ext cx="9637713" cy="1303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404"/>
                <a:gridCol w="2537311"/>
                <a:gridCol w="926137"/>
                <a:gridCol w="848415"/>
                <a:gridCol w="1225067"/>
                <a:gridCol w="1225067"/>
                <a:gridCol w="1225067"/>
                <a:gridCol w="1062245"/>
              </a:tblGrid>
              <a:tr h="64022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 отчёт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оценка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</a:tr>
              <a:tr h="28766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Выпуск товаров и услуг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5 321,7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5 290,9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5 451,2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5 609,34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5 800,1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  <a:tr h="37544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661" marB="45661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1 107,6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1 185,1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14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1 268,1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" marR="10319" marT="9514" marB="0" anchor="ctr"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93328" y="4110038"/>
            <a:ext cx="916133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3607" y="3212978"/>
            <a:ext cx="9620999" cy="55453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городе Сорске проживает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2018 году численность населения возрастёт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11,7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100,2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01217" y="4581525"/>
          <a:ext cx="9637713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404"/>
                <a:gridCol w="2537311"/>
                <a:gridCol w="926137"/>
                <a:gridCol w="848415"/>
                <a:gridCol w="1225067"/>
                <a:gridCol w="1225067"/>
                <a:gridCol w="1225067"/>
                <a:gridCol w="1062245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Ед.изм.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3" marR="9906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0319" marR="10319" marT="9528" marB="0" anchor="ctr"/>
                </a:tc>
              </a:tr>
            </a:tbl>
          </a:graphicData>
        </a:graphic>
      </p:graphicFrame>
      <p:pic>
        <p:nvPicPr>
          <p:cNvPr id="9" name="Рисунок 8" descr="gerb 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00124" y="1238666"/>
            <a:ext cx="8497093" cy="61645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00050" indent="-400050" algn="ctr"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indent="-400050" algn="ctr">
              <a:defRPr/>
            </a:pP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2"/>
          <p:cNvSpPr txBox="1">
            <a:spLocks/>
          </p:cNvSpPr>
          <p:nvPr/>
        </p:nvSpPr>
        <p:spPr>
          <a:xfrm>
            <a:off x="323849" y="854994"/>
            <a:ext cx="9191626" cy="4593306"/>
          </a:xfrm>
          <a:prstGeom prst="rect">
            <a:avLst/>
          </a:prstGeom>
        </p:spPr>
        <p:txBody>
          <a:bodyPr/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Отдел финансов и экономики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администрации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города Сорска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Адрес: 655111  г.Сорск, ул. Кирова,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Заместитель главы по финансовым и экономическим вопросам –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Бондаренко Марина Николаевна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тел. (8 39033)    2-43-37                   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(8 39033)    2-43-48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E-mail: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sorskfin@lmail.ru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abakan.sibnovosti.ru/pictures/0462/8462/v_ust_abakanskom_rayone_nadeyutsya_na_turistov_thumb_fed_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3" y="1687284"/>
            <a:ext cx="4536078" cy="3024052"/>
          </a:xfrm>
          <a:prstGeom prst="rect">
            <a:avLst/>
          </a:prstGeom>
          <a:noFill/>
        </p:spPr>
      </p:pic>
      <p:pic>
        <p:nvPicPr>
          <p:cNvPr id="1028" name="Picture 4" descr="http://photo.foto-planeta.com/view/6/8/8/0/mayskiy-688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" y="1680754"/>
            <a:ext cx="4101738" cy="307389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50673" y="4572005"/>
            <a:ext cx="5561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Это информационный ресурс, содержащий данные об исполнении бюджета за отчетный финансовый год, в доступной для широкого круга заинтересованных пользователей форме.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3829" y="309543"/>
            <a:ext cx="46532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Отчет для граждан</a:t>
            </a: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3915" y="1325836"/>
            <a:ext cx="918427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Годовой отчет об исполнении бюджета муниципального образования, представляемый в Совет депутатов, составляет отдел финансов и экономики.</a:t>
            </a:r>
            <a:endParaRPr lang="ru-RU" sz="1600" dirty="0" smtClean="0"/>
          </a:p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Отчет об исполнении бюджета муниципального образования за отчетный год направляется на рассмотрение и утверждение в Совет депутатов не позднее 1 апреля текущего года.</a:t>
            </a:r>
          </a:p>
          <a:p>
            <a:pPr algn="just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Отчет - состоит из источников и наборов данных, параметров и композиции элементов отчета муниципального образования на определенный период (отчетный финансовый год).</a:t>
            </a:r>
          </a:p>
          <a:p>
            <a:pPr algn="just"/>
            <a:r>
              <a:rPr lang="ru-RU" sz="1600" dirty="0" smtClean="0"/>
              <a:t>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Отчет составляется в соответствии с той же структурой и бюджетной классификацией, которые применялись при утверждении бюджета муниципального района.</a:t>
            </a:r>
          </a:p>
          <a:p>
            <a:r>
              <a:rPr lang="ru-RU" sz="1600" dirty="0" smtClean="0"/>
              <a:t>    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До начала рассмотрения Советом депутатов годового отчета проводятся публичные слушания по нему.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Публичные слушания по годовому отчету проводятся в порядке, аналогичном порядку проведения публичных слушаний по проекту решения о бюджете муниципального образования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    По результатам рассмотрения годового отчета Совет депутатов принимает решение об утверждении либо отклонении решения об исполнении бюджета муниципального образования.</a:t>
            </a:r>
          </a:p>
          <a:p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815" y="2575448"/>
            <a:ext cx="89665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Доходы бюджета –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поступившие в бюджет денежные средства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774" y="3428889"/>
            <a:ext cx="84701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Расходы бюджета - 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выплаченные из бюджета денежные средства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9398" y="3796936"/>
            <a:ext cx="544285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Сбалансированный бюджет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3124" y="4476210"/>
            <a:ext cx="1846218" cy="1654629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ДОХОДЫ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049213" y="4502063"/>
            <a:ext cx="1867990" cy="1632857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РАСХОДЫ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5340" y="1354413"/>
            <a:ext cx="91842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Отчет - состоит из источников и наборов данных, параметров и композиции элементов отчета муниципального образования на определенный период (отчетный финансовый год).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72988" y="5042536"/>
            <a:ext cx="1062446" cy="35705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=</a:t>
            </a:r>
            <a:endParaRPr lang="ru-RU" sz="3200" b="1" dirty="0"/>
          </a:p>
        </p:txBody>
      </p:sp>
      <p:pic>
        <p:nvPicPr>
          <p:cNvPr id="31746" name="Picture 2" descr="http://admduliapino.ru/tinybrowser/images/byudget/_full/_budzh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26" y="4530727"/>
            <a:ext cx="3235325" cy="2156883"/>
          </a:xfrm>
          <a:prstGeom prst="rect">
            <a:avLst/>
          </a:prstGeom>
          <a:noFill/>
        </p:spPr>
      </p:pic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009210" y="2152081"/>
            <a:ext cx="5509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0070C0"/>
                </a:solidFill>
              </a:rPr>
              <a:t>Дефицит бюджета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превышение расходов бюджета над его доходами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516" y="1741713"/>
            <a:ext cx="3511050" cy="261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8914" y="3914994"/>
            <a:ext cx="3636802" cy="264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586741" y="4618284"/>
            <a:ext cx="553538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err="1" smtClean="0">
                <a:solidFill>
                  <a:srgbClr val="0070C0"/>
                </a:solidFill>
              </a:rPr>
              <a:t>Профицит</a:t>
            </a:r>
            <a:r>
              <a:rPr lang="ru-RU" sz="2800" b="1" dirty="0" smtClean="0">
                <a:solidFill>
                  <a:srgbClr val="0070C0"/>
                </a:solidFill>
              </a:rPr>
              <a:t> бюджета </a:t>
            </a:r>
            <a:r>
              <a:rPr lang="ru-RU" dirty="0" smtClean="0"/>
              <a:t>– 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превышение доходов бюджета над его расходами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" name="Рисунок 14" descr="gerb 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14352" y="1355432"/>
            <a:ext cx="904820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Источники финансирования дефицита бюджета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251270" y="2229398"/>
            <a:ext cx="2621281" cy="126274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 smtClean="0"/>
          </a:p>
          <a:p>
            <a:pPr algn="ctr"/>
            <a:endParaRPr lang="ru-RU" sz="1100" b="1" dirty="0" smtClean="0"/>
          </a:p>
          <a:p>
            <a:pPr algn="ctr"/>
            <a:r>
              <a:rPr lang="ru-RU" sz="1100" b="1" dirty="0" smtClean="0"/>
              <a:t>разница между полученными (поступившими) и погашенными средствами по кредиту банков </a:t>
            </a:r>
          </a:p>
          <a:p>
            <a:endParaRPr lang="ru-RU" dirty="0" smtClean="0"/>
          </a:p>
        </p:txBody>
      </p:sp>
      <p:sp>
        <p:nvSpPr>
          <p:cNvPr id="17" name="Овал 16"/>
          <p:cNvSpPr/>
          <p:nvPr/>
        </p:nvSpPr>
        <p:spPr>
          <a:xfrm>
            <a:off x="5281749" y="3570518"/>
            <a:ext cx="2616926" cy="129322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разница между полученными (поступившими) и погашенными средствами по кредиту от других уровней бюджета </a:t>
            </a:r>
            <a:endParaRPr lang="ru-RU" dirty="0" smtClean="0"/>
          </a:p>
        </p:txBody>
      </p:sp>
      <p:sp>
        <p:nvSpPr>
          <p:cNvPr id="20" name="Овал 19"/>
          <p:cNvSpPr/>
          <p:nvPr/>
        </p:nvSpPr>
        <p:spPr>
          <a:xfrm>
            <a:off x="5277393" y="5164185"/>
            <a:ext cx="2647407" cy="11495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остатки средств на счетах по учету средств бюджета </a:t>
            </a:r>
            <a:endParaRPr lang="ru-RU" sz="1200" dirty="0" smtClean="0"/>
          </a:p>
        </p:txBody>
      </p:sp>
      <p:sp>
        <p:nvSpPr>
          <p:cNvPr id="21" name="Овал 20"/>
          <p:cNvSpPr/>
          <p:nvPr/>
        </p:nvSpPr>
        <p:spPr>
          <a:xfrm>
            <a:off x="1863636" y="3405055"/>
            <a:ext cx="2011680" cy="18026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Дефицит бюджета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 rot="3130814">
            <a:off x="4246343" y="2683248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5400000">
            <a:off x="4320362" y="3645544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6818165">
            <a:off x="4233278" y="4612197"/>
            <a:ext cx="513806" cy="121562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20044" y="240715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8" name="Рисунок 17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5814" y="1555713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20044" y="0"/>
            <a:ext cx="4953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Основные понятия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1116600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Межбюджетные трансферты -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средства, предоставляемые одним бюджетом 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бюджетной системы Российской Федерации другому бюджету бюджетной системы </a:t>
            </a: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Российской Федерации  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43796" y="2299064"/>
            <a:ext cx="5860869" cy="644434"/>
          </a:xfrm>
          <a:prstGeom prst="roundRect">
            <a:avLst>
              <a:gd name="adj" fmla="val 2866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Дотации (от лат. «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Dotatio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» - дар, пожертвование)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 Предоставляются на безвозмездной и безвозвратной основе без установления направлений и (или) условий их использования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148152" y="3091546"/>
            <a:ext cx="5882640" cy="918755"/>
          </a:xfrm>
          <a:prstGeom prst="roundRect">
            <a:avLst>
              <a:gd name="adj" fmla="val 23227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Субсидии (от лат. «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Subsidium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» - поддержка)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-Предоставляются в целях </a:t>
            </a:r>
            <a:r>
              <a:rPr lang="ru-RU" sz="1200" i="1" dirty="0" err="1" smtClean="0">
                <a:solidFill>
                  <a:schemeClr val="accent2">
                    <a:lumMod val="75000"/>
                  </a:schemeClr>
                </a:solidFill>
              </a:rPr>
              <a:t>софинансирования</a:t>
            </a:r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 расходных обязательств,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возникающих при выполнении полномочий органов местного самоуправления по вопросам местного значения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222173" y="4136573"/>
            <a:ext cx="5869577" cy="1323703"/>
          </a:xfrm>
          <a:prstGeom prst="roundRect">
            <a:avLst>
              <a:gd name="adj" fmla="val 25309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Субвенции (от лат. «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Sub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b="1" dirty="0" err="1" smtClean="0">
                <a:solidFill>
                  <a:schemeClr val="accent2">
                    <a:lumMod val="75000"/>
                  </a:schemeClr>
                </a:solidFill>
              </a:rPr>
              <a:t>venire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» - приходить на помощь)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 Предоставляются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31521" y="2490653"/>
            <a:ext cx="1323703" cy="3779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Виды межбюджетных трансфертов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278778" y="5630095"/>
            <a:ext cx="5839096" cy="1049383"/>
          </a:xfrm>
          <a:prstGeom prst="roundRect">
            <a:avLst>
              <a:gd name="adj" fmla="val 3024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Иные межбюджетные трансферты </a:t>
            </a:r>
          </a:p>
          <a:p>
            <a:r>
              <a:rPr lang="ru-RU" sz="1200" i="1" dirty="0" smtClean="0">
                <a:solidFill>
                  <a:schemeClr val="accent2">
                    <a:lumMod val="75000"/>
                  </a:schemeClr>
                </a:solidFill>
              </a:rPr>
              <a:t>- Предоставляются в случаях и порядке, предусмотренных законами субъекта Российской Федерации и принимаемыми в соответствии с ними иными нормативными правовыми актами органов государственной власти субъекта Российской Федерации 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Стрелка влево 38"/>
          <p:cNvSpPr/>
          <p:nvPr/>
        </p:nvSpPr>
        <p:spPr>
          <a:xfrm rot="20804216">
            <a:off x="2244579" y="2567254"/>
            <a:ext cx="766672" cy="1978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>
            <a:off x="2251167" y="4685215"/>
            <a:ext cx="770709" cy="21336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лево 40"/>
          <p:cNvSpPr/>
          <p:nvPr/>
        </p:nvSpPr>
        <p:spPr>
          <a:xfrm>
            <a:off x="2194560" y="3422470"/>
            <a:ext cx="809898" cy="23513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лево 41"/>
          <p:cNvSpPr/>
          <p:nvPr/>
        </p:nvSpPr>
        <p:spPr>
          <a:xfrm rot="878422">
            <a:off x="2258518" y="5745149"/>
            <a:ext cx="820772" cy="2023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E3F6-DE14-48B2-B2BC-6FABA9630FB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76500" y="3105838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66601" y="224135"/>
            <a:ext cx="77647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по исполнению поступлений в доходы бюджета </a:t>
            </a:r>
          </a:p>
          <a:p>
            <a:pPr marL="400050" indent="-400050" algn="ctr"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Усть-Абаканский район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570808" y="1114702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Виды доходов городского бюджета 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2217" y="2046517"/>
            <a:ext cx="2952206" cy="36750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/>
              <a:t>Налоговые доходы - поступление от уплаты налогов, установленных Налоговым кодексом Российской Федерации </a:t>
            </a:r>
          </a:p>
          <a:p>
            <a:r>
              <a:rPr lang="ru-RU" sz="1200" dirty="0" smtClean="0"/>
              <a:t>•налог на доходы физических лиц </a:t>
            </a:r>
          </a:p>
          <a:p>
            <a:r>
              <a:rPr lang="ru-RU" sz="1200" dirty="0" smtClean="0"/>
              <a:t>•акцизы </a:t>
            </a:r>
          </a:p>
          <a:p>
            <a:r>
              <a:rPr lang="ru-RU" sz="1200" dirty="0" smtClean="0"/>
              <a:t>•единый налог на вмененный доход </a:t>
            </a:r>
          </a:p>
          <a:p>
            <a:r>
              <a:rPr lang="ru-RU" sz="1200" dirty="0" smtClean="0"/>
              <a:t>•налоги на имущество </a:t>
            </a:r>
          </a:p>
          <a:p>
            <a:r>
              <a:rPr lang="ru-RU" sz="1200" dirty="0" smtClean="0"/>
              <a:t>• госпошлина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83577" y="1911531"/>
            <a:ext cx="2973978" cy="419317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/>
              <a:t>Неналоговые доходы -платежи, установленные законодательством Российской Федерации </a:t>
            </a:r>
          </a:p>
          <a:p>
            <a:r>
              <a:rPr lang="ru-RU" sz="1200" dirty="0" smtClean="0"/>
              <a:t>•арендная плата за землю </a:t>
            </a:r>
          </a:p>
          <a:p>
            <a:r>
              <a:rPr lang="ru-RU" sz="1200" dirty="0" smtClean="0"/>
              <a:t>•доходы от использования муниципального имущества </a:t>
            </a:r>
          </a:p>
          <a:p>
            <a:r>
              <a:rPr lang="ru-RU" sz="1200" dirty="0" smtClean="0"/>
              <a:t>•доходы от реализации муниципального имущества </a:t>
            </a:r>
          </a:p>
          <a:p>
            <a:r>
              <a:rPr lang="ru-RU" sz="1200" dirty="0" smtClean="0"/>
              <a:t>•плата за негативное воздействие на окружающую среду </a:t>
            </a:r>
          </a:p>
          <a:p>
            <a:r>
              <a:rPr lang="ru-RU" sz="1200" dirty="0" smtClean="0"/>
              <a:t>•платные услуги от муниципальных учреждений </a:t>
            </a:r>
          </a:p>
          <a:p>
            <a:r>
              <a:rPr lang="ru-RU" sz="1200" dirty="0" smtClean="0"/>
              <a:t>•доходы от продажи земельных участков </a:t>
            </a:r>
          </a:p>
          <a:p>
            <a:r>
              <a:rPr lang="ru-RU" sz="1200" dirty="0" smtClean="0"/>
              <a:t>•штрафы за нарушение законодательства РФ </a:t>
            </a:r>
          </a:p>
          <a:p>
            <a:r>
              <a:rPr lang="ru-RU" sz="1200" dirty="0" smtClean="0"/>
              <a:t>•прочие неналоговые доходы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79624" y="1754778"/>
            <a:ext cx="2952206" cy="367501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 smtClean="0"/>
              <a:t>Безвозмездные поступления </a:t>
            </a:r>
          </a:p>
          <a:p>
            <a:r>
              <a:rPr lang="ru-RU" sz="1400" dirty="0" smtClean="0"/>
              <a:t>•поступления из республиканского бюджета межбюджетных трансфертов в виде дотаций, субсидий, субвенций и иных межбюджетных трансфертов </a:t>
            </a:r>
          </a:p>
        </p:txBody>
      </p:sp>
      <p:pic>
        <p:nvPicPr>
          <p:cNvPr id="11" name="Рисунок 10" descr="gerb 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63" y="178086"/>
            <a:ext cx="721170" cy="900702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D23229-ACB3-4158-AD37-197CF91833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2520</Words>
  <Application>Microsoft Office PowerPoint</Application>
  <PresentationFormat>Лист A4 (210x297 мм)</PresentationFormat>
  <Paragraphs>727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Отчет об исполнении бюджета муниципального образования  город Сорск  за 2015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2016-02-17T06:12:14Z</dcterms:created>
  <dcterms:modified xsi:type="dcterms:W3CDTF">2016-07-04T07:19:27Z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