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164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25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6997E-2"/>
                  <c:y val="-6.5321960111428138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7951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25581</c:v>
                </c:pt>
                <c:pt idx="1">
                  <c:v>25903</c:v>
                </c:pt>
                <c:pt idx="2">
                  <c:v>23459</c:v>
                </c:pt>
                <c:pt idx="3">
                  <c:v>23454</c:v>
                </c:pt>
                <c:pt idx="4">
                  <c:v>24108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95082752"/>
        <c:axId val="94968832"/>
        <c:axId val="0"/>
      </c:bar3DChart>
      <c:catAx>
        <c:axId val="950827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4968832"/>
        <c:crosses val="autoZero"/>
        <c:auto val="1"/>
        <c:lblAlgn val="ctr"/>
        <c:lblOffset val="100"/>
      </c:catAx>
      <c:valAx>
        <c:axId val="9496883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95082752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794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65E-2"/>
                  <c:y val="1.2304834346571335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171675</c:v>
                </c:pt>
                <c:pt idx="1">
                  <c:v>173569</c:v>
                </c:pt>
                <c:pt idx="2">
                  <c:v>176505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228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228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4.0700605915582104E-2"/>
                  <c:y val="-4.101611448857108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206611</c:v>
                </c:pt>
                <c:pt idx="1">
                  <c:v>208803</c:v>
                </c:pt>
                <c:pt idx="2">
                  <c:v>212613</c:v>
                </c:pt>
              </c:numCache>
            </c:numRef>
          </c:val>
        </c:ser>
        <c:gapWidth val="50"/>
        <c:shape val="box"/>
        <c:axId val="101067392"/>
        <c:axId val="101073280"/>
        <c:axId val="0"/>
      </c:bar3DChart>
      <c:catAx>
        <c:axId val="10106739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073280"/>
        <c:crosses val="autoZero"/>
        <c:auto val="1"/>
        <c:lblAlgn val="ctr"/>
        <c:lblOffset val="100"/>
      </c:catAx>
      <c:valAx>
        <c:axId val="101073280"/>
        <c:scaling>
          <c:orientation val="minMax"/>
        </c:scaling>
        <c:delete val="1"/>
        <c:axPos val="b"/>
        <c:numFmt formatCode="General" sourceLinked="1"/>
        <c:tickLblPos val="none"/>
        <c:crossAx val="101067392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0965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2016 г.</c:v>
                </c:pt>
                <c:pt idx="1">
                  <c:v>2017 г.</c:v>
                </c:pt>
                <c:pt idx="2">
                  <c:v>2018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66817</c:v>
                </c:pt>
                <c:pt idx="1">
                  <c:v>67329</c:v>
                </c:pt>
                <c:pt idx="2">
                  <c:v>68370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2016 г.</c:v>
                </c:pt>
                <c:pt idx="1">
                  <c:v>2017 г.</c:v>
                </c:pt>
                <c:pt idx="2">
                  <c:v>2018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99809</c:v>
                </c:pt>
                <c:pt idx="1">
                  <c:v>100995</c:v>
                </c:pt>
                <c:pt idx="2">
                  <c:v>102682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2016 г.</c:v>
                </c:pt>
                <c:pt idx="1">
                  <c:v>2017 г.</c:v>
                </c:pt>
                <c:pt idx="2">
                  <c:v>2018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5049</c:v>
                </c:pt>
                <c:pt idx="1">
                  <c:v>5245</c:v>
                </c:pt>
                <c:pt idx="2">
                  <c:v>5453</c:v>
                </c:pt>
              </c:numCache>
            </c:numRef>
          </c:val>
        </c:ser>
        <c:gapWidth val="68"/>
        <c:overlap val="100"/>
        <c:axId val="101345152"/>
        <c:axId val="101346688"/>
      </c:barChart>
      <c:catAx>
        <c:axId val="1013451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346688"/>
        <c:crosses val="autoZero"/>
        <c:auto val="1"/>
        <c:lblAlgn val="ctr"/>
        <c:lblOffset val="100"/>
      </c:catAx>
      <c:valAx>
        <c:axId val="101346688"/>
        <c:scaling>
          <c:orientation val="minMax"/>
        </c:scaling>
        <c:delete val="1"/>
        <c:axPos val="l"/>
        <c:numFmt formatCode="0%" sourceLinked="1"/>
        <c:tickLblPos val="none"/>
        <c:crossAx val="101345152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2969E-2"/>
          <c:y val="9.1685606590839255E-2"/>
          <c:w val="0.6233887188524565"/>
          <c:h val="0.65831452066509111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054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0812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049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206611</c:v>
                </c:pt>
                <c:pt idx="1">
                  <c:v>208803</c:v>
                </c:pt>
                <c:pt idx="2">
                  <c:v>212613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099E-3"/>
                </c:manualLayout>
              </c:layout>
              <c:showVal val="1"/>
            </c:dLbl>
            <c:dLbl>
              <c:idx val="1"/>
              <c:layout>
                <c:manualLayout>
                  <c:x val="1.9347037484885161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17618</c:v>
                </c:pt>
                <c:pt idx="1">
                  <c:v>17834</c:v>
                </c:pt>
                <c:pt idx="2">
                  <c:v>18708</c:v>
                </c:pt>
              </c:numCache>
            </c:numRef>
          </c:val>
        </c:ser>
        <c:gapWidth val="18"/>
        <c:shape val="box"/>
        <c:axId val="103924480"/>
        <c:axId val="103926016"/>
        <c:axId val="0"/>
      </c:bar3DChart>
      <c:catAx>
        <c:axId val="103924480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3926016"/>
        <c:crosses val="autoZero"/>
        <c:auto val="1"/>
        <c:lblAlgn val="ctr"/>
        <c:lblOffset val="100"/>
      </c:catAx>
      <c:valAx>
        <c:axId val="103926016"/>
        <c:scaling>
          <c:orientation val="minMax"/>
        </c:scaling>
        <c:delete val="1"/>
        <c:axPos val="b"/>
        <c:numFmt formatCode="General" sourceLinked="1"/>
        <c:tickLblPos val="none"/>
        <c:crossAx val="103924480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083333333333361"/>
          <c:y val="4.3749999999999997E-2"/>
          <c:w val="0.55483858267716535"/>
          <c:h val="0.73780733267716692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2792</c:v>
                </c:pt>
                <c:pt idx="1">
                  <c:v>2879</c:v>
                </c:pt>
                <c:pt idx="2">
                  <c:v>3023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7598</c:v>
                </c:pt>
                <c:pt idx="1">
                  <c:v>7382</c:v>
                </c:pt>
                <c:pt idx="2">
                  <c:v>7750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785</c:v>
                </c:pt>
                <c:pt idx="1">
                  <c:v>825</c:v>
                </c:pt>
                <c:pt idx="2">
                  <c:v>865</c:v>
                </c:pt>
              </c:numCache>
            </c:numRef>
          </c:val>
        </c:ser>
        <c:gapWidth val="88"/>
        <c:overlap val="100"/>
        <c:axId val="104009728"/>
        <c:axId val="104011264"/>
      </c:barChart>
      <c:catAx>
        <c:axId val="1040097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4011264"/>
        <c:crosses val="autoZero"/>
        <c:auto val="1"/>
        <c:lblAlgn val="ctr"/>
        <c:lblOffset val="100"/>
      </c:catAx>
      <c:valAx>
        <c:axId val="104011264"/>
        <c:scaling>
          <c:orientation val="minMax"/>
        </c:scaling>
        <c:delete val="1"/>
        <c:axPos val="l"/>
        <c:numFmt formatCode="General" sourceLinked="1"/>
        <c:tickLblPos val="none"/>
        <c:crossAx val="104009728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097"/>
          <c:w val="0.25114990111415481"/>
          <c:h val="0.47056593335669133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3.2005604761022786E-2"/>
          <c:y val="4.5665354330708674E-2"/>
          <c:w val="0.80261815927450664"/>
          <c:h val="0.7836695374015768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5018</c:v>
                </c:pt>
                <c:pt idx="1">
                  <c:v>130692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1038</c:v>
                </c:pt>
                <c:pt idx="1">
                  <c:v>130213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1031</c:v>
                </c:pt>
                <c:pt idx="1">
                  <c:v>130213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741"/>
          <c:y val="0.86513415331280363"/>
          <c:w val="0.22938751361115767"/>
          <c:h val="0.11973175484212002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"/>
          <c:y val="0.75730710511949861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3.0161876248100801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13147276902887137"/>
                  <c:y val="-4.5438344883740392E-2"/>
                </c:manualLayout>
              </c:layout>
              <c:showVal val="1"/>
            </c:dLbl>
            <c:dLbl>
              <c:idx val="3"/>
              <c:layout>
                <c:manualLayout>
                  <c:x val="7.5579068241469788E-2"/>
                  <c:y val="8.3821349593345765E-2"/>
                </c:manualLayout>
              </c:layout>
              <c:showVal val="1"/>
            </c:dLbl>
            <c:dLbl>
              <c:idx val="4"/>
              <c:layout>
                <c:manualLayout>
                  <c:x val="4.9598097112860978E-2"/>
                  <c:y val="6.264940736696975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4.664501312335944E-2"/>
                  <c:y val="7.6082052610638731E-2"/>
                </c:manualLayout>
              </c:layout>
              <c:showVal val="1"/>
            </c:dLbl>
            <c:dLbl>
              <c:idx val="6"/>
              <c:layout>
                <c:manualLayout>
                  <c:x val="-2.3156824146981555E-2"/>
                  <c:y val="-0.10166270344291599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329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88659</c:v>
                </c:pt>
                <c:pt idx="1">
                  <c:v>2379</c:v>
                </c:pt>
                <c:pt idx="2">
                  <c:v>2272</c:v>
                </c:pt>
                <c:pt idx="3">
                  <c:v>1782</c:v>
                </c:pt>
                <c:pt idx="4">
                  <c:v>9389</c:v>
                </c:pt>
                <c:pt idx="5">
                  <c:v>12619</c:v>
                </c:pt>
                <c:pt idx="6">
                  <c:v>1042</c:v>
                </c:pt>
                <c:pt idx="7">
                  <c:v>167730</c:v>
                </c:pt>
                <c:pt idx="8">
                  <c:v>2174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2016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4.3830928579103494E-3"/>
          <c:y val="0.74843681781156668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2.1896249706900638E-2"/>
          <c:y val="5.3422660597520884E-2"/>
          <c:w val="0.97810375029310093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93950</c:v>
                </c:pt>
                <c:pt idx="1">
                  <c:v>2723</c:v>
                </c:pt>
                <c:pt idx="2">
                  <c:v>2143</c:v>
                </c:pt>
                <c:pt idx="3">
                  <c:v>2000</c:v>
                </c:pt>
                <c:pt idx="4">
                  <c:v>10050</c:v>
                </c:pt>
                <c:pt idx="5">
                  <c:v>11937</c:v>
                </c:pt>
                <c:pt idx="6">
                  <c:v>1525</c:v>
                </c:pt>
                <c:pt idx="7">
                  <c:v>135712</c:v>
                </c:pt>
                <c:pt idx="8">
                  <c:v>4259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4.2505884427543696E-4"/>
          <c:y val="0.6714759226525272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1.8814568547366028E-3"/>
          <c:w val="0.95985687553734889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21690467610730774"/>
                  <c:y val="1.8763511703894165E-2"/>
                </c:manualLayout>
              </c:layout>
              <c:showVal val="1"/>
            </c:dLbl>
            <c:dLbl>
              <c:idx val="3"/>
              <c:layout>
                <c:manualLayout>
                  <c:x val="2.6562804284323286E-2"/>
                  <c:y val="0.11540928812469857"/>
                </c:manualLayout>
              </c:layout>
              <c:showVal val="1"/>
            </c:dLbl>
            <c:dLbl>
              <c:idx val="4"/>
              <c:layout>
                <c:manualLayout>
                  <c:x val="2.3878868697588717E-2"/>
                  <c:y val="7.9130965772135728E-2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99333</c:v>
                </c:pt>
                <c:pt idx="1">
                  <c:v>2615</c:v>
                </c:pt>
                <c:pt idx="2">
                  <c:v>2184</c:v>
                </c:pt>
                <c:pt idx="3">
                  <c:v>2126</c:v>
                </c:pt>
                <c:pt idx="4">
                  <c:v>10531</c:v>
                </c:pt>
                <c:pt idx="5">
                  <c:v>12674</c:v>
                </c:pt>
                <c:pt idx="6">
                  <c:v>1662</c:v>
                </c:pt>
                <c:pt idx="7">
                  <c:v>131251</c:v>
                </c:pt>
                <c:pt idx="8">
                  <c:v>3981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527293638856937"/>
          <c:y val="0.7628099131839312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4606996630567451E-2"/>
          <c:y val="6.1068702290076405E-3"/>
          <c:w val="0.97810375029310093"/>
          <c:h val="0.797107848548406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0"/>
          <c:dLbls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104796</c:v>
                </c:pt>
                <c:pt idx="1">
                  <c:v>2615</c:v>
                </c:pt>
                <c:pt idx="2">
                  <c:v>2249</c:v>
                </c:pt>
                <c:pt idx="3">
                  <c:v>2243</c:v>
                </c:pt>
                <c:pt idx="4">
                  <c:v>11442</c:v>
                </c:pt>
                <c:pt idx="5">
                  <c:v>13358</c:v>
                </c:pt>
                <c:pt idx="6">
                  <c:v>1700</c:v>
                </c:pt>
                <c:pt idx="7">
                  <c:v>131244</c:v>
                </c:pt>
                <c:pt idx="8">
                  <c:v>4941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17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06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185641</c:v>
                </c:pt>
                <c:pt idx="1">
                  <c:v>30192</c:v>
                </c:pt>
                <c:pt idx="2">
                  <c:v>23337</c:v>
                </c:pt>
                <c:pt idx="3">
                  <c:v>57796</c:v>
                </c:pt>
                <c:pt idx="4">
                  <c:v>573</c:v>
                </c:pt>
                <c:pt idx="5">
                  <c:v>343</c:v>
                </c:pt>
                <c:pt idx="6">
                  <c:v>4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2016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146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204E-2"/>
          <c:y val="0.17475430496980246"/>
          <c:w val="0.92504303188755754"/>
          <c:h val="0.741228702692681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0.12286330052999353"/>
                  <c:y val="4.4614010877506292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3.128703292226799E-2"/>
                  <c:y val="3.934241439972754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9081884420249634"/>
                  <c:y val="-9.263734160570471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642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5.3634318409065657E-2"/>
                  <c:y val="-4.0790905531850073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0</c:formatCode>
                <c:ptCount val="7"/>
                <c:pt idx="0">
                  <c:v>206611</c:v>
                </c:pt>
                <c:pt idx="1">
                  <c:v>25911</c:v>
                </c:pt>
                <c:pt idx="2">
                  <c:v>9615</c:v>
                </c:pt>
                <c:pt idx="3">
                  <c:v>25331</c:v>
                </c:pt>
                <c:pt idx="4">
                  <c:v>561</c:v>
                </c:pt>
                <c:pt idx="5">
                  <c:v>1647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5054170143976865E-3"/>
          <c:y val="0.6547536093005604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1923E-2"/>
          <c:y val="0.15529355597125846"/>
          <c:w val="0.84354336973311206"/>
          <c:h val="0.725538121036658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0.12997602026317276"/>
                  <c:y val="3.9054394894094034E-2"/>
                </c:manualLayout>
              </c:layout>
              <c:showVal val="1"/>
            </c:dLbl>
            <c:dLbl>
              <c:idx val="5"/>
              <c:layout>
                <c:manualLayout>
                  <c:x val="-7.6945303568420706E-2"/>
                  <c:y val="-0.1257692500397559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2.7209566320588036E-2"/>
                  <c:y val="-0.1076135875970208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486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208803</c:v>
                </c:pt>
                <c:pt idx="1">
                  <c:v>26846</c:v>
                </c:pt>
                <c:pt idx="2">
                  <c:v>9507</c:v>
                </c:pt>
                <c:pt idx="3">
                  <c:v>19358</c:v>
                </c:pt>
                <c:pt idx="5">
                  <c:v>647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237243466226765"/>
          <c:y val="0.6227293004533628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128847079328172"/>
          <c:y val="8.3932747596979065E-2"/>
          <c:w val="0.8495997872664357"/>
          <c:h val="0.747547151343528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0.13564038785908714"/>
                  <c:y val="4.9827330871139421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8.8732679983165308E-2"/>
                  <c:y val="-4.177743513398555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6.2651229374336894E-3"/>
                  <c:y val="-6.1304024753348445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9.3230381809428584E-3"/>
                  <c:y val="-0.10951441903130189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1992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212613</c:v>
                </c:pt>
                <c:pt idx="1">
                  <c:v>28132</c:v>
                </c:pt>
                <c:pt idx="2">
                  <c:v>9507</c:v>
                </c:pt>
                <c:pt idx="3">
                  <c:v>14671</c:v>
                </c:pt>
                <c:pt idx="4">
                  <c:v>647</c:v>
                </c:pt>
                <c:pt idx="5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0.69231</cdr:x>
      <cdr:y>0.15914</cdr:y>
    </cdr:from>
    <cdr:to>
      <cdr:x>0.69231</cdr:x>
      <cdr:y>0.32193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592288" y="492746"/>
          <a:ext cx="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0.71154</cdr:x>
      <cdr:y>0.41495</cdr:y>
    </cdr:from>
    <cdr:to>
      <cdr:x>0.71154</cdr:x>
      <cdr:y>0.601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664296" y="1284834"/>
          <a:ext cx="0" cy="576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0.40962</cdr:x>
      <cdr:y>0.13588</cdr:y>
    </cdr:from>
    <cdr:to>
      <cdr:x>0.61668</cdr:x>
      <cdr:y>0.22891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533803" y="420738"/>
          <a:ext cx="775295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79,4 %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0.85712</cdr:x>
      <cdr:y>0.51668</cdr:y>
    </cdr:from>
    <cdr:to>
      <cdr:x>0.89221</cdr:x>
      <cdr:y>0.56042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545759" y="1825951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0.18284</cdr:x>
      <cdr:y>0.17056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4" y="376229"/>
          <a:ext cx="525756" cy="243821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5496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8,0%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0.24703</cdr:x>
      <cdr:y>0.21524</cdr:y>
    </cdr:from>
    <cdr:to>
      <cdr:x>0.4049</cdr:x>
      <cdr:y>0.28625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80231" y="874737"/>
          <a:ext cx="626418" cy="288592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5 018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0.26518</cdr:x>
      <cdr:y>0.08165</cdr:y>
    </cdr:from>
    <cdr:to>
      <cdr:x>0.42304</cdr:x>
      <cdr:y>0.15266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52239" y="331832"/>
          <a:ext cx="626418" cy="288592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1038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0.44665</cdr:x>
      <cdr:y>0.7266</cdr:y>
    </cdr:from>
    <cdr:to>
      <cdr:x>0.6223</cdr:x>
      <cdr:y>0.79761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1772319" y="2952888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130 213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0.37098</cdr:x>
      <cdr:y>0.56713</cdr:y>
    </cdr:from>
    <cdr:to>
      <cdr:x>0.54663</cdr:x>
      <cdr:y>0.63814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1472056" y="230481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130 692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0.41035</cdr:x>
      <cdr:y>0.65572</cdr:y>
    </cdr:from>
    <cdr:to>
      <cdr:x>0.58601</cdr:x>
      <cdr:y>0.72673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1628303" y="266485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130 213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0.60997</cdr:x>
      <cdr:y>0.30757</cdr:y>
    </cdr:from>
    <cdr:to>
      <cdr:x>0.737</cdr:x>
      <cdr:y>0.37858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20391" y="1249953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0.66441</cdr:x>
      <cdr:y>0.38988</cdr:y>
    </cdr:from>
    <cdr:to>
      <cdr:x>0.79144</cdr:x>
      <cdr:y>0.46089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36415" y="158445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0.75495</cdr:x>
      <cdr:y>0.47854</cdr:y>
    </cdr:from>
    <cdr:to>
      <cdr:x>0.88198</cdr:x>
      <cdr:y>0.54955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95687" y="194477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29.03.2016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wiz&amp;fp=2&amp;uinfo=ww-1903-wh-985-fw-1678-fh-598-pd-1&amp;p=2&amp;text=&#1073;&#1102;&#1076;&#1078;&#1077;&#1090;  &#1074; &#1082;&#1072;&#1088;&#1090;&#1080;&#1085;&#1082;&#1072;&#1093;&amp;noreask=1&amp;pos=68&amp;rpt=simage&amp;lr=1095&amp;img_url=http%3A%2F%2Fimg1.liveinternet.ru%2Fimages%2Fattach%2Fc%2F1%2F74%2F822%2F74822673_27137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2016-2018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439738" y="590550"/>
          <a:ext cx="3048000" cy="270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62600" y="628650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85720" y="2857496"/>
          <a:ext cx="3475039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05250" y="4487863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МО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Сорск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6 802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13 983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1959" y="1364021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2015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– 171 675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2016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173 569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2017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176 505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16238" y="3811588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852613" y="3924300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82,4 %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852613" y="3049588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81,8%</a:t>
            </a:r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5496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6496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336295" y="2260999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715271" y="3571876"/>
            <a:ext cx="12175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/>
              <a:t>Прочие расходы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2016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17 618тыс.руб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2017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17 834тыс.руб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18708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03325" y="2519363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25550" y="3248025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11263" y="4078288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5492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8,9</a:t>
            </a:r>
            <a:r>
              <a:rPr lang="ru-RU"/>
              <a:t>%</a:t>
            </a:r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04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/>
              <a:t>7,8%</a:t>
            </a:r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2016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25331тыс.руб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2017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19358тыс.руб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14671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3  458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2277" y="2908076"/>
            <a:ext cx="2396605" cy="7078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Проектирование инженерной  инфраструктуры районов комплексной застройки</a:t>
            </a:r>
            <a:r>
              <a:rPr lang="ru-RU" sz="1000" dirty="0"/>
              <a:t>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2 0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2016 </a:t>
            </a:r>
            <a:r>
              <a:rPr lang="ru-RU" sz="1400" dirty="0"/>
              <a:t>ГОДУ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8 500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11 704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8" y="3753036"/>
            <a:ext cx="2396605" cy="6480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1 458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928934"/>
            <a:ext cx="2545882" cy="663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1669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3786190"/>
            <a:ext cx="271464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5 500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хозяйства,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районного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 год – 2 722,9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год- 2 614,8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год- 2 614,8 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135 712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131 244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131 251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2016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2017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2018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124450" y="1362075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370638" y="1308100"/>
            <a:ext cx="625475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1031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  <a:r>
              <a:rPr lang="ru-RU" sz="1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Справочно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из</a:t>
            </a:r>
          </a:p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Федерального бюджета и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республиканского бюджета Республики Хакасия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привлечено субсидий – 43 559 </a:t>
            </a:r>
            <a:r>
              <a:rPr lang="ru-RU" sz="1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.руб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22.12.2015 г. «о бюджете муниципального образования город Сорск на 2016 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2017-2018 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2015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муниципальных образований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sz="1400" b="1"/>
              <a:t>Совокупные расходы бюджета муниципального образования город Сорск в расчете на душу населения, рублей в год </a:t>
            </a:r>
            <a:endParaRPr lang="ru-RU" sz="140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5 284,7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7 195,0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7 314,5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7 611,6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7 798,4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106,7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1 094,5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1 291,9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1 291,9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МУНИЦИПАЛЬНОГО ОБРАЗОВАНИЯ ГОРОД СОРСК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11,6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31,6  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25 911,0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561,0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1 647,0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9 614,9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25 331,1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171 675,0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17 618,0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17 218,0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100,0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264 299,0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269 776,0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>
                <a:latin typeface="+mn-lt"/>
              </a:rPr>
              <a:t>5 </a:t>
            </a:r>
            <a:r>
              <a:rPr lang="ru-RU" b="1" dirty="0" smtClean="0">
                <a:latin typeface="+mn-lt"/>
              </a:rPr>
              <a:t>477,0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128 587,0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135 712,0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2017-2018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21315</TotalTime>
  <Words>1795</Words>
  <Application>Microsoft Office PowerPoint</Application>
  <PresentationFormat>Экран (4:3)</PresentationFormat>
  <Paragraphs>333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22.12.2015 г. «о бюджете муниципального образования город Сорск на 2016 год и  плановый период 2017-2018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1530</cp:revision>
  <cp:lastPrinted>2010-11-12T09:01:35Z</cp:lastPrinted>
  <dcterms:created xsi:type="dcterms:W3CDTF">2002-05-22T11:42:14Z</dcterms:created>
  <dcterms:modified xsi:type="dcterms:W3CDTF">2016-03-29T09:46:08Z</dcterms:modified>
</cp:coreProperties>
</file>