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39" r:id="rId2"/>
  </p:sldMasterIdLst>
  <p:notesMasterIdLst>
    <p:notesMasterId r:id="rId25"/>
  </p:notesMasterIdLst>
  <p:handoutMasterIdLst>
    <p:handoutMasterId r:id="rId26"/>
  </p:handoutMasterIdLst>
  <p:sldIdLst>
    <p:sldId id="257" r:id="rId3"/>
    <p:sldId id="322" r:id="rId4"/>
    <p:sldId id="321" r:id="rId5"/>
    <p:sldId id="369" r:id="rId6"/>
    <p:sldId id="323" r:id="rId7"/>
    <p:sldId id="325" r:id="rId8"/>
    <p:sldId id="326" r:id="rId9"/>
    <p:sldId id="327" r:id="rId10"/>
    <p:sldId id="329" r:id="rId11"/>
    <p:sldId id="330" r:id="rId12"/>
    <p:sldId id="331" r:id="rId13"/>
    <p:sldId id="332" r:id="rId14"/>
    <p:sldId id="333" r:id="rId15"/>
    <p:sldId id="334" r:id="rId16"/>
    <p:sldId id="336" r:id="rId17"/>
    <p:sldId id="337" r:id="rId18"/>
    <p:sldId id="335" r:id="rId19"/>
    <p:sldId id="339" r:id="rId20"/>
    <p:sldId id="340" r:id="rId21"/>
    <p:sldId id="366" r:id="rId22"/>
    <p:sldId id="371" r:id="rId23"/>
    <p:sldId id="375" r:id="rId24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99FF"/>
    <a:srgbClr val="FFFF99"/>
    <a:srgbClr val="4A9667"/>
    <a:srgbClr val="736E6D"/>
    <a:srgbClr val="807D60"/>
    <a:srgbClr val="489852"/>
    <a:srgbClr val="FF5050"/>
    <a:srgbClr val="00FF00"/>
    <a:srgbClr val="009900"/>
    <a:srgbClr val="99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1379" autoAdjust="0"/>
  </p:normalViewPr>
  <p:slideViewPr>
    <p:cSldViewPr snapToGrid="0">
      <p:cViewPr>
        <p:scale>
          <a:sx n="100" d="100"/>
          <a:sy n="100" d="100"/>
        </p:scale>
        <p:origin x="-198" y="8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-1699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10.pn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4.xlsx"/><Relationship Id="rId1" Type="http://schemas.openxmlformats.org/officeDocument/2006/relationships/image" Target="../media/image10.pn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 sz="1200" baseline="0"/>
            </a:pPr>
            <a:r>
              <a:rPr lang="ru-RU" sz="1200" baseline="0"/>
              <a:t>Структура доходов бюджета муниципального района (тыс.руб.) 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3589532188989629"/>
          <c:y val="0.16015207550569074"/>
          <c:w val="0.49143291640156378"/>
          <c:h val="0.4233183963048706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муниципального района </c:v>
                </c:pt>
              </c:strCache>
            </c:strRef>
          </c:tx>
          <c:dLbls>
            <c:dLbl>
              <c:idx val="0"/>
              <c:layout>
                <c:manualLayout>
                  <c:x val="-9.1177835170012822E-2"/>
                  <c:y val="8.5922561291402952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1"/>
              <c:layout>
                <c:manualLayout>
                  <c:x val="0.11051122978982569"/>
                  <c:y val="-0.1603066109959739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Налоги на имущество</c:v>
                </c:pt>
                <c:pt idx="5">
                  <c:v>Доходы от использования имущества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</c:v>
                </c:pt>
                <c:pt idx="10">
                  <c:v>Безвозмездные поступления от других бюджетов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101137.9</c:v>
                </c:pt>
                <c:pt idx="1">
                  <c:v>3274.2</c:v>
                </c:pt>
                <c:pt idx="2">
                  <c:v>2080.4</c:v>
                </c:pt>
                <c:pt idx="3">
                  <c:v>1551.8</c:v>
                </c:pt>
                <c:pt idx="4">
                  <c:v>3752</c:v>
                </c:pt>
                <c:pt idx="5">
                  <c:v>9373.9</c:v>
                </c:pt>
                <c:pt idx="6">
                  <c:v>1551.3</c:v>
                </c:pt>
                <c:pt idx="7">
                  <c:v>229.3</c:v>
                </c:pt>
                <c:pt idx="8">
                  <c:v>555.29999999999995</c:v>
                </c:pt>
                <c:pt idx="9">
                  <c:v>808.7</c:v>
                </c:pt>
                <c:pt idx="10">
                  <c:v>145695.6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42869168956157161"/>
          <c:w val="0.82766586973333689"/>
          <c:h val="0.52477617168220159"/>
        </c:manualLayout>
      </c:layout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799"/>
          <c:h val="0.91106404022693011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собственных доходов в общем обьеме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120 315,5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7133737277054839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31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2016 г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124314.8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48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734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304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2016 г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270010.40000000002</c:v>
                </c:pt>
              </c:numCache>
            </c:numRef>
          </c:val>
        </c:ser>
        <c:gapWidth val="50"/>
        <c:shape val="cylinder"/>
        <c:axId val="74190848"/>
        <c:axId val="74192384"/>
        <c:axId val="0"/>
      </c:bar3DChart>
      <c:catAx>
        <c:axId val="7419084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4192384"/>
        <c:crosses val="autoZero"/>
        <c:auto val="1"/>
        <c:lblAlgn val="ctr"/>
        <c:lblOffset val="100"/>
      </c:catAx>
      <c:valAx>
        <c:axId val="74192384"/>
        <c:scaling>
          <c:orientation val="minMax"/>
        </c:scaling>
        <c:delete val="1"/>
        <c:axPos val="b"/>
        <c:numFmt formatCode="General" sourceLinked="1"/>
        <c:tickLblPos val="none"/>
        <c:crossAx val="74190848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1200"/>
          </a:pPr>
          <a:endParaRPr lang="ru-RU"/>
        </a:p>
      </c:txPr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8.6032074396652669E-2"/>
          <c:y val="0.22349772851695923"/>
          <c:w val="0.55668062871955104"/>
          <c:h val="0.751456688990097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от других бюджетов бюджетной системы (тыс.руб.)</c:v>
                </c:pt>
              </c:strCache>
            </c:strRef>
          </c:tx>
          <c:explosion val="27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21181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6.5091439084637923E-2"/>
                  <c:y val="8.892891516773139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43 559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4170984956984273E-2"/>
                  <c:y val="-0.1856917815827595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103 811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4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 7,0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">
                  <c:v>11318</c:v>
                </c:pt>
                <c:pt idx="1">
                  <c:v>13821.8</c:v>
                </c:pt>
                <c:pt idx="2">
                  <c:v>120303.8</c:v>
                </c:pt>
                <c:pt idx="3">
                  <c:v>252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8012"/>
          <c:h val="0.91106404022692988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безвозмездных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133737277054856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2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2016 г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145695.6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56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769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338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2016 г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270010.40000000002</c:v>
                </c:pt>
              </c:numCache>
            </c:numRef>
          </c:val>
        </c:ser>
        <c:gapWidth val="50"/>
        <c:shape val="cylinder"/>
        <c:axId val="68335872"/>
        <c:axId val="68554752"/>
        <c:axId val="0"/>
      </c:bar3DChart>
      <c:catAx>
        <c:axId val="6833587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8554752"/>
        <c:crosses val="autoZero"/>
        <c:auto val="1"/>
        <c:lblAlgn val="ctr"/>
        <c:lblOffset val="100"/>
      </c:catAx>
      <c:valAx>
        <c:axId val="68554752"/>
        <c:scaling>
          <c:orientation val="minMax"/>
        </c:scaling>
        <c:delete val="1"/>
        <c:axPos val="b"/>
        <c:numFmt formatCode="#,##0.00" sourceLinked="1"/>
        <c:tickLblPos val="none"/>
        <c:crossAx val="68335872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/>
              <a:t>Структура расходов бюджета   муниципального образования </a:t>
            </a:r>
            <a:r>
              <a:rPr lang="ru-RU" dirty="0" smtClean="0"/>
              <a:t>города Сорска в </a:t>
            </a:r>
            <a:r>
              <a:rPr lang="ru-RU" dirty="0" smtClean="0"/>
              <a:t>2016 </a:t>
            </a:r>
            <a:r>
              <a:rPr lang="ru-RU" dirty="0"/>
              <a:t>году </a:t>
            </a:r>
            <a:endParaRPr lang="ru-RU" dirty="0" smtClean="0"/>
          </a:p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 smtClean="0"/>
              <a:t>(</a:t>
            </a:r>
            <a:r>
              <a:rPr lang="ru-RU" dirty="0"/>
              <a:t>в </a:t>
            </a:r>
            <a:r>
              <a:rPr lang="ru-RU" dirty="0" smtClean="0"/>
              <a:t>тыс. рублей)</a:t>
            </a:r>
            <a:r>
              <a:rPr lang="ru-RU" dirty="0"/>
              <a:t>
</a:t>
            </a:r>
          </a:p>
        </c:rich>
      </c:tx>
      <c:layout>
        <c:manualLayout>
          <c:xMode val="edge"/>
          <c:yMode val="edge"/>
          <c:x val="0.17348753311081191"/>
          <c:y val="1.246263862860540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699788583509514E-2"/>
          <c:y val="0.2385496183206107"/>
          <c:w val="0.47098923955260452"/>
          <c:h val="0.526331676708523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explosion val="25"/>
          <c:dPt>
            <c:idx val="6"/>
            <c:explosion val="13"/>
          </c:dPt>
          <c:dLbls>
            <c:numFmt formatCode="#,##0.0" sourceLinked="0"/>
            <c:txPr>
              <a:bodyPr/>
              <a:lstStyle/>
              <a:p>
                <a:pPr>
                  <a:defRPr sz="997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 </c:v>
                </c:pt>
                <c:pt idx="3">
                  <c:v>Национальная экономика </c:v>
                </c:pt>
                <c:pt idx="4">
                  <c:v>Жилищно-коммунальное хозяйство </c:v>
                </c:pt>
                <c:pt idx="5">
                  <c:v>Социально-культурная сфера </c:v>
                </c:pt>
                <c:pt idx="6">
                  <c:v>Обслуживание государственного долга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33479.599999999999</c:v>
                </c:pt>
                <c:pt idx="1">
                  <c:v>561</c:v>
                </c:pt>
                <c:pt idx="2">
                  <c:v>264.5</c:v>
                </c:pt>
                <c:pt idx="3" formatCode="#,##0.0">
                  <c:v>6693.5</c:v>
                </c:pt>
                <c:pt idx="4" formatCode="#,##0.0">
                  <c:v>26847.599999999999</c:v>
                </c:pt>
                <c:pt idx="5" formatCode="0.0">
                  <c:v>199812</c:v>
                </c:pt>
                <c:pt idx="6">
                  <c:v>8.8000000000000007</c:v>
                </c:pt>
              </c:numCache>
            </c:numRef>
          </c:val>
        </c:ser>
      </c:pie3DChart>
      <c:spPr>
        <a:noFill/>
        <a:ln w="25332">
          <a:noFill/>
        </a:ln>
      </c:spPr>
    </c:plotArea>
    <c:legend>
      <c:legendPos val="r"/>
      <c:layout>
        <c:manualLayout>
          <c:xMode val="edge"/>
          <c:yMode val="edge"/>
          <c:x val="0.49395780251188032"/>
          <c:y val="0.1667996613739674"/>
          <c:w val="0.50263692249933867"/>
          <c:h val="0.78967982851442287"/>
        </c:manualLayout>
      </c:layout>
      <c:txPr>
        <a:bodyPr/>
        <a:lstStyle/>
        <a:p>
          <a:pPr>
            <a:defRPr sz="1097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99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/>
              <a:t>Структура расходов бюджета   муниципального образования </a:t>
            </a:r>
            <a:r>
              <a:rPr lang="ru-RU" dirty="0" smtClean="0"/>
              <a:t>города Сорска в </a:t>
            </a:r>
            <a:r>
              <a:rPr lang="ru-RU" dirty="0" smtClean="0"/>
              <a:t>2016 </a:t>
            </a:r>
            <a:r>
              <a:rPr lang="ru-RU" dirty="0"/>
              <a:t>году </a:t>
            </a:r>
            <a:endParaRPr lang="ru-RU" dirty="0" smtClean="0"/>
          </a:p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 smtClean="0"/>
              <a:t>(</a:t>
            </a:r>
            <a:r>
              <a:rPr lang="ru-RU" dirty="0"/>
              <a:t>в процентах)
</a:t>
            </a:r>
          </a:p>
        </c:rich>
      </c:tx>
      <c:layout>
        <c:manualLayout>
          <c:xMode val="edge"/>
          <c:yMode val="edge"/>
          <c:x val="0.17348753311081191"/>
          <c:y val="1.246263862860540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699788583509514E-2"/>
          <c:y val="0.2385496183206107"/>
          <c:w val="0.47098923955260441"/>
          <c:h val="0.526331676708523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explosion val="25"/>
          <c:dPt>
            <c:idx val="6"/>
            <c:explosion val="13"/>
          </c:dPt>
          <c:dLbls>
            <c:numFmt formatCode="#,##0.0" sourceLinked="0"/>
            <c:txPr>
              <a:bodyPr/>
              <a:lstStyle/>
              <a:p>
                <a:pPr>
                  <a:defRPr sz="997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 </c:v>
                </c:pt>
                <c:pt idx="3">
                  <c:v>Национальная экономика </c:v>
                </c:pt>
                <c:pt idx="4">
                  <c:v>Жилищно-коммунальное хозяйство </c:v>
                </c:pt>
                <c:pt idx="5">
                  <c:v>Социально-культурная сфера </c:v>
                </c:pt>
                <c:pt idx="6">
                  <c:v>Обслуживание государственного и муниципального долга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12.5</c:v>
                </c:pt>
                <c:pt idx="1">
                  <c:v>0.2</c:v>
                </c:pt>
                <c:pt idx="2">
                  <c:v>0.1</c:v>
                </c:pt>
                <c:pt idx="3">
                  <c:v>7.8</c:v>
                </c:pt>
                <c:pt idx="4" formatCode="0.0">
                  <c:v>10</c:v>
                </c:pt>
                <c:pt idx="5">
                  <c:v>69.400000000000006</c:v>
                </c:pt>
                <c:pt idx="6">
                  <c:v>0</c:v>
                </c:pt>
              </c:numCache>
            </c:numRef>
          </c:val>
        </c:ser>
      </c:pie3DChart>
      <c:spPr>
        <a:noFill/>
        <a:ln w="25332">
          <a:noFill/>
        </a:ln>
      </c:spPr>
    </c:plotArea>
    <c:legend>
      <c:legendPos val="r"/>
      <c:layout>
        <c:manualLayout>
          <c:xMode val="edge"/>
          <c:yMode val="edge"/>
          <c:x val="0.49395780251188032"/>
          <c:y val="0.1667996613739674"/>
          <c:w val="0.50263692249933867"/>
          <c:h val="0.78967982851442264"/>
        </c:manualLayout>
      </c:layout>
      <c:txPr>
        <a:bodyPr/>
        <a:lstStyle/>
        <a:p>
          <a:pPr>
            <a:defRPr sz="1097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99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stacked"/>
        <c:ser>
          <c:idx val="1"/>
          <c:order val="0"/>
          <c:tx>
            <c:strRef>
              <c:f>Sheet1!$A$2</c:f>
              <c:strCache>
                <c:ptCount val="1"/>
                <c:pt idx="0">
                  <c:v>Муниципальный долг на конец года, млн.рублей</c:v>
                </c:pt>
              </c:strCache>
            </c:strRef>
          </c:tx>
          <c:spPr>
            <a:gradFill rotWithShape="0">
              <a:gsLst>
                <a:gs pos="0">
                  <a:srgbClr val="000000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9199">
              <a:noFill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6,6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11,6</a:t>
                    </a:r>
                    <a:endParaRPr lang="ru-RU" b="1" dirty="0" smtClean="0">
                      <a:solidFill>
                        <a:schemeClr val="bg1"/>
                      </a:solidFill>
                    </a:endParaRP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71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Sheet1!$B$2:$C$2</c:f>
              <c:numCache>
                <c:formatCode>General</c:formatCode>
                <c:ptCount val="2"/>
                <c:pt idx="0">
                  <c:v>6.6</c:v>
                </c:pt>
                <c:pt idx="1">
                  <c:v>11.6</c:v>
                </c:pt>
              </c:numCache>
            </c:numRef>
          </c:val>
        </c:ser>
        <c:dLbls>
          <c:showVal val="1"/>
        </c:dLbls>
        <c:gapWidth val="75"/>
        <c:overlap val="100"/>
        <c:axId val="105069568"/>
        <c:axId val="105087744"/>
      </c:barChart>
      <c:lineChart>
        <c:grouping val="standard"/>
        <c:ser>
          <c:idx val="0"/>
          <c:order val="1"/>
          <c:tx>
            <c:strRef>
              <c:f>Sheet1!$A$3</c:f>
              <c:strCache>
                <c:ptCount val="1"/>
              </c:strCache>
            </c:strRef>
          </c:tx>
          <c:spPr>
            <a:ln w="43798">
              <a:solidFill>
                <a:srgbClr val="FF990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8.4641636925461533E-2"/>
                  <c:y val="-4.0228470065497318E-2"/>
                </c:manualLayout>
              </c:layout>
              <c:showVal val="1"/>
            </c:dLbl>
            <c:dLbl>
              <c:idx val="1"/>
              <c:layout>
                <c:manualLayout>
                  <c:x val="-6.3481227694096171E-2"/>
                  <c:y val="-5.4857004634769023E-2"/>
                </c:manualLayout>
              </c:layout>
              <c:showVal val="1"/>
            </c:dLbl>
            <c:dLbl>
              <c:idx val="2"/>
              <c:layout>
                <c:manualLayout>
                  <c:x val="-3.0229156044807706E-2"/>
                  <c:y val="-4.3885603707815177E-2"/>
                </c:manualLayout>
              </c:layout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Sheet1!$B$3:$C$3</c:f>
              <c:numCache>
                <c:formatCode>0%</c:formatCode>
                <c:ptCount val="2"/>
              </c:numCache>
            </c:numRef>
          </c:val>
        </c:ser>
        <c:dLbls>
          <c:showVal val="1"/>
        </c:dLbls>
        <c:marker val="1"/>
        <c:axId val="105089280"/>
        <c:axId val="105091072"/>
      </c:lineChart>
      <c:catAx>
        <c:axId val="105069568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05087744"/>
        <c:crosses val="autoZero"/>
        <c:lblAlgn val="ctr"/>
        <c:lblOffset val="100"/>
        <c:tickLblSkip val="1"/>
        <c:tickMarkSkip val="1"/>
      </c:catAx>
      <c:valAx>
        <c:axId val="105087744"/>
        <c:scaling>
          <c:orientation val="minMax"/>
        </c:scaling>
        <c:axPos val="l"/>
        <c:numFmt formatCode="#,##0" sourceLinked="0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05069568"/>
        <c:crosses val="autoZero"/>
        <c:crossBetween val="between"/>
        <c:majorUnit val="20"/>
      </c:valAx>
      <c:catAx>
        <c:axId val="105089280"/>
        <c:scaling>
          <c:orientation val="minMax"/>
        </c:scaling>
        <c:delete val="1"/>
        <c:axPos val="b"/>
        <c:numFmt formatCode="General" sourceLinked="1"/>
        <c:tickLblPos val="none"/>
        <c:crossAx val="105091072"/>
        <c:crosses val="autoZero"/>
        <c:lblAlgn val="ctr"/>
        <c:lblOffset val="100"/>
      </c:catAx>
      <c:valAx>
        <c:axId val="105091072"/>
        <c:scaling>
          <c:orientation val="minMax"/>
        </c:scaling>
        <c:delete val="1"/>
        <c:axPos val="r"/>
        <c:numFmt formatCode="0%" sourceLinked="0"/>
        <c:majorTickMark val="none"/>
        <c:tickLblPos val="none"/>
        <c:crossAx val="105089280"/>
        <c:crosses val="max"/>
        <c:crossBetween val="between"/>
        <c:majorUnit val="0.1"/>
      </c:valAx>
      <c:spPr>
        <a:noFill/>
        <a:ln w="29199">
          <a:noFill/>
        </a:ln>
      </c:spPr>
    </c:plotArea>
    <c:legend>
      <c:legendPos val="r"/>
      <c:legendEntry>
        <c:idx val="1"/>
        <c:delete val="1"/>
      </c:legendEntry>
      <c:layout/>
      <c:spPr>
        <a:noFill/>
        <a:ln w="29199">
          <a:noFill/>
        </a:ln>
      </c:spPr>
    </c:legend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2"/>
          </a:solidFill>
          <a:latin typeface="+mj-lt"/>
          <a:ea typeface="Arial"/>
          <a:cs typeface="Arial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0.91266</cdr:y>
    </cdr:from>
    <cdr:to>
      <cdr:x>0.60738</cdr:x>
      <cdr:y>0.95917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2" y="2854137"/>
          <a:ext cx="171804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0.36189</cdr:x>
      <cdr:y>0.52076</cdr:y>
    </cdr:from>
    <cdr:to>
      <cdr:x>0.56895</cdr:x>
      <cdr:y>0.61379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489674" y="1614568"/>
          <a:ext cx="852339" cy="2884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46,0</a:t>
          </a:r>
          <a:r>
            <a:rPr lang="ru-RU" sz="1100" b="1" dirty="0" smtClean="0"/>
            <a:t> 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0.85418</cdr:y>
    </cdr:from>
    <cdr:to>
      <cdr:x>0.60738</cdr:x>
      <cdr:y>0.90069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0" y="2671268"/>
          <a:ext cx="171803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0.50034</cdr:x>
      <cdr:y>0.52909</cdr:y>
    </cdr:from>
    <cdr:to>
      <cdr:x>0.7074</cdr:x>
      <cdr:y>0.6305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2234476" y="1654629"/>
          <a:ext cx="924711" cy="317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54,0</a:t>
          </a:r>
          <a:r>
            <a:rPr lang="ru-RU" sz="1100" b="1" dirty="0" smtClean="0"/>
            <a:t> 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ru-RU" smtClean="0"/>
              <a:pPr/>
              <a:t>14.06.2017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ru-RU" smtClean="0"/>
              <a:pPr/>
              <a:t>14.06.2017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882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476500" y="3124200"/>
            <a:ext cx="668655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476500" y="5003322"/>
            <a:ext cx="668655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6923" y="1158222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6/14/2017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441" y="4165667"/>
            <a:ext cx="3657600" cy="416052"/>
          </a:xfrm>
        </p:spPr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8733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418768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802892" y="5788152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063750" y="4495800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436006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18161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512" y="1873584"/>
            <a:ext cx="416052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2512" y="4572000"/>
            <a:ext cx="416052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5479260" y="0"/>
            <a:ext cx="4426741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281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0" y="2895600"/>
            <a:ext cx="668655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6500" y="5010150"/>
            <a:ext cx="668655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5444" y="1154557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644" y="4162806"/>
            <a:ext cx="3657600" cy="4160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435096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802892" y="5791200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035627" y="4479888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85610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452334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26102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17245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5300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736306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9530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70535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15728" y="3181350"/>
            <a:ext cx="6309360" cy="4953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79970" y="274320"/>
            <a:ext cx="1654302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30200" y="274320"/>
            <a:ext cx="61087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92201" y="3181350"/>
            <a:ext cx="6309360" cy="4953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68655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29615" y="264795"/>
            <a:ext cx="1651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0899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8305800" y="1065849"/>
            <a:ext cx="2011680" cy="416052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706052" y="3722000"/>
            <a:ext cx="3200400" cy="39624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255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chart" Target="../charts/chart7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9551" y="2147301"/>
            <a:ext cx="7592114" cy="252756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муниципального образования </a:t>
            </a:r>
            <a:b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Сорск </a:t>
            </a:r>
            <a:b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3400" b="1" i="0" cap="none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6698" y="311649"/>
            <a:ext cx="1259976" cy="15736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2095928"/>
            <a:ext cx="9906000" cy="359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059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Сорск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189383" y="863570"/>
          <a:ext cx="6961840" cy="5763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Сорск</a:t>
            </a:r>
          </a:p>
        </p:txBody>
      </p:sp>
      <p:graphicFrame>
        <p:nvGraphicFramePr>
          <p:cNvPr id="8" name="Диаграмма 8"/>
          <p:cNvGraphicFramePr>
            <a:graphicFrameLocks/>
          </p:cNvGraphicFramePr>
          <p:nvPr/>
        </p:nvGraphicFramePr>
        <p:xfrm>
          <a:off x="280263" y="1463040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 flipV="1">
            <a:off x="1417887" y="432454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2358529" y="4574363"/>
            <a:ext cx="1808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/>
              <a:t>Объем собственных доходов 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73242" y="4555071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385575" y="1776552"/>
            <a:ext cx="4967433" cy="256902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Собственные доходы в общем объеме доходов бюджета муниципального образования составляют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46,0%,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план поступления по ним выполнен на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83,4%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(при плане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149041,6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тыс. руб., поступило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124314,8 </a:t>
            </a: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тыс. руб.). </a:t>
            </a:r>
            <a:endParaRPr lang="ru-RU" sz="14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248592" y="1150262"/>
            <a:ext cx="8385176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ОБЪЕМ И СТРУКТУРА </a:t>
            </a:r>
            <a:r>
              <a:rPr lang="ru-RU" sz="1400" b="1" dirty="0" smtClean="0"/>
              <a:t>ДОХОДОВ </a:t>
            </a:r>
            <a:r>
              <a:rPr lang="ru-RU" sz="1400" b="1" dirty="0"/>
              <a:t>БЮДЖЕТА </a:t>
            </a:r>
            <a:r>
              <a:rPr lang="ru-RU" sz="1400" b="1" dirty="0" smtClean="0"/>
              <a:t>ГОРОДА</a:t>
            </a:r>
            <a:r>
              <a:rPr lang="ru-RU" sz="1400" b="1" dirty="0" smtClean="0"/>
              <a:t>, </a:t>
            </a:r>
            <a:r>
              <a:rPr lang="ru-RU" sz="1400" b="1" dirty="0"/>
              <a:t>ТЫС.РУБ.</a:t>
            </a:r>
          </a:p>
        </p:txBody>
      </p:sp>
      <p:pic>
        <p:nvPicPr>
          <p:cNvPr id="14" name="Рисунок 13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Сорск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801859" y="1236939"/>
          <a:ext cx="8786279" cy="423041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504731"/>
                <a:gridCol w="1224737"/>
                <a:gridCol w="1075152"/>
                <a:gridCol w="981659"/>
              </a:tblGrid>
              <a:tr h="2859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Наименование доходов 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Сумма  </a:t>
                      </a:r>
                      <a:r>
                        <a:rPr lang="ru-RU" sz="900" b="1" u="none" strike="noStrike" dirty="0" smtClean="0"/>
                        <a:t> </a:t>
                      </a:r>
                      <a:r>
                        <a:rPr lang="ru-RU" sz="900" b="1" u="none" strike="noStrike" dirty="0"/>
                        <a:t>на </a:t>
                      </a:r>
                      <a:r>
                        <a:rPr lang="ru-RU" sz="900" b="1" u="none" strike="noStrike" dirty="0" smtClean="0"/>
                        <a:t>2016 </a:t>
                      </a:r>
                      <a:r>
                        <a:rPr lang="ru-RU" sz="900" b="1" u="none" strike="noStrike" dirty="0"/>
                        <a:t>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на </a:t>
                      </a:r>
                      <a:r>
                        <a:rPr lang="ru-RU" sz="900" b="1" u="none" strike="noStrike" dirty="0" smtClean="0"/>
                        <a:t>01.01.2017 </a:t>
                      </a:r>
                      <a:r>
                        <a:rPr lang="ru-RU" sz="900" b="1" u="none" strike="noStrike" dirty="0"/>
                        <a:t>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Процент исполнения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НАЛОГОВЫЕ И НЕНАЛОГОВЫЕ ДОХОДЫ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149 041,6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124 314,8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83,4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НАЛОГИ НА ПРИБЫЛЬ, ДОХОДЫ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114 215,2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101 137,9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 НА ДОХОДЫ ФИЗИЧЕСКИХ ЛИЦ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114 215,2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strike="noStrike" dirty="0" smtClean="0"/>
                        <a:t>101 137,9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НАЛОГИ НА ТОВАРЫ (РАБОТЫ,УСЛУГИ), РЕАЛИЗУЕМЫЕ НА ТЕРРИТОРИИ РОССИЙСКОЙ ФЕДЕРАЦИИ 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3 137,5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3 274,2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104,4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/>
                        <a:t>НАЛОГИ НА СОВОКУПНЫЙ ДОХОД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2 143,0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2 080,4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97,1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НАЛОГИ НА ИМУЩЕСТВО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 </a:t>
                      </a:r>
                      <a:r>
                        <a:rPr lang="ru-RU" sz="900" u="none" strike="noStrike" dirty="0" smtClean="0"/>
                        <a:t>046,0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3 752,0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92,7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71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ГОСУДАРСТВЕННА</a:t>
                      </a:r>
                      <a:r>
                        <a:rPr lang="ru-RU" sz="900" u="none" strike="noStrike" baseline="0" dirty="0" smtClean="0"/>
                        <a:t> ПОШЛИНА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1 </a:t>
                      </a:r>
                      <a:r>
                        <a:rPr lang="ru-RU" sz="900" b="0" i="0" u="none" strike="noStrike" dirty="0" smtClean="0">
                          <a:latin typeface="Times New Roman"/>
                        </a:rPr>
                        <a:t>534,0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</a:t>
                      </a:r>
                      <a:r>
                        <a:rPr lang="ru-RU" sz="900" u="none" strike="noStrike" dirty="0" smtClean="0"/>
                        <a:t>551,8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101,2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ДОХОДЫ ОТ ИСПОЛЬЗОВАНИЯ ИМУЩЕСТВА, НАХОДЯЩЕГОСЯ В ГОСУДАРСТВЕННОЙ И МУНИЦИПАЛЬНОЙ СОБСТВЕНННОСТИ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 </a:t>
                      </a:r>
                      <a:r>
                        <a:rPr lang="ru-RU" sz="900" u="none" strike="noStrike" dirty="0" smtClean="0"/>
                        <a:t>050,0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 </a:t>
                      </a:r>
                      <a:r>
                        <a:rPr lang="ru-RU" sz="900" u="none" strike="noStrike" dirty="0" smtClean="0"/>
                        <a:t>373,9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93,3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/>
                        <a:t>ПЛАТЕЖИ ПРИ ПОЛЬЗОВАНИИ ПРИРОДНЫМИ РЕСУРСАМИ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11 937,0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1 551,3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13,0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9379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/>
                        <a:t>ДОХОДЫ ОТ ОКАЗАНИЯ ПЛАТНЫХ УСЛУГ (РАБОТ) И КОМПЕНСАЦИИ ЗАТРАТ ГОСУДАРСТВА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229,3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229,3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629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ДОХОДЫ ОТ ПРОДАЖИ МАТЕРИАЛЬНЫХ И НЕМАТЕРИАЛЬНЫХ АКТИВОВ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995,0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555,3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55,8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ШТРАФЫ, САНКЦИИ, ВОЗМЕЩЕНИЕ УЩЕРБА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754,6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808,7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107,2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/>
                        <a:t>БЕЗВОЗМЕЗДНЫЕ ПОСТУПЛЕНИЯ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164 799,8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145 695,6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88,4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ДОТАЦИИ БЮДЖЕТАМ СУБЪЕКТОВ РОССИЙСКОЙ ФЕДЕРАЦИИ И МУНИЦИПАЛЬНЫХ ОБРАЗОВАНИЙ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11 318,0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11 318,0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3943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СУБСИДИИ БЮДЖЕТАМ СУБЪЕКТОВ РОССИЙСКОЙ ФЕДЕРАЦИИ И МУНИЦИПАЛЬНЫХ ОБРАЗОВАНИЙ ( МЕЖБЮДЖЕТНЫЕ СУБСИДИИ)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19 138,8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13 821,8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СУБВЕНЦИИ БЮДЖЕТАМ СУБЪЕКТОВ РОССИЙСКОЙ ФЕДЕРАЦИИ И МУНИЦИПАЛЬНЫХ ОБРАЗОВАНИЙ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134 091,0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120 303,8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89,7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ИНЫЕ МЕЖБЮДЖЕТНЫЕ ТРАНСФЕРТЫ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32828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latin typeface="+mn-lt"/>
                        </a:rPr>
                        <a:t>БЕЗВОЗМЕЗДНЫЕ</a:t>
                      </a:r>
                      <a:r>
                        <a:rPr lang="ru-RU" sz="900" b="0" i="0" u="none" strike="noStrike" baseline="0" dirty="0" smtClean="0">
                          <a:latin typeface="+mn-lt"/>
                        </a:rPr>
                        <a:t> ПОСТУПЛЕНИЯ ОТ НЕГОСУДАРСТВЕННЫХ ОРГАНИЗАЦИЙ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250,0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250,0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/>
                        <a:t>ВСЕГО ДОХОДОВ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313 841,4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270 010,4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latin typeface="+mn-lt"/>
                        </a:rPr>
                        <a:t>86,0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горд Сорск</a:t>
            </a: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567397" y="2183560"/>
          <a:ext cx="4705373" cy="4024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69025" y="1338833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Структура безвозмездных поступлений от других бюджетов бюджетной системы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за </a:t>
            </a:r>
            <a:r>
              <a:rPr lang="ru-RU" sz="1600" b="1" dirty="0" smtClean="0">
                <a:solidFill>
                  <a:srgbClr val="002060"/>
                </a:solidFill>
              </a:rPr>
              <a:t>2016 </a:t>
            </a:r>
            <a:r>
              <a:rPr lang="ru-RU" sz="1600" b="1" dirty="0" smtClean="0">
                <a:solidFill>
                  <a:srgbClr val="002060"/>
                </a:solidFill>
              </a:rPr>
              <a:t>год.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20" name="Диаграмма 8"/>
          <p:cNvGraphicFramePr>
            <a:graphicFrameLocks/>
          </p:cNvGraphicFramePr>
          <p:nvPr/>
        </p:nvGraphicFramePr>
        <p:xfrm>
          <a:off x="5261568" y="1071155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 flipV="1">
            <a:off x="6564653" y="3758487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858749" y="4093516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7435625" y="4023364"/>
            <a:ext cx="1808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Объем безвозмездных поступлений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217244" y="4759239"/>
            <a:ext cx="4527650" cy="19333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Основная доля безвозмездных поступлений </a:t>
            </a:r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82,6 </a:t>
            </a:r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% поступила в бюджет города в форме субвенций на выполнение переданных государственных полномочий. </a:t>
            </a:r>
          </a:p>
          <a:p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Сумма поступлений в бюджет муниципального образования в виде субсидий  </a:t>
            </a:r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13 821,8 </a:t>
            </a:r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тыс. руб., была направлена на обеспечение мероприятий по строительству модернизации и ремонту , программы энергосбережения, модернизации систем дошкольного образования.</a:t>
            </a:r>
            <a:endParaRPr lang="ru-RU" sz="1200" b="1" i="1" dirty="0">
              <a:solidFill>
                <a:srgbClr val="002060"/>
              </a:solidFill>
              <a:latin typeface="Arial Hak" pitchFamily="34" charset="-52"/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704850" y="1283699"/>
          <a:ext cx="8935541" cy="424461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293872"/>
                <a:gridCol w="721104"/>
                <a:gridCol w="509024"/>
                <a:gridCol w="1104690"/>
                <a:gridCol w="1191331"/>
                <a:gridCol w="1115520"/>
              </a:tblGrid>
              <a:tr h="194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err="1"/>
                        <a:t>Рз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ПР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Сумма                           на </a:t>
                      </a:r>
                      <a:r>
                        <a:rPr lang="ru-RU" sz="900" b="1" u="none" strike="noStrike" dirty="0" smtClean="0"/>
                        <a:t>2016 </a:t>
                      </a:r>
                      <a:r>
                        <a:rPr lang="ru-RU" sz="900" b="1" u="none" strike="noStrike" dirty="0"/>
                        <a:t>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</a:t>
                      </a:r>
                      <a:endParaRPr lang="ru-RU" sz="900" b="1" u="none" strike="noStrike" dirty="0" smtClean="0"/>
                    </a:p>
                    <a:p>
                      <a:pPr algn="ctr" fontAlgn="ctr"/>
                      <a:r>
                        <a:rPr lang="ru-RU" sz="900" b="1" u="none" strike="noStrike" dirty="0" smtClean="0"/>
                        <a:t>на </a:t>
                      </a:r>
                      <a:r>
                        <a:rPr lang="ru-RU" sz="900" b="1" u="none" strike="noStrike" dirty="0" smtClean="0"/>
                        <a:t>01.01.2017 </a:t>
                      </a:r>
                      <a:r>
                        <a:rPr lang="ru-RU" sz="900" b="1" u="none" strike="noStrike" dirty="0"/>
                        <a:t>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Процент исполнения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Общегосударственные вопросы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38 335,5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33 479,6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87,3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182870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Функционирование высшего должностного лица  субъекта Российской Федерации и муниципального образования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</a:t>
                      </a:r>
                      <a:r>
                        <a:rPr lang="ru-RU" sz="900" u="none" strike="noStrike" dirty="0" smtClean="0"/>
                        <a:t>387,0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</a:t>
                      </a:r>
                      <a:r>
                        <a:rPr lang="ru-RU" sz="900" u="none" strike="noStrike" dirty="0" smtClean="0"/>
                        <a:t>178,3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56722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01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4 179,4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</a:t>
                      </a:r>
                      <a:r>
                        <a:rPr lang="ru-RU" sz="900" u="none" strike="noStrike" dirty="0" smtClean="0"/>
                        <a:t>591,9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85,9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3210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Функционирование Правительства Российской Федерации, высших исполнительных органов государственной  власти субъектов Российской Федерации, местных администраций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04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21 270,9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18 634,4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Обеспечение </a:t>
                      </a:r>
                      <a:r>
                        <a:rPr lang="ru-RU" sz="900" u="none" strike="noStrike" dirty="0" smtClean="0"/>
                        <a:t>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01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06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276,3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42,6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8791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smtClean="0"/>
                        <a:t>Резервные фонды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/>
                        <a:t>11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9 066,0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9 049,2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99,8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общегосударственные вопросы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13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2 155,9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908,1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42,1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Национальная оборона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561,0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561,0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100,0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Мобилизационная и вневойсковая подготовка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561,0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561,0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100,0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Национальная безопасность и правоохранительная деятельность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1 807,6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264,5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Другие вопросы в области национальной</a:t>
                      </a:r>
                      <a:r>
                        <a:rPr lang="ru-RU" sz="900" u="none" strike="noStrike" baseline="0" dirty="0" smtClean="0"/>
                        <a:t> безопасности и правоохранительной деятельности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1 807,6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264,5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Национальная экономика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10 782,2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6 693,5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62,1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Сельское хозяйство и рыболовство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462,0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240,7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52,1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Автомобильный транспорт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 </a:t>
                      </a:r>
                      <a:r>
                        <a:rPr lang="ru-RU" sz="900" u="none" strike="noStrike" dirty="0" smtClean="0"/>
                        <a:t>540,0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</a:t>
                      </a:r>
                      <a:r>
                        <a:rPr lang="ru-RU" sz="900" u="none" strike="noStrike" dirty="0" smtClean="0"/>
                        <a:t>716,2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67,1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Дорожное хозяйство (дорожные фонды)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09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3 137,5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2 000,0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63,7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вопросы в области национальной экономики     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12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1 642,7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736,6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44,8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Жилищно-коммунальное хозяйство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41 527,7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26 847,6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64,6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Жилищное хозяйство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14 484,7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9 482,5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65,5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Коммунальное хозяйство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14 597,9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7 177,3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65,7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Благоустройство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10 514,0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8 523,8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49,2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3364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9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Другие вопросы в области жилищно-коммунального хозяйства</a:t>
                      </a:r>
                      <a:endParaRPr kumimoji="0" lang="ru-RU" sz="9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1 931,1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1 664,0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86,2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609998" y="743134"/>
            <a:ext cx="8078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Структура расходов бюджета  муниципального образования города Сорска</a:t>
            </a:r>
          </a:p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 по разделам, подразделам за </a:t>
            </a:r>
            <a:r>
              <a:rPr lang="ru-RU" sz="1050" b="1" dirty="0" smtClean="0">
                <a:solidFill>
                  <a:srgbClr val="7030A0"/>
                </a:solidFill>
              </a:rPr>
              <a:t>2016 </a:t>
            </a:r>
            <a:r>
              <a:rPr lang="ru-RU" sz="1050" b="1" dirty="0" smtClean="0">
                <a:solidFill>
                  <a:srgbClr val="7030A0"/>
                </a:solidFill>
              </a:rPr>
              <a:t>год</a:t>
            </a:r>
            <a:endParaRPr lang="ru-RU" sz="105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57598" y="686528"/>
            <a:ext cx="8078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Структура расходов бюджета  муниципального образования  города Сорска</a:t>
            </a:r>
          </a:p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 по разделам, подразделам за </a:t>
            </a:r>
            <a:r>
              <a:rPr lang="ru-RU" sz="1050" b="1" dirty="0" smtClean="0">
                <a:solidFill>
                  <a:srgbClr val="7030A0"/>
                </a:solidFill>
              </a:rPr>
              <a:t>2016 </a:t>
            </a:r>
            <a:r>
              <a:rPr lang="ru-RU" sz="1050" b="1" dirty="0" smtClean="0">
                <a:solidFill>
                  <a:srgbClr val="7030A0"/>
                </a:solidFill>
              </a:rPr>
              <a:t>год</a:t>
            </a:r>
            <a:endParaRPr lang="ru-RU" sz="1050" b="1" dirty="0">
              <a:solidFill>
                <a:srgbClr val="7030A0"/>
              </a:solidFill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52452" y="1259489"/>
          <a:ext cx="9087939" cy="411904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371414"/>
                <a:gridCol w="732733"/>
                <a:gridCol w="517233"/>
                <a:gridCol w="1122505"/>
                <a:gridCol w="1210544"/>
                <a:gridCol w="1133510"/>
              </a:tblGrid>
              <a:tr h="3985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err="1"/>
                        <a:t>Рз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Сумма                           на </a:t>
                      </a:r>
                      <a:r>
                        <a:rPr lang="ru-RU" sz="900" b="1" u="none" strike="noStrike" dirty="0" smtClean="0"/>
                        <a:t>2016 </a:t>
                      </a:r>
                      <a:r>
                        <a:rPr lang="ru-RU" sz="900" b="1" u="none" strike="noStrike" dirty="0"/>
                        <a:t>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</a:t>
                      </a:r>
                      <a:endParaRPr lang="ru-RU" sz="900" b="1" u="none" strike="noStrike" dirty="0" smtClean="0"/>
                    </a:p>
                    <a:p>
                      <a:pPr algn="ctr" fontAlgn="ctr"/>
                      <a:r>
                        <a:rPr lang="ru-RU" sz="900" b="1" u="none" strike="noStrike" dirty="0" smtClean="0"/>
                        <a:t>на </a:t>
                      </a:r>
                      <a:r>
                        <a:rPr lang="ru-RU" sz="900" b="1" u="none" strike="noStrike" dirty="0" smtClean="0"/>
                        <a:t>01.01.2017 </a:t>
                      </a:r>
                      <a:r>
                        <a:rPr lang="ru-RU" sz="900" b="1" u="none" strike="noStrike" dirty="0"/>
                        <a:t>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Процент исполнения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Образование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185 364,2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162 555,5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Дошкольное образование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65 533,9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56 807,6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86,7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4455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Общее образование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smtClean="0"/>
                        <a:t>07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smtClean="0"/>
                        <a:t>02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smtClean="0"/>
                        <a:t>113 284,3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smtClean="0"/>
                        <a:t>100 044,5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44554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9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79,1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37,7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47,7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Другие вопросы в области образования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09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 </a:t>
                      </a:r>
                      <a:r>
                        <a:rPr lang="ru-RU" sz="900" u="none" strike="noStrike" dirty="0" smtClean="0"/>
                        <a:t>466,9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 </a:t>
                      </a:r>
                      <a:r>
                        <a:rPr lang="ru-RU" sz="900" u="none" strike="noStrike" dirty="0" smtClean="0"/>
                        <a:t>665,7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Культура, кинематография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23 357,3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19 878,3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85,1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Культура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14 976,0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12 853,4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85,8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вопросы в области культуры, кинематографии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8 381,3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7 024,9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Социальная политика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17 831,0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17 311,0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97,1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smtClean="0"/>
                        <a:t>Пенсионное обеспечение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</a:t>
                      </a:r>
                      <a:r>
                        <a:rPr lang="ru-RU" sz="900" u="none" strike="noStrike" dirty="0" smtClean="0"/>
                        <a:t>296,0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1 </a:t>
                      </a:r>
                      <a:r>
                        <a:rPr lang="ru-RU" sz="900" u="none" strike="noStrike" dirty="0" smtClean="0"/>
                        <a:t>267,1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97,8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Социальное обеспечение населения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819,0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819,0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Охрана семьи и детства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15 266,0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14 775,4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96,8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вопросы в области социальной политики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06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450,0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449,5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99,9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Физическая культура и спорт 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67,2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67,2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Другие вопросы в области физической культуры и спорта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05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67,2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67,2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Обслуживание государственного и муниципального долга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smtClean="0"/>
                        <a:t>Обслуживание государственного внутреннего и муниципального долга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18829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u="none" strike="noStrike" dirty="0" smtClean="0"/>
                        <a:t>Всего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319 676,5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267 667,0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83,7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graphicFrame>
        <p:nvGraphicFramePr>
          <p:cNvPr id="8" name="Объект 1"/>
          <p:cNvGraphicFramePr/>
          <p:nvPr/>
        </p:nvGraphicFramePr>
        <p:xfrm>
          <a:off x="472500" y="1371126"/>
          <a:ext cx="8976301" cy="509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graphicFrame>
        <p:nvGraphicFramePr>
          <p:cNvPr id="15" name="Объект 1"/>
          <p:cNvGraphicFramePr/>
          <p:nvPr>
            <p:extLst>
              <p:ext uri="{D42A27DB-BD31-4B8C-83A1-F6EECF244321}">
                <p14:modId xmlns:p14="http://schemas.microsoft.com/office/powerpoint/2010/main" xmlns="" val="3325772961"/>
              </p:ext>
            </p:extLst>
          </p:nvPr>
        </p:nvGraphicFramePr>
        <p:xfrm>
          <a:off x="472500" y="1371126"/>
          <a:ext cx="8976301" cy="509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целевых программ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43000" y="615789"/>
          <a:ext cx="8610603" cy="631714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177166"/>
                <a:gridCol w="1124744"/>
                <a:gridCol w="1278661"/>
                <a:gridCol w="1030032"/>
              </a:tblGrid>
              <a:tr h="1828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План на </a:t>
                      </a:r>
                      <a:r>
                        <a:rPr lang="ru-RU" sz="900" b="1" u="none" strike="noStrike" dirty="0" smtClean="0"/>
                        <a:t>2016 </a:t>
                      </a:r>
                      <a:r>
                        <a:rPr lang="ru-RU" sz="900" b="1" u="none" strike="noStrike" dirty="0"/>
                        <a:t>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на </a:t>
                      </a:r>
                      <a:r>
                        <a:rPr lang="ru-RU" sz="900" b="1" u="none" strike="noStrike" dirty="0" smtClean="0"/>
                        <a:t>01.01.2017 </a:t>
                      </a:r>
                      <a:r>
                        <a:rPr lang="ru-RU" sz="900" b="1" u="none" strike="noStrike" dirty="0"/>
                        <a:t>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Процент исполнения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</a:tr>
              <a:tr h="671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/>
                        <a:t>Муниципальные программы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250 228,6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205 479,8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82,1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</a:tr>
              <a:tr h="16208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Профессиональное развитие муниципальных служащих органов местного самоуправления города Сорска Республики Хакасия на 2015-2017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129,1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64,7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50,1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1805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Текущий и капитальный ремонт административных зданий администрации города Сорска на </a:t>
                      </a:r>
                      <a:r>
                        <a:rPr kumimoji="0" lang="ru-RU" sz="10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2016-2018 </a:t>
                      </a:r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1 694,0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522,0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30,8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Обеспечение общественного порядка и противодействия преступности на территории городского округа г.Сорск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211,0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105,7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50,1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Противодействие незаконному обороту наркотиков, снижение масштабов наркотизации и алкоголизации населения муниципального образования город Сорск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76,0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16,9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Защита населения и территории муниципального образования город Сорск от чрезвычайных ситуаций, обеспечение пожарной безопасности и безопасности людей на водных объектах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240,6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141,8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58,9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Развитие сельскохозяйственного производства на территории муниципального образования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462,0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240,7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52,1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Развитие транспортной системы муниципального образования город Сорск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8 677,5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5 716,2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65,9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9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Подпрограмма "Организация пассажирских перевозок автомобильным </a:t>
                      </a:r>
                      <a:r>
                        <a:rPr kumimoji="0" lang="ru-RU" sz="9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транспортом общего </a:t>
                      </a:r>
                      <a:r>
                        <a:rPr kumimoji="0" lang="ru-RU" sz="9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пользования"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5 </a:t>
                      </a:r>
                      <a:r>
                        <a:rPr lang="ru-RU" sz="900" u="none" strike="noStrike" dirty="0" smtClean="0"/>
                        <a:t>540,0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3 </a:t>
                      </a:r>
                      <a:r>
                        <a:rPr lang="ru-RU" sz="900" u="none" strike="noStrike" dirty="0" smtClean="0"/>
                        <a:t>716,2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67,1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6712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9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Подпрограмма "Автомобильные дороги на территории муниципального образования города Сорска"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3 137,5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2 </a:t>
                      </a:r>
                      <a:r>
                        <a:rPr lang="ru-RU" sz="900" u="none" strike="noStrike" dirty="0" smtClean="0"/>
                        <a:t>000,0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63,7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 dirty="0">
                          <a:latin typeface="Arial"/>
                        </a:rPr>
                        <a:t>Управление муниципальным имуществом муниципального образования город Сорск (2014-2016 годы)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550,5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372,3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67,6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latin typeface="Arial"/>
                        </a:rPr>
                        <a:t>Развитие субъектов малого и среднего предпринимательства на территории муниципального образования город Сорск на 2014 -2016 годы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1 092,2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364,3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33,4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Переселение жителей муниципального образования город Сорск из аварийного и непригодного для проживания жилищного фонда на 2011 - 2016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 </a:t>
                      </a:r>
                      <a:r>
                        <a:rPr lang="ru-RU" sz="900" b="1" i="0" u="none" strike="noStrike" dirty="0" smtClean="0">
                          <a:latin typeface="Times New Roman"/>
                        </a:rPr>
                        <a:t>260,0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 </a:t>
                      </a:r>
                      <a:r>
                        <a:rPr lang="ru-RU" sz="900" b="1" i="0" u="none" strike="noStrike" dirty="0" smtClean="0">
                          <a:latin typeface="Times New Roman"/>
                        </a:rPr>
                        <a:t>200,0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95,2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latin typeface="Arial Cyr"/>
                        </a:rPr>
                        <a:t>Комплексное развитие систем коммунальной инфраструктуры муниципального образования г. Сорск на 2011-2025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2 400,0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1 896,1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79,0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"Модернизация объектов коммунальной инфраструктуры территории муниципального образования г.Сорск на 2011-2025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2 400,0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1 896,1,0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79,0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Энергосбережение и повышение энергоэффективности в муниципальном образовании город Сорск на 2011-2015 годы и на перспективу до 2020 года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12 197,9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5 281,2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43,3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и благоустройство территории муниципального образования город Сорск (2014-2016 годы)"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10 514,0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8 523,8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81,1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"Благоустройство территории муниципального образования город Сорск"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9 314,0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7 323,8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78,6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"Обеспечение доступным и комфортным жильем и коммунальными услугами населения"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1 200,0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1 200,0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100,0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целевых программ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67340" y="685457"/>
          <a:ext cx="8503679" cy="6315747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070242"/>
                <a:gridCol w="1124744"/>
                <a:gridCol w="1278661"/>
                <a:gridCol w="1030032"/>
              </a:tblGrid>
              <a:tr h="1828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План на </a:t>
                      </a:r>
                      <a:r>
                        <a:rPr lang="ru-RU" sz="900" b="1" u="none" strike="noStrike" dirty="0" smtClean="0"/>
                        <a:t>2016 </a:t>
                      </a:r>
                      <a:r>
                        <a:rPr lang="ru-RU" sz="900" b="1" u="none" strike="noStrike" dirty="0"/>
                        <a:t>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на </a:t>
                      </a:r>
                      <a:r>
                        <a:rPr lang="ru-RU" sz="900" b="1" u="none" strike="noStrike" dirty="0" smtClean="0"/>
                        <a:t>01.01.2017 </a:t>
                      </a:r>
                      <a:r>
                        <a:rPr lang="ru-RU" sz="900" b="1" u="none" strike="noStrike" dirty="0"/>
                        <a:t>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Процент исполнения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latin typeface="Arial Cyr"/>
                        </a:rPr>
                        <a:t>Развитие культуры муниципального образования г.Сорска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19 021,0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16 512,4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86,8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физической культуры, спорта, молодежной политики, туризма в муниципальном образовании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14 430,1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12 508,2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86,7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Социальная политика на территории муниципального образования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1 526,0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</a:t>
                      </a:r>
                      <a:r>
                        <a:rPr lang="ru-RU" sz="900" b="1" u="none" strike="noStrike" dirty="0" smtClean="0"/>
                        <a:t>497,1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98,1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"Старшее поколение на 2014-2016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1 346,0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1 317,1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97,9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"Повышение роли некоммерческих организаций муниципального образования в решении социально-культурных и иных общественно значимых задач развития города Сорска на 2014-2016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180,0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180,0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Обеспечение жильем молодых семей в муниципальном образовании город Сорск на 2011-2015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819,0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819,0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2268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Содействие занятости населения города Сорска Республики Хакасия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199,5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99,8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6481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системы образования в муниципальном образовании г.Сорск на 2014-2016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160 371,1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140 681,0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2001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"Обеспечение доступности дошкольного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65 533,9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56 807,6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86,7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"Обеспечение доступности общего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81 710,0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72 557,7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Arial"/>
                        </a:rPr>
                        <a:t>Подпрограмма "Обеспечение доступности дополнительного образования"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9 510,0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8 389,2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88,2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694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Arial"/>
                        </a:rPr>
                        <a:t>Подпрограмма "Реализация национальной образовательной инициативы "Наша новая школа"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375,2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324,1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86,4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"Школьное питание"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3 242,0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2 602,4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80,3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Дети сироты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Переселение граждан из аварийного жилищного фонда, в том числе с учетом необходимости  развития малоэтажного жилищного строительства, на территории муниципального образования г.Сорск, в 2013-2017 годах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11 246,7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6 658,4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59,2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31416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Повышение безопасности дорожного движения в муниципальном образовании город Сорск на 2014-2016г.г.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1 050,0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архивного дела в городе Сорске на 2015-2017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70,0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69,0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Проведение капитального ремонта муниципального жилищного фонда в многоквартирных домах, расположенных на территории муниципального образования город Сорск на 2015-2017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1 978,0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1 624,1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82,1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latin typeface="Arial Cyr"/>
                        </a:rPr>
                        <a:t>Улучшение условий и охраны труда на территории муниципального образования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230,0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latin typeface="Arial Cyr"/>
                        </a:rPr>
                        <a:t>Информатизация администрации города Сорска и ее структурных подразделений на 2016-2018г.г.</a:t>
                      </a:r>
                      <a:endParaRPr lang="ru-RU" sz="10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411,9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359,2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87,2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latin typeface="Arial Cyr"/>
                        </a:rPr>
                        <a:t>Доступная среда (2016-2018 годы)</a:t>
                      </a:r>
                      <a:endParaRPr lang="ru-RU" sz="10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latin typeface="Arial Cyr"/>
                        </a:rPr>
                        <a:t>Молодежная политика на территории муниципального образования город Сорск на 2015-2017г.г.</a:t>
                      </a:r>
                      <a:endParaRPr lang="ru-RU" sz="1000" b="1" i="0" u="none" strike="noStrike" dirty="0"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96,0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86,2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89,8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715965" y="1209676"/>
            <a:ext cx="8894761" cy="4914899"/>
          </a:xfrm>
        </p:spPr>
        <p:txBody>
          <a:bodyPr rtlCol="0">
            <a:noAutofit/>
          </a:bodyPr>
          <a:lstStyle/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муниципального образования город Сорск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образования город Сорск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целевых программ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1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социально-экономичского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развития муниципального образования город Сорск</a:t>
            </a:r>
          </a:p>
          <a:p>
            <a:pPr marL="571500" indent="-571500">
              <a:buNone/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94661" y="422756"/>
            <a:ext cx="30893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7552" y="376536"/>
            <a:ext cx="7764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www.express-novosti.ru/images/2012/06/4fcdf2675a4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065" y="1601788"/>
            <a:ext cx="2500464" cy="1693863"/>
          </a:xfrm>
          <a:prstGeom prst="rect">
            <a:avLst/>
          </a:prstGeom>
          <a:noFill/>
        </p:spPr>
      </p:pic>
      <p:pic>
        <p:nvPicPr>
          <p:cNvPr id="80900" name="Picture 4" descr="http://img1.vashgorod.ru/uploads/images/news/t5/f33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91" y="3740151"/>
            <a:ext cx="2569308" cy="1670050"/>
          </a:xfrm>
          <a:prstGeom prst="rect">
            <a:avLst/>
          </a:prstGeom>
          <a:noFill/>
        </p:spPr>
      </p:pic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19350933"/>
              </p:ext>
            </p:extLst>
          </p:nvPr>
        </p:nvGraphicFramePr>
        <p:xfrm>
          <a:off x="3694761" y="1376738"/>
          <a:ext cx="4734865" cy="3957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B1504-9BFE-46DB-B976-1F70662CFD48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12294" name="Текст 2"/>
          <p:cNvSpPr txBox="1">
            <a:spLocks/>
          </p:cNvSpPr>
          <p:nvPr/>
        </p:nvSpPr>
        <p:spPr bwMode="auto">
          <a:xfrm>
            <a:off x="32677" y="225424"/>
            <a:ext cx="9789054" cy="97472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571500" indent="-571500" algn="ctr">
              <a:defRPr/>
            </a:pP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Показатели </a:t>
            </a:r>
            <a:r>
              <a:rPr lang="ru-RU" sz="1800" b="1" dirty="0" err="1" smtClean="0">
                <a:solidFill>
                  <a:srgbClr val="C00000"/>
                </a:solidFill>
                <a:cs typeface="Times New Roman" pitchFamily="18" charset="0"/>
              </a:rPr>
              <a:t>социально-экономичского</a:t>
            </a: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 развития</a:t>
            </a:r>
          </a:p>
          <a:p>
            <a:pPr marL="571500" indent="-571500" algn="ctr">
              <a:defRPr/>
            </a:pP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 муниципального образования </a:t>
            </a:r>
          </a:p>
          <a:p>
            <a:pPr marL="571500" indent="-571500" algn="ctr">
              <a:defRPr/>
            </a:pP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города Сорска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5418" y="1557338"/>
          <a:ext cx="9637713" cy="1303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404"/>
                <a:gridCol w="2537311"/>
                <a:gridCol w="926137"/>
                <a:gridCol w="848415"/>
                <a:gridCol w="1225067"/>
                <a:gridCol w="1225067"/>
                <a:gridCol w="1225067"/>
                <a:gridCol w="1062245"/>
              </a:tblGrid>
              <a:tr h="6402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</a:tr>
              <a:tr h="28766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Выпуск товаров и услуг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5 451,2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5 800,1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980,1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  <a:tr h="37544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280,1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93328" y="4110038"/>
            <a:ext cx="916133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3607" y="3212978"/>
            <a:ext cx="9620999" cy="55453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городе Сорске проживает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возрастёт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11,8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100,2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01217" y="4581525"/>
          <a:ext cx="9637713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404"/>
                <a:gridCol w="2537311"/>
                <a:gridCol w="926137"/>
                <a:gridCol w="848415"/>
                <a:gridCol w="1225067"/>
                <a:gridCol w="1225067"/>
                <a:gridCol w="1225067"/>
                <a:gridCol w="1062245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2018год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0,71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</a:tr>
            </a:tbl>
          </a:graphicData>
        </a:graphic>
      </p:graphicFrame>
      <p:pic>
        <p:nvPicPr>
          <p:cNvPr id="9" name="Рисунок 8" descr="gerb 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00124" y="1238666"/>
            <a:ext cx="8497093" cy="61645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00050" indent="-400050" algn="ctr"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323849" y="854994"/>
            <a:ext cx="9191626" cy="4593306"/>
          </a:xfrm>
          <a:prstGeom prst="rect">
            <a:avLst/>
          </a:prstGeom>
        </p:spPr>
        <p:txBody>
          <a:bodyPr/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Отдел финансов и экономики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администрации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города Сорска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Адрес: 655111  г.Сорск, ул. Кирова,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Заместитель главы по финансовым и экономическим вопросам –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Бондаренко Марина Николаевна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тел. (8 39033)    2-43-37                   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(8 39033)    2-43-48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E-mail: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sorskfin@lmail.ru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bakan.sibnovosti.ru/pictures/0462/8462/v_ust_abakanskom_rayone_nadeyutsya_na_turistov_thumb_fed_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3" y="1687284"/>
            <a:ext cx="4536078" cy="3024052"/>
          </a:xfrm>
          <a:prstGeom prst="rect">
            <a:avLst/>
          </a:prstGeom>
          <a:noFill/>
        </p:spPr>
      </p:pic>
      <p:pic>
        <p:nvPicPr>
          <p:cNvPr id="1028" name="Picture 4" descr="http://photo.foto-planeta.com/view/6/8/8/0/mayskiy-688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" y="1680754"/>
            <a:ext cx="4101738" cy="307389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50673" y="4572005"/>
            <a:ext cx="5561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Это информационный ресурс, содержащий данные об исполнении бюджета за отчетный финансовый год, в доступной для широкого круга заинтересованных пользователей форме.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3829" y="309543"/>
            <a:ext cx="46532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Отчет для граждан</a:t>
            </a: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3915" y="1325836"/>
            <a:ext cx="918427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Годовой отчет об исполнении бюджета муниципального образования, представляемый в Совет депутатов, составляет отдел финансов и экономики.</a:t>
            </a:r>
            <a:endParaRPr lang="ru-RU" sz="1600" dirty="0" smtClean="0"/>
          </a:p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Отчет об исполнении бюджета муниципального образования за отчетный год направляется на рассмотрение и утверждение в Совет депутатов не позднее 1 апреля текущего года.</a:t>
            </a:r>
          </a:p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 Отчет - состоит из источников и наборов данных, параметров и композиции элементов отчета муниципального образования на определенный период (отчетный финансовый год).</a:t>
            </a:r>
          </a:p>
          <a:p>
            <a:pPr algn="just"/>
            <a:r>
              <a:rPr lang="ru-RU" sz="1600" dirty="0" smtClean="0"/>
              <a:t> 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Отчет составляется в соответствии с той же структурой и бюджетной классификацией, которые применялись при утверждении бюджета муниципального района.</a:t>
            </a:r>
          </a:p>
          <a:p>
            <a:r>
              <a:rPr lang="ru-RU" sz="1600" dirty="0" smtClean="0"/>
              <a:t>  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До начала рассмотрения Советом депутатов годового отчета проводятся публичные слушания по нему.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 Публичные слушания по годовому отчету проводятся в порядке, аналогичном порядку проведения публичных слушаний по проекту решения о бюджете муниципального образования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 По результатам рассмотрения годового отчета Совет депутатов принимает решение об утверждении либо отклонении решения об исполнении бюджета муниципального образования.</a:t>
            </a:r>
          </a:p>
          <a:p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815" y="2575448"/>
            <a:ext cx="89665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Доходы бюджета –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поступившие в бюджет денежные средства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774" y="3428889"/>
            <a:ext cx="8470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Расходы бюджета -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выплаченные из бюджета денежные средства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29398" y="3796936"/>
            <a:ext cx="544285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Сбалансированный бюджет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3124" y="4476210"/>
            <a:ext cx="1846218" cy="1654629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ДОХОДЫ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49213" y="4502063"/>
            <a:ext cx="1867990" cy="1632857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РАСХОДЫ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5340" y="1354413"/>
            <a:ext cx="91842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Отчет - состоит из источников и наборов данных, параметров и композиции элементов отчета муниципального образования на определенный период (отчетный финансовый год).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72988" y="5042536"/>
            <a:ext cx="1062446" cy="35705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=</a:t>
            </a:r>
            <a:endParaRPr lang="ru-RU" sz="3200" b="1" dirty="0"/>
          </a:p>
        </p:txBody>
      </p:sp>
      <p:pic>
        <p:nvPicPr>
          <p:cNvPr id="31746" name="Picture 2" descr="http://admduliapino.ru/tinybrowser/images/byudget/_full/_budzh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1126" y="4530727"/>
            <a:ext cx="3235325" cy="2156883"/>
          </a:xfrm>
          <a:prstGeom prst="rect">
            <a:avLst/>
          </a:prstGeom>
          <a:noFill/>
        </p:spPr>
      </p:pic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09210" y="2152081"/>
            <a:ext cx="55092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Дефицит бюджета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превышение расходов бюджета над его доходами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16" y="1741713"/>
            <a:ext cx="3511050" cy="261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8914" y="3914994"/>
            <a:ext cx="3636802" cy="264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586741" y="4618284"/>
            <a:ext cx="553538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err="1" smtClean="0">
                <a:solidFill>
                  <a:srgbClr val="0070C0"/>
                </a:solidFill>
              </a:rPr>
              <a:t>Профицит</a:t>
            </a:r>
            <a:r>
              <a:rPr lang="ru-RU" sz="2800" b="1" dirty="0" smtClean="0">
                <a:solidFill>
                  <a:srgbClr val="0070C0"/>
                </a:solidFill>
              </a:rPr>
              <a:t> бюджета </a:t>
            </a:r>
            <a:r>
              <a:rPr lang="ru-RU" dirty="0" smtClean="0"/>
              <a:t>– 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превышение доходов бюджета над его расходами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352" y="1355432"/>
            <a:ext cx="90482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Источники финансирования дефицита бюджета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251270" y="2229398"/>
            <a:ext cx="2621281" cy="12627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/>
          </a:p>
          <a:p>
            <a:pPr algn="ctr"/>
            <a:endParaRPr lang="ru-RU" sz="1100" b="1" dirty="0" smtClean="0"/>
          </a:p>
          <a:p>
            <a:pPr algn="ctr"/>
            <a:r>
              <a:rPr lang="ru-RU" sz="1100" b="1" dirty="0" smtClean="0"/>
              <a:t>разница между полученными (поступившими) и погашенными средствами по кредиту банков </a:t>
            </a:r>
          </a:p>
          <a:p>
            <a:endParaRPr lang="ru-RU" dirty="0" smtClean="0"/>
          </a:p>
        </p:txBody>
      </p:sp>
      <p:sp>
        <p:nvSpPr>
          <p:cNvPr id="17" name="Овал 16"/>
          <p:cNvSpPr/>
          <p:nvPr/>
        </p:nvSpPr>
        <p:spPr>
          <a:xfrm>
            <a:off x="5281749" y="3570518"/>
            <a:ext cx="2616926" cy="129322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разница между полученными (поступившими) и погашенными средствами по кредиту от других уровней бюджета </a:t>
            </a:r>
            <a:endParaRPr lang="ru-RU" dirty="0" smtClean="0"/>
          </a:p>
        </p:txBody>
      </p:sp>
      <p:sp>
        <p:nvSpPr>
          <p:cNvPr id="20" name="Овал 19"/>
          <p:cNvSpPr/>
          <p:nvPr/>
        </p:nvSpPr>
        <p:spPr>
          <a:xfrm>
            <a:off x="5277393" y="5164185"/>
            <a:ext cx="2647407" cy="11495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остатки средств на счетах по учету средств бюджета </a:t>
            </a:r>
            <a:endParaRPr lang="ru-RU" sz="1200" dirty="0" smtClean="0"/>
          </a:p>
        </p:txBody>
      </p:sp>
      <p:sp>
        <p:nvSpPr>
          <p:cNvPr id="21" name="Овал 20"/>
          <p:cNvSpPr/>
          <p:nvPr/>
        </p:nvSpPr>
        <p:spPr>
          <a:xfrm>
            <a:off x="1863636" y="3405055"/>
            <a:ext cx="2011680" cy="18026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Дефицит бюджета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 rot="3130814">
            <a:off x="4246343" y="2683248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5400000">
            <a:off x="4320362" y="3645544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6818165">
            <a:off x="4233278" y="4612197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20044" y="0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1116600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Межбюджетные трансферты -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средства, предоставляемые одним бюджетом 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бюджетной системы Российской Федерации другому бюджету бюджетной системы 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Российской Федерации 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143796" y="2299064"/>
            <a:ext cx="5860869" cy="644434"/>
          </a:xfrm>
          <a:prstGeom prst="roundRect">
            <a:avLst>
              <a:gd name="adj" fmla="val 2866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Дотации (от лат. «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Dotatio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» - дар, пожертвование)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 Предоставляются на безвозмездной и безвозвратной основе без установления направлений и (или) условий их использования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148152" y="3091546"/>
            <a:ext cx="5882640" cy="918755"/>
          </a:xfrm>
          <a:prstGeom prst="roundRect">
            <a:avLst>
              <a:gd name="adj" fmla="val 2322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Субсидии (от лат. «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Subsidium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» - поддержка)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-Предоставляются в целях </a:t>
            </a:r>
            <a:r>
              <a:rPr lang="ru-RU" sz="1200" i="1" dirty="0" err="1" smtClean="0">
                <a:solidFill>
                  <a:schemeClr val="accent2">
                    <a:lumMod val="75000"/>
                  </a:schemeClr>
                </a:solidFill>
              </a:rPr>
              <a:t>софинансирования</a:t>
            </a: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 расходных обязательств,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возникающих при выполнении полномочий органов местного самоуправления по вопросам местного значения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22173" y="4136573"/>
            <a:ext cx="5869577" cy="1323703"/>
          </a:xfrm>
          <a:prstGeom prst="roundRect">
            <a:avLst>
              <a:gd name="adj" fmla="val 25309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Субвенции (от лат. «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Sub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venire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» - приходить на помощь)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 Предоставляются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31521" y="2490653"/>
            <a:ext cx="1323703" cy="3779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Виды межбюджетных трансфертов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78778" y="5630095"/>
            <a:ext cx="5839096" cy="1049383"/>
          </a:xfrm>
          <a:prstGeom prst="roundRect">
            <a:avLst>
              <a:gd name="adj" fmla="val 3024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Иные межбюджетные трансферты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 Предоставляются в случаях и порядке, предусмотренных законами субъекта Российской Федерации и принимаемыми в соответствии с ними иными нормативными правовыми актами органов государственной власти субъекта Российской Федерации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Стрелка влево 38"/>
          <p:cNvSpPr/>
          <p:nvPr/>
        </p:nvSpPr>
        <p:spPr>
          <a:xfrm rot="20804216">
            <a:off x="2244579" y="2567254"/>
            <a:ext cx="766672" cy="1978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лево 39"/>
          <p:cNvSpPr/>
          <p:nvPr/>
        </p:nvSpPr>
        <p:spPr>
          <a:xfrm>
            <a:off x="2251167" y="4685215"/>
            <a:ext cx="770709" cy="21336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лево 40"/>
          <p:cNvSpPr/>
          <p:nvPr/>
        </p:nvSpPr>
        <p:spPr>
          <a:xfrm>
            <a:off x="2194560" y="3422470"/>
            <a:ext cx="809898" cy="2351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лево 41"/>
          <p:cNvSpPr/>
          <p:nvPr/>
        </p:nvSpPr>
        <p:spPr>
          <a:xfrm rot="878422">
            <a:off x="2258518" y="5745149"/>
            <a:ext cx="820772" cy="2023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Сорск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70808" y="1114702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Виды доходов городского бюджета 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2217" y="2046517"/>
            <a:ext cx="2952206" cy="36750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/>
              <a:t>Налоговые доходы - поступление от уплаты налогов, установленных Налоговым кодексом Российской Федерации </a:t>
            </a:r>
          </a:p>
          <a:p>
            <a:r>
              <a:rPr lang="ru-RU" sz="1200" dirty="0" smtClean="0"/>
              <a:t>•налог на доходы физических лиц </a:t>
            </a:r>
          </a:p>
          <a:p>
            <a:r>
              <a:rPr lang="ru-RU" sz="1200" dirty="0" smtClean="0"/>
              <a:t>•акцизы </a:t>
            </a:r>
          </a:p>
          <a:p>
            <a:r>
              <a:rPr lang="ru-RU" sz="1200" dirty="0" smtClean="0"/>
              <a:t>•единый налог на вмененный доход </a:t>
            </a:r>
          </a:p>
          <a:p>
            <a:r>
              <a:rPr lang="ru-RU" sz="1200" dirty="0" smtClean="0"/>
              <a:t>•налоги на имущество </a:t>
            </a:r>
          </a:p>
          <a:p>
            <a:r>
              <a:rPr lang="ru-RU" sz="1200" dirty="0" smtClean="0"/>
              <a:t>• госпошлина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83577" y="1911531"/>
            <a:ext cx="2973978" cy="419317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/>
              <a:t>Неналоговые доходы -платежи, установленные законодательством Российской Федерации </a:t>
            </a:r>
          </a:p>
          <a:p>
            <a:r>
              <a:rPr lang="ru-RU" sz="1200" dirty="0" smtClean="0"/>
              <a:t>•арендная плата за землю </a:t>
            </a:r>
          </a:p>
          <a:p>
            <a:r>
              <a:rPr lang="ru-RU" sz="1200" dirty="0" smtClean="0"/>
              <a:t>•доходы от использования муниципального имущества </a:t>
            </a:r>
          </a:p>
          <a:p>
            <a:r>
              <a:rPr lang="ru-RU" sz="1200" dirty="0" smtClean="0"/>
              <a:t>•доходы от реализации муниципального имущества </a:t>
            </a:r>
          </a:p>
          <a:p>
            <a:r>
              <a:rPr lang="ru-RU" sz="1200" dirty="0" smtClean="0"/>
              <a:t>•плата за негативное воздействие на окружающую среду </a:t>
            </a:r>
          </a:p>
          <a:p>
            <a:r>
              <a:rPr lang="ru-RU" sz="1200" dirty="0" smtClean="0"/>
              <a:t>•платные услуги от муниципальных учреждений </a:t>
            </a:r>
          </a:p>
          <a:p>
            <a:r>
              <a:rPr lang="ru-RU" sz="1200" dirty="0" smtClean="0"/>
              <a:t>•доходы от продажи земельных участков </a:t>
            </a:r>
          </a:p>
          <a:p>
            <a:r>
              <a:rPr lang="ru-RU" sz="1200" dirty="0" smtClean="0"/>
              <a:t>•штрафы за нарушение законодательства РФ </a:t>
            </a:r>
          </a:p>
          <a:p>
            <a:r>
              <a:rPr lang="ru-RU" sz="1200" dirty="0" smtClean="0"/>
              <a:t>•прочие неналоговые доходы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79624" y="1754778"/>
            <a:ext cx="2952206" cy="36750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Безвозмездные поступления </a:t>
            </a:r>
          </a:p>
          <a:p>
            <a:r>
              <a:rPr lang="ru-RU" sz="1400" dirty="0" smtClean="0"/>
              <a:t>•поступления из республиканского бюджета межбюджетных трансфертов в виде дотаций, субсидий, субвенций и иных межбюджетных трансфертов </a:t>
            </a:r>
          </a:p>
        </p:txBody>
      </p:sp>
      <p:pic>
        <p:nvPicPr>
          <p:cNvPr id="11" name="Рисунок 10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2537</Words>
  <Application>Microsoft Office PowerPoint</Application>
  <PresentationFormat>Лист A4 (210x297 мм)</PresentationFormat>
  <Paragraphs>733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Отчет об исполнении бюджета муниципального образования  город Сорск  за 2016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2016-02-17T06:12:14Z</dcterms:created>
  <dcterms:modified xsi:type="dcterms:W3CDTF">2017-06-14T10:13:03Z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