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FF66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9648" autoAdjust="0"/>
  </p:normalViewPr>
  <p:slideViewPr>
    <p:cSldViewPr>
      <p:cViewPr>
        <p:scale>
          <a:sx n="80" d="100"/>
          <a:sy n="80" d="100"/>
        </p:scale>
        <p:origin x="-1164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0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31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4.0564937229197032E-2"/>
                  <c:y val="-6.5321960111428181E-3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5873236307076991E-2"/>
                  <c:y val="-5.9877771722348074E-17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25903</c:v>
                </c:pt>
                <c:pt idx="1">
                  <c:v>27780</c:v>
                </c:pt>
                <c:pt idx="2">
                  <c:v>23666</c:v>
                </c:pt>
                <c:pt idx="3">
                  <c:v>18005</c:v>
                </c:pt>
                <c:pt idx="4">
                  <c:v>17094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  <c:pt idx="3">
                  <c:v>2018 год</c:v>
                </c:pt>
                <c:pt idx="4">
                  <c:v>2019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95013120"/>
        <c:axId val="95010816"/>
        <c:axId val="0"/>
      </c:bar3DChart>
      <c:catAx>
        <c:axId val="950131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010816"/>
        <c:crosses val="autoZero"/>
        <c:auto val="1"/>
        <c:lblAlgn val="ctr"/>
        <c:lblOffset val="100"/>
      </c:catAx>
      <c:valAx>
        <c:axId val="9501081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95013120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7133737277054815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451E-2"/>
                  <c:y val="1.230483434657134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160722</c:v>
                </c:pt>
                <c:pt idx="1">
                  <c:v>100812</c:v>
                </c:pt>
                <c:pt idx="2">
                  <c:v>90329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1.6958585798159238E-2"/>
                  <c:y val="-4.1016114488571084E-3"/>
                </c:manualLayout>
              </c:layout>
              <c:showVal val="1"/>
            </c:dLbl>
            <c:dLbl>
              <c:idx val="1"/>
              <c:layout>
                <c:manualLayout>
                  <c:x val="1.6958585798159238E-2"/>
                  <c:y val="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4.0700605915582104E-2"/>
                  <c:y val="-4.1016114488571084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203836</c:v>
                </c:pt>
                <c:pt idx="1">
                  <c:v>144682</c:v>
                </c:pt>
                <c:pt idx="2">
                  <c:v>131655</c:v>
                </c:pt>
              </c:numCache>
            </c:numRef>
          </c:val>
        </c:ser>
        <c:gapWidth val="50"/>
        <c:shape val="box"/>
        <c:axId val="102882304"/>
        <c:axId val="103711488"/>
        <c:axId val="0"/>
      </c:bar3DChart>
      <c:catAx>
        <c:axId val="10288230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3711488"/>
        <c:crosses val="autoZero"/>
        <c:auto val="1"/>
        <c:lblAlgn val="ctr"/>
        <c:lblOffset val="100"/>
      </c:catAx>
      <c:valAx>
        <c:axId val="103711488"/>
        <c:scaling>
          <c:orientation val="minMax"/>
        </c:scaling>
        <c:delete val="1"/>
        <c:axPos val="b"/>
        <c:numFmt formatCode="General" sourceLinked="1"/>
        <c:tickLblPos val="none"/>
        <c:crossAx val="102882304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0998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2017 г.</c:v>
                </c:pt>
                <c:pt idx="1">
                  <c:v>2018 г.</c:v>
                </c:pt>
                <c:pt idx="2">
                  <c:v>2019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65279</c:v>
                </c:pt>
                <c:pt idx="1">
                  <c:v>40593</c:v>
                </c:pt>
                <c:pt idx="2">
                  <c:v>37616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2017 г.</c:v>
                </c:pt>
                <c:pt idx="1">
                  <c:v>2018 г.</c:v>
                </c:pt>
                <c:pt idx="2">
                  <c:v>2019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77293</c:v>
                </c:pt>
                <c:pt idx="1">
                  <c:v>42506</c:v>
                </c:pt>
                <c:pt idx="2">
                  <c:v>35000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2017 г.</c:v>
                </c:pt>
                <c:pt idx="1">
                  <c:v>2018 г.</c:v>
                </c:pt>
                <c:pt idx="2">
                  <c:v>2019 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11964</c:v>
                </c:pt>
                <c:pt idx="1">
                  <c:v>11964</c:v>
                </c:pt>
                <c:pt idx="2">
                  <c:v>11964</c:v>
                </c:pt>
              </c:numCache>
            </c:numRef>
          </c:val>
        </c:ser>
        <c:gapWidth val="68"/>
        <c:overlap val="100"/>
        <c:axId val="106526592"/>
        <c:axId val="106528128"/>
      </c:barChart>
      <c:catAx>
        <c:axId val="1065265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6528128"/>
        <c:crosses val="autoZero"/>
        <c:auto val="1"/>
        <c:lblAlgn val="ctr"/>
        <c:lblOffset val="100"/>
      </c:catAx>
      <c:valAx>
        <c:axId val="106528128"/>
        <c:scaling>
          <c:orientation val="minMax"/>
        </c:scaling>
        <c:delete val="1"/>
        <c:axPos val="l"/>
        <c:numFmt formatCode="0%" sourceLinked="1"/>
        <c:tickLblPos val="none"/>
        <c:crossAx val="106526592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3052E-2"/>
          <c:y val="9.1685606590839297E-2"/>
          <c:w val="0.6233887188524565"/>
          <c:h val="0.65831452066509133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1765417170495811E-2"/>
                  <c:y val="-2.1875000000000068E-2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0864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058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203836</c:v>
                </c:pt>
                <c:pt idx="1">
                  <c:v>144682</c:v>
                </c:pt>
                <c:pt idx="2">
                  <c:v>131655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116E-3"/>
                </c:manualLayout>
              </c:layout>
              <c:showVal val="1"/>
            </c:dLbl>
            <c:dLbl>
              <c:idx val="1"/>
              <c:layout>
                <c:manualLayout>
                  <c:x val="1.9347037484885168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18444</c:v>
                </c:pt>
                <c:pt idx="1">
                  <c:v>18712</c:v>
                </c:pt>
                <c:pt idx="2">
                  <c:v>18712</c:v>
                </c:pt>
              </c:numCache>
            </c:numRef>
          </c:val>
        </c:ser>
        <c:gapWidth val="18"/>
        <c:shape val="box"/>
        <c:axId val="106751488"/>
        <c:axId val="106753024"/>
        <c:axId val="0"/>
      </c:bar3DChart>
      <c:catAx>
        <c:axId val="106751488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6753024"/>
        <c:crosses val="autoZero"/>
        <c:auto val="1"/>
        <c:lblAlgn val="ctr"/>
        <c:lblOffset val="100"/>
      </c:catAx>
      <c:valAx>
        <c:axId val="106753024"/>
        <c:scaling>
          <c:orientation val="minMax"/>
        </c:scaling>
        <c:delete val="1"/>
        <c:axPos val="b"/>
        <c:numFmt formatCode="General" sourceLinked="1"/>
        <c:tickLblPos val="none"/>
        <c:crossAx val="106751488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7083333333333367"/>
          <c:y val="4.3749999999999997E-2"/>
          <c:w val="0.55483858267716535"/>
          <c:h val="0.73780733267716714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2792</c:v>
                </c:pt>
                <c:pt idx="1">
                  <c:v>2792</c:v>
                </c:pt>
                <c:pt idx="2">
                  <c:v>3023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7468</c:v>
                </c:pt>
                <c:pt idx="1">
                  <c:v>7848</c:v>
                </c:pt>
                <c:pt idx="2">
                  <c:v>7848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785</c:v>
                </c:pt>
                <c:pt idx="1">
                  <c:v>785</c:v>
                </c:pt>
                <c:pt idx="2">
                  <c:v>785</c:v>
                </c:pt>
              </c:numCache>
            </c:numRef>
          </c:val>
        </c:ser>
        <c:gapWidth val="88"/>
        <c:overlap val="100"/>
        <c:axId val="95249152"/>
        <c:axId val="95250688"/>
      </c:barChart>
      <c:catAx>
        <c:axId val="952491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250688"/>
        <c:crosses val="autoZero"/>
        <c:auto val="1"/>
        <c:lblAlgn val="ctr"/>
        <c:lblOffset val="100"/>
      </c:catAx>
      <c:valAx>
        <c:axId val="95250688"/>
        <c:scaling>
          <c:orientation val="minMax"/>
        </c:scaling>
        <c:delete val="1"/>
        <c:axPos val="l"/>
        <c:numFmt formatCode="General" sourceLinked="1"/>
        <c:tickLblPos val="none"/>
        <c:crossAx val="95249152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119"/>
          <c:w val="0.25114990111415481"/>
          <c:h val="0.47056593335669145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3.20056047610228E-2"/>
          <c:y val="4.5665354330708674E-2"/>
          <c:w val="0.80261815927450664"/>
          <c:h val="0.7836695374015771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5018</c:v>
                </c:pt>
                <c:pt idx="1">
                  <c:v>123474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55</c:v>
                </c:pt>
                <c:pt idx="1">
                  <c:v>63550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cat>
            <c:strRef>
              <c:f>Лист1!$A$2:$A$3</c:f>
              <c:strCache>
                <c:ptCount val="2"/>
                <c:pt idx="0">
                  <c:v>дотации</c:v>
                </c:pt>
                <c:pt idx="1">
                  <c:v>субвенции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53</c:v>
                </c:pt>
                <c:pt idx="1">
                  <c:v>50531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752"/>
          <c:y val="0.86513415331280363"/>
          <c:w val="0.22938751361115767"/>
          <c:h val="0.11973175484212006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2016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625"/>
          <c:y val="0.71030357985510317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4.0143124462651086E-2"/>
          <c:y val="3.0161876248100801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.13147276902887137"/>
                  <c:y val="-4.5438344883740406E-2"/>
                </c:manualLayout>
              </c:layout>
              <c:showVal val="1"/>
            </c:dLbl>
            <c:dLbl>
              <c:idx val="3"/>
              <c:layout>
                <c:manualLayout>
                  <c:x val="7.5579068241469788E-2"/>
                  <c:y val="8.382134959334582E-2"/>
                </c:manualLayout>
              </c:layout>
              <c:showVal val="1"/>
            </c:dLbl>
            <c:dLbl>
              <c:idx val="4"/>
              <c:layout>
                <c:manualLayout>
                  <c:x val="4.9598097112860999E-2"/>
                  <c:y val="6.264940736696975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4.6645013123359412E-2"/>
                  <c:y val="7.6082052610638731E-2"/>
                </c:manualLayout>
              </c:layout>
              <c:showVal val="1"/>
            </c:dLbl>
            <c:dLbl>
              <c:idx val="6"/>
              <c:layout>
                <c:manualLayout>
                  <c:x val="-2.3156824146981538E-2"/>
                  <c:y val="-0.10166270344291604"/>
                </c:manualLayout>
              </c:layout>
              <c:showVal val="1"/>
            </c:dLbl>
            <c:dLbl>
              <c:idx val="8"/>
              <c:layout>
                <c:manualLayout>
                  <c:x val="-0.10147276902887142"/>
                  <c:y val="-7.8566947639183357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114215.2</c:v>
                </c:pt>
                <c:pt idx="1">
                  <c:v>3137.5</c:v>
                </c:pt>
                <c:pt idx="2">
                  <c:v>2143</c:v>
                </c:pt>
                <c:pt idx="3">
                  <c:v>1534</c:v>
                </c:pt>
                <c:pt idx="4">
                  <c:v>10050</c:v>
                </c:pt>
                <c:pt idx="5">
                  <c:v>12619</c:v>
                </c:pt>
                <c:pt idx="6">
                  <c:v>254.9</c:v>
                </c:pt>
                <c:pt idx="7">
                  <c:v>164799.79999999999</c:v>
                </c:pt>
                <c:pt idx="8">
                  <c:v>4046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66277380211439196"/>
          <c:y val="0.80912647298398044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2.1896249706900649E-2"/>
          <c:y val="5.3422660597520884E-2"/>
          <c:w val="0.97810375029310115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98788.5</c:v>
                </c:pt>
                <c:pt idx="1">
                  <c:v>2685.7</c:v>
                </c:pt>
                <c:pt idx="2">
                  <c:v>2181</c:v>
                </c:pt>
                <c:pt idx="3">
                  <c:v>1727</c:v>
                </c:pt>
                <c:pt idx="4">
                  <c:v>10207</c:v>
                </c:pt>
                <c:pt idx="5">
                  <c:v>15920.1</c:v>
                </c:pt>
                <c:pt idx="6">
                  <c:v>1739.7</c:v>
                </c:pt>
                <c:pt idx="7">
                  <c:v>128492</c:v>
                </c:pt>
                <c:pt idx="8">
                  <c:v>4425.1000000000004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61440375201544506"/>
          <c:y val="0.79120381380898819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4.0143124462651086E-2"/>
          <c:y val="1.8814568547366041E-3"/>
          <c:w val="0.95985687553734889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.21690467610730779"/>
                  <c:y val="1.8763511703894165E-2"/>
                </c:manualLayout>
              </c:layout>
              <c:showVal val="1"/>
            </c:dLbl>
            <c:dLbl>
              <c:idx val="3"/>
              <c:layout>
                <c:manualLayout>
                  <c:x val="2.6562804284323286E-2"/>
                  <c:y val="0.11540928812469854"/>
                </c:manualLayout>
              </c:layout>
              <c:showVal val="1"/>
            </c:dLbl>
            <c:dLbl>
              <c:idx val="4"/>
              <c:layout>
                <c:manualLayout>
                  <c:x val="2.3878868697588717E-2"/>
                  <c:y val="7.9130965772135728E-2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96421.9</c:v>
                </c:pt>
                <c:pt idx="1">
                  <c:v>2643.5</c:v>
                </c:pt>
                <c:pt idx="2">
                  <c:v>2225</c:v>
                </c:pt>
                <c:pt idx="3">
                  <c:v>1744</c:v>
                </c:pt>
                <c:pt idx="4">
                  <c:v>11131.5</c:v>
                </c:pt>
                <c:pt idx="5">
                  <c:v>18172.099999999999</c:v>
                </c:pt>
                <c:pt idx="6">
                  <c:v>1785.4</c:v>
                </c:pt>
                <c:pt idx="7">
                  <c:v>63605</c:v>
                </c:pt>
                <c:pt idx="8">
                  <c:v>3170.8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64645724585837594"/>
          <c:y val="0.79334447316222889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4606996630567451E-2"/>
          <c:y val="6.1068702290076413E-3"/>
          <c:w val="0.97810375029310115"/>
          <c:h val="0.797107848548406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0"/>
          <c:dLbls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97404.9</c:v>
                </c:pt>
                <c:pt idx="1">
                  <c:v>2975.8</c:v>
                </c:pt>
                <c:pt idx="2">
                  <c:v>2291</c:v>
                </c:pt>
                <c:pt idx="3">
                  <c:v>1762</c:v>
                </c:pt>
                <c:pt idx="4">
                  <c:v>11883</c:v>
                </c:pt>
                <c:pt idx="5">
                  <c:v>18173.099999999999</c:v>
                </c:pt>
                <c:pt idx="6">
                  <c:v>1793.4</c:v>
                </c:pt>
                <c:pt idx="7">
                  <c:v>50584</c:v>
                </c:pt>
                <c:pt idx="8">
                  <c:v>3401.9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2016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19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34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1201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226652.5</c:v>
                </c:pt>
                <c:pt idx="1">
                  <c:v>38141</c:v>
                </c:pt>
                <c:pt idx="2">
                  <c:v>10976.7</c:v>
                </c:pt>
                <c:pt idx="3">
                  <c:v>41527.699999999997</c:v>
                </c:pt>
                <c:pt idx="4">
                  <c:v>561</c:v>
                </c:pt>
                <c:pt idx="5">
                  <c:v>1807.6</c:v>
                </c:pt>
                <c:pt idx="6">
                  <c:v>10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179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245E-2"/>
          <c:y val="0.17475430496980246"/>
          <c:w val="0.92504303188755754"/>
          <c:h val="0.741228702692681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0.12286330052999353"/>
                  <c:y val="4.4614010877506327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3.1287032922268004E-2"/>
                  <c:y val="3.9342414399727549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9081884420249642"/>
                  <c:y val="-9.263734160570471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2570339406732653"/>
                  <c:y val="-4.079090553185007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5.3634318409065657E-2"/>
                  <c:y val="-4.0790905531850073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0</c:formatCode>
                <c:ptCount val="7"/>
                <c:pt idx="0">
                  <c:v>203836.1</c:v>
                </c:pt>
                <c:pt idx="1">
                  <c:v>30569</c:v>
                </c:pt>
                <c:pt idx="2">
                  <c:v>9690.7000000000007</c:v>
                </c:pt>
                <c:pt idx="3">
                  <c:v>24410.400000000001</c:v>
                </c:pt>
                <c:pt idx="4">
                  <c:v>559</c:v>
                </c:pt>
                <c:pt idx="5">
                  <c:v>2994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5.5054170143976891E-3"/>
          <c:y val="0.65475360930056081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1957E-2"/>
          <c:y val="0.15529355597125846"/>
          <c:w val="0.84354336973311206"/>
          <c:h val="0.725538121036658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8.7137995500883039E-2"/>
                  <c:y val="6.9074373740021875E-3"/>
                </c:manualLayout>
              </c:layout>
              <c:showVal val="1"/>
            </c:dLbl>
            <c:dLbl>
              <c:idx val="5"/>
              <c:layout>
                <c:manualLayout>
                  <c:x val="-7.6945303568420706E-2"/>
                  <c:y val="-0.1257692500397559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2.7209566320588036E-2"/>
                  <c:y val="-0.1076135875970208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13507056563607617"/>
                  <c:y val="-8.1897218391856538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146775.9</c:v>
                </c:pt>
                <c:pt idx="1">
                  <c:v>20590.900000000001</c:v>
                </c:pt>
                <c:pt idx="2">
                  <c:v>9802.7999999999993</c:v>
                </c:pt>
                <c:pt idx="3">
                  <c:v>21045.7</c:v>
                </c:pt>
                <c:pt idx="4">
                  <c:v>567</c:v>
                </c:pt>
                <c:pt idx="5">
                  <c:v>2994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237243466226765"/>
          <c:y val="0.62272930045336305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128847079328172"/>
          <c:y val="8.3932747596979065E-2"/>
          <c:w val="0.8495997872664357"/>
          <c:h val="0.747547151343529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1"/>
              <c:layout>
                <c:manualLayout>
                  <c:x val="0.13564038785908714"/>
                  <c:y val="1.277122604807499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8.8732679983165308E-2"/>
                  <c:y val="-4.177743513398555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6.2651229374336894E-3"/>
                  <c:y val="-6.1304024753348486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9.3230381809428584E-3"/>
                  <c:y val="-0.10951441903130189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8.0547763211495024E-2"/>
                  <c:y val="-6.4663423269072009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131655.9</c:v>
                </c:pt>
                <c:pt idx="1">
                  <c:v>20590</c:v>
                </c:pt>
                <c:pt idx="2">
                  <c:v>9802.7999999999993</c:v>
                </c:pt>
                <c:pt idx="3">
                  <c:v>21045.7</c:v>
                </c:pt>
                <c:pt idx="4">
                  <c:v>567</c:v>
                </c:pt>
                <c:pt idx="5">
                  <c:v>2994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0.69231</cdr:x>
      <cdr:y>0.15914</cdr:y>
    </cdr:from>
    <cdr:to>
      <cdr:x>0.69231</cdr:x>
      <cdr:y>0.32193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2592288" y="492746"/>
          <a:ext cx="0" cy="5040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0.71154</cdr:x>
      <cdr:y>0.41495</cdr:y>
    </cdr:from>
    <cdr:to>
      <cdr:x>0.71154</cdr:x>
      <cdr:y>0.601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2664296" y="1284834"/>
          <a:ext cx="0" cy="57606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0.40962</cdr:x>
      <cdr:y>0.13588</cdr:y>
    </cdr:from>
    <cdr:to>
      <cdr:x>0.61668</cdr:x>
      <cdr:y>0.22891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533803" y="420738"/>
          <a:ext cx="775295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79,4 %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0.85094</cdr:x>
      <cdr:y>0.49651</cdr:y>
    </cdr:from>
    <cdr:to>
      <cdr:x>0.88603</cdr:x>
      <cdr:y>0.54025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606820" y="1804989"/>
          <a:ext cx="148734" cy="159011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0.18284</cdr:x>
      <cdr:y>0.17056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4" y="376229"/>
          <a:ext cx="525756" cy="243821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5496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21086" y="17855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8,0%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0.24703</cdr:x>
      <cdr:y>0.21524</cdr:y>
    </cdr:from>
    <cdr:to>
      <cdr:x>0.4049</cdr:x>
      <cdr:y>0.28625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80231" y="874737"/>
          <a:ext cx="626418" cy="288592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5 018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0.26518</cdr:x>
      <cdr:y>0.08165</cdr:y>
    </cdr:from>
    <cdr:to>
      <cdr:x>0.42304</cdr:x>
      <cdr:y>0.15266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1052239" y="331832"/>
          <a:ext cx="626418" cy="288592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1038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0.44665</cdr:x>
      <cdr:y>0.7266</cdr:y>
    </cdr:from>
    <cdr:to>
      <cdr:x>0.6223</cdr:x>
      <cdr:y>0.79761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1772319" y="2952888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130 213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0.37098</cdr:x>
      <cdr:y>0.56713</cdr:y>
    </cdr:from>
    <cdr:to>
      <cdr:x>0.54663</cdr:x>
      <cdr:y>0.63814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1472056" y="2304816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130 692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0.41035</cdr:x>
      <cdr:y>0.65572</cdr:y>
    </cdr:from>
    <cdr:to>
      <cdr:x>0.58601</cdr:x>
      <cdr:y>0.72673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1628303" y="2664856"/>
          <a:ext cx="697013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130 213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0.60997</cdr:x>
      <cdr:y>0.30757</cdr:y>
    </cdr:from>
    <cdr:to>
      <cdr:x>0.737</cdr:x>
      <cdr:y>0.37858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20391" y="1249953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0.66441</cdr:x>
      <cdr:y>0.38988</cdr:y>
    </cdr:from>
    <cdr:to>
      <cdr:x>0.79144</cdr:x>
      <cdr:y>0.46089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36415" y="1584456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0.75495</cdr:x>
      <cdr:y>0.47854</cdr:y>
    </cdr:from>
    <cdr:to>
      <cdr:x>0.88198</cdr:x>
      <cdr:y>0.54955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95687" y="1944776"/>
          <a:ext cx="504056" cy="288592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2019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27.12.2016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wiz&amp;fp=2&amp;uinfo=ww-1903-wh-985-fw-1678-fh-598-pd-1&amp;p=2&amp;text=&#1073;&#1102;&#1076;&#1078;&#1077;&#1090;  &#1074; &#1082;&#1072;&#1088;&#1090;&#1080;&#1085;&#1082;&#1072;&#1093;&amp;noreask=1&amp;pos=68&amp;rpt=simage&amp;lr=1095&amp;img_url=http%3A%2F%2Fimg1.liveinternet.ru%2Fimages%2Fattach%2Fc%2F1%2F74%2F822%2F74822673_27137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3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18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26" Type="http://schemas.openxmlformats.org/officeDocument/2006/relationships/image" Target="../media/image18.jpeg"/><Relationship Id="rId3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21" Type="http://schemas.openxmlformats.org/officeDocument/2006/relationships/image" Target="../media/image13.png"/><Relationship Id="rId7" Type="http://schemas.openxmlformats.org/officeDocument/2006/relationships/image" Target="../media/image8.jpeg"/><Relationship Id="rId12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7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16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0" Type="http://schemas.openxmlformats.org/officeDocument/2006/relationships/image" Target="../media/image12.png"/><Relationship Id="rId29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1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5" Type="http://schemas.openxmlformats.org/officeDocument/2006/relationships/image" Target="../media/image10.jpeg"/><Relationship Id="rId23" Type="http://schemas.openxmlformats.org/officeDocument/2006/relationships/image" Target="../media/image15.png"/><Relationship Id="rId28" Type="http://schemas.openxmlformats.org/officeDocument/2006/relationships/image" Target="../media/image19.jpeg"/><Relationship Id="rId10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9" Type="http://schemas.openxmlformats.org/officeDocument/2006/relationships/image" Target="../media/image9.jpeg"/><Relationship Id="rId14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2" Type="http://schemas.openxmlformats.org/officeDocument/2006/relationships/image" Target="../media/image14.png"/><Relationship Id="rId27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2017-2019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439738" y="590550"/>
          <a:ext cx="3048000" cy="270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62600" y="628650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285720" y="2857496"/>
          <a:ext cx="3475039" cy="233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530850" y="2913063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29058" y="4500570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МО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Сорск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838" y="269716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14744" y="2643182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Обслуживание муниципального долга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5 176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9 829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1959" y="1364021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2017 </a:t>
            </a:r>
            <a:r>
              <a:rPr lang="ru-RU" b="1" dirty="0">
                <a:solidFill>
                  <a:srgbClr val="C00000"/>
                </a:solidFill>
              </a:rPr>
              <a:t>год </a:t>
            </a:r>
            <a:r>
              <a:rPr lang="ru-RU" b="1" dirty="0" smtClean="0">
                <a:solidFill>
                  <a:srgbClr val="C00000"/>
                </a:solidFill>
              </a:rPr>
              <a:t>– </a:t>
            </a:r>
            <a:r>
              <a:rPr lang="ru-RU" b="1" dirty="0" smtClean="0">
                <a:solidFill>
                  <a:srgbClr val="C00000"/>
                </a:solidFill>
              </a:rPr>
              <a:t>160 722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2018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100 812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2019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90 329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92075" y="1781175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916238" y="3811588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1852613" y="3924300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82,4 %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1852613" y="3049588"/>
            <a:ext cx="631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/>
              <a:t>81,8%</a:t>
            </a:r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5496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6496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429520" y="2357430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643835" y="3571876"/>
            <a:ext cx="128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Дополнительное образование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2017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18 444тыс.руб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2018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18 712тыс.руб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2019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18712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214282" y="157161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03325" y="2519363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225550" y="3248025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11263" y="4078288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5"/>
            <a:ext cx="5492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/>
              <a:t>8,9</a:t>
            </a:r>
            <a:r>
              <a:rPr lang="ru-RU"/>
              <a:t>%</a:t>
            </a:r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636713" y="4037013"/>
            <a:ext cx="504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/>
              <a:t>7,8%</a:t>
            </a:r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21025" y="1690688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2017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24410,4тыс.руб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2018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23477,9тыс.руб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2019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21045,7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166,3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2277" y="2908076"/>
            <a:ext cx="2396605" cy="7078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Проектирование инженерной  инфраструктуры районов комплексной застройки</a:t>
            </a:r>
            <a:r>
              <a:rPr lang="ru-RU" sz="1000" dirty="0"/>
              <a:t>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1 535,6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2017 </a:t>
            </a:r>
            <a:r>
              <a:rPr lang="ru-RU" sz="1400" dirty="0"/>
              <a:t>ГОДУ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12 075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8" y="3753036"/>
            <a:ext cx="2396605" cy="6480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630,7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2928934"/>
            <a:ext cx="2545882" cy="663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1669,1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3000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71802" y="3786190"/>
            <a:ext cx="2714644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хозяйства,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районного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– 2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685,7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год- 2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643,5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год- 2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975,8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128 492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50 584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63 605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2017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2018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2019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124450" y="1362075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370638" y="1308100"/>
            <a:ext cx="625475" cy="288925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1031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  <a:r>
              <a:rPr lang="ru-RU" sz="1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Справочно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из</a:t>
            </a:r>
          </a:p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Федерального бюджета и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республиканского бюджета Республики Хакасия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привлечено субсидий 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19 138,8 </a:t>
            </a:r>
            <a:r>
              <a:rPr lang="ru-RU" sz="1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.руб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27.12.2016 г. «О бюджете муниципального образования город Сорск на 2017 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2018-2019 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27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2016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err="1" smtClean="0"/>
              <a:t>asorsk@bk</a:t>
            </a:r>
            <a:r>
              <a:rPr lang="ru-RU" sz="1200" dirty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муниципальных образований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pPr algn="ctr"/>
            <a:r>
              <a:rPr lang="ru-RU" sz="1400" b="1"/>
              <a:t>Совокупные расходы бюджета муниципального образования город Сорск в расчете на душу населения, рублей в год </a:t>
            </a:r>
            <a:endParaRPr lang="ru-RU" sz="140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5 290,9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5 451,2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5 609,34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5 800,1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5 900,45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73,8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77,3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80,4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1 118,8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1 107,6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1 185,1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1 268,1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1 268,1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МУНИЦИПАЛЬНОГО ОБРАЗОВАНИЯ ГОРОД СОРСК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СОРКА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11,6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изменится до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11,8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Из общей численности населения в экономике занято около 31,6  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ятиугольник 101"/>
          <p:cNvSpPr/>
          <p:nvPr/>
        </p:nvSpPr>
        <p:spPr>
          <a:xfrm rot="10800000">
            <a:off x="7414762" y="4007070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637361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313189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2931140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589115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68862" cy="360203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30 569,0 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559,0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2 994,0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9 690,7тыс.руб.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24 410,4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160 722,0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18 444,0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14 056,0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10 614,0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100,0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6838" y="2455863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73500" y="3530600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266 166,1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272 159,1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>
                <a:latin typeface="+mn-lt"/>
              </a:rPr>
              <a:t>5 </a:t>
            </a:r>
            <a:r>
              <a:rPr lang="ru-RU" b="1" dirty="0" smtClean="0">
                <a:latin typeface="+mn-lt"/>
              </a:rPr>
              <a:t>993,0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6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137 674,1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128 492,0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2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14775" y="2841625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173984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5" cstate="print"/>
          <a:srcRect/>
          <a:stretch>
            <a:fillRect/>
          </a:stretch>
        </p:blipFill>
        <p:spPr>
          <a:xfrm>
            <a:off x="3929063" y="3929063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2017-2019 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21525</TotalTime>
  <Words>1797</Words>
  <Application>Microsoft Office PowerPoint</Application>
  <PresentationFormat>Экран (4:3)</PresentationFormat>
  <Paragraphs>334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27.12.2016 г. «О бюджете муниципального образования город Сорск на 2017 год и  плановый период 2018-2019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1558</cp:revision>
  <cp:lastPrinted>2010-11-12T09:01:35Z</cp:lastPrinted>
  <dcterms:created xsi:type="dcterms:W3CDTF">2002-05-22T11:42:14Z</dcterms:created>
  <dcterms:modified xsi:type="dcterms:W3CDTF">2016-12-27T09:27:28Z</dcterms:modified>
</cp:coreProperties>
</file>