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22AE"/>
    <a:srgbClr val="00B069"/>
    <a:srgbClr val="08D4F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4" autoAdjust="0"/>
    <p:restoredTop sz="94569" autoAdjust="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 spd="slow">
    <p:pull dir="rd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714488"/>
            <a:ext cx="7992888" cy="4522824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/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/>
          </a:bodyPr>
          <a:lstStyle/>
          <a:p>
            <a:pPr algn="ctr"/>
            <a:r>
              <a:rPr lang="ru-RU" sz="5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тчет о работе с обращениями граждан в администрации города </a:t>
            </a:r>
            <a:r>
              <a:rPr lang="ru-RU" sz="5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орска за 2017 год.</a:t>
            </a:r>
            <a:endParaRPr lang="ru-RU" sz="54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 descr="C:\Users\Мунуслуги\Desktop\Отчёт по обращениям за 2017\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14290"/>
            <a:ext cx="7215238" cy="19288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341778077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57686" y="285728"/>
            <a:ext cx="434898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сегодняшний день на контроле до окончательного ответа заявителю остаются </a:t>
            </a:r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 </a:t>
            </a:r>
            <a:r>
              <a:rPr lang="ru-RU" sz="4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обращений </a:t>
            </a:r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</a:t>
            </a:r>
            <a:endParaRPr lang="ru-RU" sz="44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5" name="Picture 3" descr="C:\Users\Мунуслуги\Desktop\Отчёт по обращениям за 2017\Screenshot_2015-05-19-16-23-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918720">
            <a:off x="622178" y="954561"/>
            <a:ext cx="3582203" cy="518379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17295612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575682"/>
            <a:ext cx="8136904" cy="175432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обращений граждан рассмотренных  с нарушением установленного срока</a:t>
            </a:r>
            <a:endParaRPr lang="ru-RU" sz="3600" b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 rot="20516868">
            <a:off x="214282" y="3214686"/>
            <a:ext cx="5414845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2016 год  - 0 обращений 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1132815">
            <a:off x="3459718" y="5214101"/>
            <a:ext cx="5400600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2017 год – 0 обращений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C:\Users\Мунуслуги\Desktop\Отчёт по обращениям за 2017\20000002252-768x7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2786058"/>
            <a:ext cx="2943220" cy="2000264"/>
          </a:xfrm>
          <a:prstGeom prst="rect">
            <a:avLst/>
          </a:prstGeom>
          <a:noFill/>
        </p:spPr>
      </p:pic>
      <p:pic>
        <p:nvPicPr>
          <p:cNvPr id="9219" name="Picture 3" descr="C:\Users\Мунуслуги\Desktop\Отчёт по обращениям за 2017\c27e3c_318f7bf6c22644e1a8376a26db86f661_mv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4739270"/>
            <a:ext cx="2714644" cy="187584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70993766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Мунуслуги\Desktop\Отчёт по обращениям за 2017\12de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786874" cy="671514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85786" y="428604"/>
            <a:ext cx="750099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В соответствии с поручением Президента Российской Федерации </a:t>
            </a:r>
          </a:p>
          <a:p>
            <a:endParaRPr lang="ru-RU" sz="3200" dirty="0" smtClean="0">
              <a:solidFill>
                <a:schemeClr val="tx1">
                  <a:lumMod val="95000"/>
                  <a:lumOff val="5000"/>
                </a:schemeClr>
              </a:solidFill>
              <a:latin typeface="Comic Sans MS" pitchFamily="66" charset="0"/>
            </a:endParaRPr>
          </a:p>
          <a:p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12 декабря 2017 года, состоялся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857224" y="4929198"/>
            <a:ext cx="80010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В Администрацию города Сорска в </a:t>
            </a:r>
          </a:p>
          <a:p>
            <a:r>
              <a:rPr lang="ru-RU" sz="2800" dirty="0" smtClean="0">
                <a:latin typeface="Comic Sans MS" pitchFamily="66" charset="0"/>
              </a:rPr>
              <a:t>Общероссийский день приема граждан заявителей не зарегистрировано. </a:t>
            </a:r>
            <a:endParaRPr lang="ru-RU" sz="28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1430527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Мунуслуги\Desktop\Отчёт по обращениям за 2017\0011-011-Spasibo-za-vnimani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8572528" cy="65722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002914827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991538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Сравнительный анализ обращений граждан 2016-2017гг.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3112021725"/>
              </p:ext>
            </p:extLst>
          </p:nvPr>
        </p:nvGraphicFramePr>
        <p:xfrm>
          <a:off x="928662" y="1502369"/>
          <a:ext cx="7408863" cy="5209522"/>
        </p:xfrm>
        <a:graphic>
          <a:graphicData uri="http://schemas.openxmlformats.org/drawingml/2006/table">
            <a:tbl>
              <a:tblPr firstRow="1" bandRow="1">
                <a:effectLst>
                  <a:innerShdw blurRad="114300">
                    <a:prstClr val="black"/>
                  </a:innerShdw>
                </a:effectLst>
                <a:tableStyleId>{69CF1AB2-1976-4502-BF36-3FF5EA218861}</a:tableStyleId>
              </a:tblPr>
              <a:tblGrid>
                <a:gridCol w="4060502"/>
                <a:gridCol w="1656184"/>
                <a:gridCol w="1692177"/>
              </a:tblGrid>
              <a:tr h="3762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       2016 г.</a:t>
                      </a:r>
                      <a:endParaRPr lang="ru-RU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       2017 г.</a:t>
                      </a:r>
                      <a:endParaRPr lang="ru-RU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622770">
                <a:tc>
                  <a:txBody>
                    <a:bodyPr/>
                    <a:lstStyle/>
                    <a:p>
                      <a:r>
                        <a:rPr lang="ru-RU" dirty="0" smtClean="0"/>
                        <a:t>Поступило обращений всего (письменных,</a:t>
                      </a:r>
                      <a:r>
                        <a:rPr lang="ru-RU" baseline="0" dirty="0" smtClean="0"/>
                        <a:t> устных</a:t>
                      </a:r>
                      <a:r>
                        <a:rPr lang="ru-RU" dirty="0" smtClean="0"/>
                        <a:t>)</a:t>
                      </a:r>
                      <a:endParaRPr lang="ru-RU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 133</a:t>
                      </a:r>
                      <a:endParaRPr lang="ru-RU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   107</a:t>
                      </a:r>
                      <a:endParaRPr lang="ru-RU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76226">
                <a:tc>
                  <a:txBody>
                    <a:bodyPr/>
                    <a:lstStyle/>
                    <a:p>
                      <a:r>
                        <a:rPr lang="ru-RU" dirty="0" smtClean="0"/>
                        <a:t>Из них:</a:t>
                      </a:r>
                      <a:endParaRPr lang="ru-RU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622770">
                <a:tc>
                  <a:txBody>
                    <a:bodyPr/>
                    <a:lstStyle/>
                    <a:p>
                      <a:r>
                        <a:rPr lang="ru-RU" dirty="0" smtClean="0"/>
                        <a:t>Письменных</a:t>
                      </a:r>
                      <a:endParaRPr lang="ru-RU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108 (из них 3 жалобы)</a:t>
                      </a:r>
                      <a:endParaRPr lang="ru-RU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87 (из них 5 жалоб)</a:t>
                      </a:r>
                      <a:endParaRPr lang="ru-RU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622770">
                <a:tc>
                  <a:txBody>
                    <a:bodyPr/>
                    <a:lstStyle/>
                    <a:p>
                      <a:r>
                        <a:rPr lang="ru-RU" dirty="0" smtClean="0"/>
                        <a:t>Устных</a:t>
                      </a:r>
                    </a:p>
                    <a:p>
                      <a:r>
                        <a:rPr lang="ru-RU" dirty="0" smtClean="0"/>
                        <a:t>Повторных</a:t>
                      </a:r>
                      <a:endParaRPr lang="ru-RU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 25</a:t>
                      </a:r>
                    </a:p>
                    <a:p>
                      <a:pPr algn="ctr"/>
                      <a:r>
                        <a:rPr lang="ru-RU" dirty="0" smtClean="0"/>
                        <a:t>  5</a:t>
                      </a:r>
                      <a:endParaRPr lang="ru-RU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15</a:t>
                      </a:r>
                    </a:p>
                    <a:p>
                      <a:pPr algn="ctr"/>
                      <a:r>
                        <a:rPr lang="ru-RU" dirty="0" smtClean="0"/>
                        <a:t>  4</a:t>
                      </a:r>
                      <a:endParaRPr lang="ru-RU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91846">
                <a:tc>
                  <a:txBody>
                    <a:bodyPr/>
                    <a:lstStyle/>
                    <a:p>
                      <a:r>
                        <a:rPr lang="ru-RU" dirty="0" smtClean="0"/>
                        <a:t>Через вышестоящие органы</a:t>
                      </a:r>
                      <a:endParaRPr lang="ru-RU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17</a:t>
                      </a:r>
                      <a:endParaRPr lang="ru-RU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23</a:t>
                      </a:r>
                      <a:endParaRPr lang="ru-RU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76226">
                <a:tc>
                  <a:txBody>
                    <a:bodyPr/>
                    <a:lstStyle/>
                    <a:p>
                      <a:r>
                        <a:rPr lang="ru-RU" dirty="0" smtClean="0"/>
                        <a:t>Коллективных</a:t>
                      </a:r>
                      <a:endParaRPr lang="ru-RU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27</a:t>
                      </a:r>
                      <a:endParaRPr lang="ru-RU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18</a:t>
                      </a:r>
                      <a:endParaRPr lang="ru-RU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622770">
                <a:tc>
                  <a:txBody>
                    <a:bodyPr/>
                    <a:lstStyle/>
                    <a:p>
                      <a:r>
                        <a:rPr lang="ru-RU" dirty="0" smtClean="0"/>
                        <a:t>Рассмотрено с просроченным сроком</a:t>
                      </a:r>
                      <a:endParaRPr lang="ru-RU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76226">
                <a:tc>
                  <a:txBody>
                    <a:bodyPr/>
                    <a:lstStyle/>
                    <a:p>
                      <a:r>
                        <a:rPr lang="ru-RU" dirty="0" smtClean="0"/>
                        <a:t>Решено положительно</a:t>
                      </a:r>
                      <a:endParaRPr lang="ru-RU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38</a:t>
                      </a:r>
                      <a:endParaRPr lang="ru-RU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19</a:t>
                      </a:r>
                      <a:endParaRPr lang="ru-RU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76226">
                <a:tc>
                  <a:txBody>
                    <a:bodyPr/>
                    <a:lstStyle/>
                    <a:p>
                      <a:r>
                        <a:rPr lang="ru-RU" dirty="0" smtClean="0"/>
                        <a:t>Проверено с выездом на место</a:t>
                      </a:r>
                      <a:endParaRPr lang="ru-RU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34</a:t>
                      </a:r>
                      <a:endParaRPr lang="ru-RU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27</a:t>
                      </a:r>
                      <a:endParaRPr lang="ru-RU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76226">
                <a:tc>
                  <a:txBody>
                    <a:bodyPr/>
                    <a:lstStyle/>
                    <a:p>
                      <a:r>
                        <a:rPr lang="ru-RU" dirty="0" smtClean="0"/>
                        <a:t>Не рассмотрено</a:t>
                      </a:r>
                      <a:endParaRPr lang="ru-RU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160158427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00(8)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30" b="130"/>
          <a:stretch>
            <a:fillRect/>
          </a:stretch>
        </p:blipFill>
        <p:spPr>
          <a:xfrm>
            <a:off x="642910" y="373966"/>
            <a:ext cx="5143535" cy="3197910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11560" y="3789040"/>
            <a:ext cx="5544616" cy="2232247"/>
          </a:xfrm>
          <a:solidFill>
            <a:schemeClr val="accent4">
              <a:lumMod val="60000"/>
              <a:lumOff val="40000"/>
            </a:schemeClr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2017 году по сравнению с 2016 годом, количество  обращений уменьшилось </a:t>
            </a:r>
          </a:p>
          <a:p>
            <a:pPr algn="ctr"/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19,5%</a:t>
            </a:r>
            <a:endParaRPr lang="ru-RU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трелка вниз 9"/>
          <p:cNvSpPr/>
          <p:nvPr/>
        </p:nvSpPr>
        <p:spPr>
          <a:xfrm rot="690584">
            <a:off x="6772750" y="446040"/>
            <a:ext cx="1833769" cy="5572164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19,5%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4764527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188640"/>
            <a:ext cx="8358246" cy="1728192"/>
          </a:xfrm>
          <a:solidFill>
            <a:schemeClr val="bg2"/>
          </a:solidFill>
          <a:effectLst>
            <a:glow rad="1397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Всего за  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2017 </a:t>
            </a: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г. в администрацию города обратилось  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107 человек (</a:t>
            </a: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 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2016г</a:t>
            </a: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.-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133 </a:t>
            </a: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чел.), из них 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15 человек  </a:t>
            </a: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приняты на личном приеме должностными лицами администрации города 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Сорска</a:t>
            </a:r>
            <a:b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(в 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2016г</a:t>
            </a: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- 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25 человек). </a:t>
            </a:r>
            <a:b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Уменьшение  </a:t>
            </a: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составило  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40%. </a:t>
            </a:r>
            <a:endParaRPr lang="ru-RU" sz="20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Диаграмма 2"/>
          <p:cNvPicPr>
            <a:picLocks noChangeArrowheads="1"/>
          </p:cNvPicPr>
          <p:nvPr/>
        </p:nvPicPr>
        <p:blipFill>
          <a:blip r:embed="rId2"/>
          <a:srcRect b="-60"/>
          <a:stretch>
            <a:fillRect/>
          </a:stretch>
        </p:blipFill>
        <p:spPr bwMode="auto">
          <a:xfrm>
            <a:off x="500034" y="2214554"/>
            <a:ext cx="5295900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C:\Users\Мунуслуги\Desktop\Отчёт по обращениям за 2017\1_43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5214943" y="2857497"/>
            <a:ext cx="4286280" cy="27146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786201637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620688"/>
            <a:ext cx="464347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2017 году значительно увеличилось количество обращений, поступив-</a:t>
            </a:r>
          </a:p>
          <a:p>
            <a:pPr algn="ctr"/>
            <a:r>
              <a:rPr lang="ru-RU" sz="28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ших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в администрацию города Сорска, через вышестоящие государственные органы власти. Увеличение по сравнению с 2016 годом </a:t>
            </a:r>
            <a:r>
              <a:rPr lang="ru-RU" sz="28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составило </a:t>
            </a:r>
            <a:r>
              <a:rPr lang="ru-RU" sz="28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35,3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%. (2017 г. – 23 обращения; 2016 г. – 17 обращений).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4098" name="Picture 2" descr="C:\Users\Мунуслуги\Desktop\Отчёт по обращениям за 2017\гму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685800"/>
            <a:ext cx="3357586" cy="59579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309024048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12968" cy="792089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Тематика обращений граждан 2017 г. </a:t>
            </a:r>
            <a:endParaRPr lang="ru-RU" sz="3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Диаграмма 1"/>
          <p:cNvPicPr>
            <a:picLocks noChangeArrowheads="1"/>
          </p:cNvPicPr>
          <p:nvPr/>
        </p:nvPicPr>
        <p:blipFill>
          <a:blip r:embed="rId2"/>
          <a:srcRect b="-56"/>
          <a:stretch>
            <a:fillRect/>
          </a:stretch>
        </p:blipFill>
        <p:spPr bwMode="auto">
          <a:xfrm>
            <a:off x="428596" y="1071546"/>
            <a:ext cx="5786478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 descr="C:\Users\Мунуслуги\Desktop\Отчёт по обращениям за 2017\zvernenj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1142984"/>
            <a:ext cx="2214578" cy="23574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625454771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9126" y="1041909"/>
            <a:ext cx="26642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2016 год – 5 человек</a:t>
            </a:r>
            <a:endParaRPr lang="ru-RU" sz="32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36096" y="5517232"/>
            <a:ext cx="30243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2017 год – 4 человека</a:t>
            </a:r>
            <a:endParaRPr lang="ru-RU" sz="32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трелка вниз 4"/>
          <p:cNvSpPr/>
          <p:nvPr/>
        </p:nvSpPr>
        <p:spPr>
          <a:xfrm rot="3091138">
            <a:off x="3389359" y="38236"/>
            <a:ext cx="2583828" cy="6688021"/>
          </a:xfrm>
          <a:prstGeom prst="downArrow">
            <a:avLst/>
          </a:prstGeom>
          <a:solidFill>
            <a:srgbClr val="92D050"/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 rot="19268443">
            <a:off x="2234338" y="2628137"/>
            <a:ext cx="57539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Уменьшение повторных обращений на  20%</a:t>
            </a:r>
            <a:endParaRPr lang="ru-RU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00958" y="548680"/>
            <a:ext cx="12858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2016 год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9126" y="6093296"/>
            <a:ext cx="21366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2017 год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1149310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712968" cy="1240096"/>
          </a:xfrm>
          <a:solidFill>
            <a:schemeClr val="bg1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2000" b="1" dirty="0">
                <a:solidFill>
                  <a:srgbClr val="AB22A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прошедшем году, </a:t>
            </a:r>
            <a:r>
              <a:rPr lang="ru-RU" sz="2000" b="1" dirty="0" smtClean="0">
                <a:solidFill>
                  <a:srgbClr val="AB22A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значительно уменьшилось </a:t>
            </a:r>
            <a:r>
              <a:rPr lang="ru-RU" sz="2000" b="1" dirty="0">
                <a:solidFill>
                  <a:srgbClr val="AB22A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(на </a:t>
            </a:r>
            <a:r>
              <a:rPr lang="ru-RU" sz="2000" b="1" dirty="0" smtClean="0">
                <a:solidFill>
                  <a:srgbClr val="AB22A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33 </a:t>
            </a:r>
            <a:r>
              <a:rPr lang="ru-RU" sz="2000" b="1" dirty="0">
                <a:solidFill>
                  <a:srgbClr val="AB22A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%) количество коллективных обращений граждан и составило  </a:t>
            </a:r>
            <a:r>
              <a:rPr lang="ru-RU" sz="2000" b="1" dirty="0" smtClean="0">
                <a:solidFill>
                  <a:srgbClr val="AB22A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18 </a:t>
            </a:r>
            <a:r>
              <a:rPr lang="ru-RU" sz="2000" b="1" dirty="0">
                <a:solidFill>
                  <a:srgbClr val="AB22A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обращений, в </a:t>
            </a:r>
            <a:r>
              <a:rPr lang="ru-RU" sz="2000" b="1" dirty="0" smtClean="0">
                <a:solidFill>
                  <a:srgbClr val="AB22A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2016 </a:t>
            </a:r>
            <a:r>
              <a:rPr lang="ru-RU" sz="2000" b="1" dirty="0">
                <a:solidFill>
                  <a:srgbClr val="AB22A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году - </a:t>
            </a:r>
            <a:r>
              <a:rPr lang="ru-RU" sz="2000" b="1" dirty="0" smtClean="0">
                <a:solidFill>
                  <a:srgbClr val="AB22A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27 обращений</a:t>
            </a:r>
            <a:r>
              <a:rPr lang="ru-RU" sz="2000" dirty="0" smtClean="0">
                <a:solidFill>
                  <a:srgbClr val="AB22AE"/>
                </a:solidFill>
              </a:rPr>
              <a:t>.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6146" name="Диаграмма 3"/>
          <p:cNvPicPr>
            <a:picLocks noChangeArrowheads="1"/>
          </p:cNvPicPr>
          <p:nvPr/>
        </p:nvPicPr>
        <p:blipFill>
          <a:blip r:embed="rId2"/>
          <a:srcRect b="-43"/>
          <a:stretch>
            <a:fillRect/>
          </a:stretch>
        </p:blipFill>
        <p:spPr bwMode="auto">
          <a:xfrm>
            <a:off x="2714612" y="2500306"/>
            <a:ext cx="5472110" cy="4071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 descr="C:\Users\Мунуслуги\Desktop\Отчёт по обращениям за 2017\src_455b8b9f7db73b0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857364"/>
            <a:ext cx="2357454" cy="4143404"/>
          </a:xfrm>
          <a:prstGeom prst="rect">
            <a:avLst/>
          </a:prstGeom>
          <a:noFill/>
        </p:spPr>
      </p:pic>
      <p:pic>
        <p:nvPicPr>
          <p:cNvPr id="6148" name="Picture 4" descr="C:\Users\Мунуслуги\Desktop\Отчёт по обращениям за 2017\5e990af3c046484017a07f41ae521ff7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12" y="1571612"/>
            <a:ext cx="2286016" cy="8572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97537732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12968" cy="2232248"/>
          </a:xfrm>
        </p:spPr>
        <p:txBody>
          <a:bodyPr>
            <a:noAutofit/>
          </a:bodyPr>
          <a:lstStyle/>
          <a:p>
            <a:pPr algn="ctr"/>
            <a:r>
              <a:rPr lang="ru-RU" sz="2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2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2017 </a:t>
            </a:r>
            <a:r>
              <a:rPr lang="ru-RU" sz="2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году решено положительно </a:t>
            </a:r>
            <a:r>
              <a:rPr lang="ru-RU" sz="2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 обращени</a:t>
            </a:r>
            <a:r>
              <a:rPr lang="ru-RU" sz="2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й</a:t>
            </a:r>
            <a:r>
              <a:rPr lang="ru-RU" sz="2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(что составляет </a:t>
            </a:r>
            <a:r>
              <a:rPr lang="ru-RU" sz="2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17,8 </a:t>
            </a:r>
            <a:r>
              <a:rPr lang="ru-RU" sz="2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% от общего числа, поступивших обращений), (в </a:t>
            </a:r>
            <a:r>
              <a:rPr lang="ru-RU" sz="2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2016 </a:t>
            </a:r>
            <a:r>
              <a:rPr lang="ru-RU" sz="2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году решено положительно </a:t>
            </a:r>
            <a:r>
              <a:rPr lang="ru-RU" sz="2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38 обращений). </a:t>
            </a:r>
            <a:r>
              <a:rPr lang="ru-RU" sz="2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Наблюдается снижение положительно рассмотренных обращений на </a:t>
            </a:r>
            <a:r>
              <a:rPr lang="ru-RU" sz="2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 </a:t>
            </a:r>
            <a:r>
              <a:rPr lang="ru-RU" sz="2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%. </a:t>
            </a:r>
            <a:r>
              <a:rPr lang="ru-RU" sz="2200" dirty="0">
                <a:solidFill>
                  <a:srgbClr val="AB22A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200" dirty="0">
                <a:solidFill>
                  <a:srgbClr val="AB22A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200" dirty="0">
              <a:solidFill>
                <a:srgbClr val="AB22A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0" name="Диаграмма 4"/>
          <p:cNvPicPr>
            <a:picLocks noChangeArrowheads="1"/>
          </p:cNvPicPr>
          <p:nvPr/>
        </p:nvPicPr>
        <p:blipFill>
          <a:blip r:embed="rId2"/>
          <a:srcRect b="-85"/>
          <a:stretch>
            <a:fillRect/>
          </a:stretch>
        </p:blipFill>
        <p:spPr bwMode="auto">
          <a:xfrm>
            <a:off x="214282" y="2285992"/>
            <a:ext cx="6000792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 descr="C:\Users\Мунуслуги\Desktop\Отчёт по обращениям за 2017\depositphotos_8639193-stock-photo-3d-person-with-a-positiv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3214686"/>
            <a:ext cx="2214578" cy="22145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159758969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477</TotalTime>
  <Words>336</Words>
  <Application>Microsoft Office PowerPoint</Application>
  <PresentationFormat>Экран (4:3)</PresentationFormat>
  <Paragraphs>58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Эркер</vt:lpstr>
      <vt:lpstr>Отчет о работе с обращениями граждан в администрации города Сорска за 2017 год.</vt:lpstr>
      <vt:lpstr>Сравнительный анализ обращений граждан 2016-2017гг.</vt:lpstr>
      <vt:lpstr>Слайд 3</vt:lpstr>
      <vt:lpstr>Всего за  2017 г. в администрацию города обратилось  107 человек (в  2016г.-133 чел.), из них 15 человек  приняты на личном приеме должностными лицами администрации города Сорска  (в 2016г. - 25 человек).   Уменьшение  составило  40%. </vt:lpstr>
      <vt:lpstr>Слайд 5</vt:lpstr>
      <vt:lpstr>Тематика обращений граждан 2017 г. </vt:lpstr>
      <vt:lpstr>Слайд 7</vt:lpstr>
      <vt:lpstr>В прошедшем году, значительно уменьшилось (на 33 %) количество коллективных обращений граждан и составило  18 обращений, в 2016 году - 27 обращений. </vt:lpstr>
      <vt:lpstr>В 2017 году решено положительно 19 обращений (что составляет 17,8 % от общего числа, поступивших обращений), (в 2016 году решено положительно 38 обращений). Наблюдается снижение положительно рассмотренных обращений на 50 %.  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о работе с обращениями граждан в администрации города Сорска за 2016 год.</dc:title>
  <dc:creator>AMO</dc:creator>
  <cp:lastModifiedBy>Мунуслуги</cp:lastModifiedBy>
  <cp:revision>41</cp:revision>
  <dcterms:created xsi:type="dcterms:W3CDTF">2017-01-26T01:32:44Z</dcterms:created>
  <dcterms:modified xsi:type="dcterms:W3CDTF">2018-01-17T07:30:00Z</dcterms:modified>
</cp:coreProperties>
</file>