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53" r:id="rId1"/>
  </p:sldMasterIdLst>
  <p:notesMasterIdLst>
    <p:notesMasterId r:id="rId18"/>
  </p:notesMasterIdLst>
  <p:handoutMasterIdLst>
    <p:handoutMasterId r:id="rId19"/>
  </p:handoutMasterIdLst>
  <p:sldIdLst>
    <p:sldId id="809" r:id="rId2"/>
    <p:sldId id="811" r:id="rId3"/>
    <p:sldId id="815" r:id="rId4"/>
    <p:sldId id="817" r:id="rId5"/>
    <p:sldId id="829" r:id="rId6"/>
    <p:sldId id="830" r:id="rId7"/>
    <p:sldId id="821" r:id="rId8"/>
    <p:sldId id="822" r:id="rId9"/>
    <p:sldId id="823" r:id="rId10"/>
    <p:sldId id="825" r:id="rId11"/>
    <p:sldId id="826" r:id="rId12"/>
    <p:sldId id="831" r:id="rId13"/>
    <p:sldId id="834" r:id="rId14"/>
    <p:sldId id="835" r:id="rId15"/>
    <p:sldId id="837" r:id="rId16"/>
    <p:sldId id="839" r:id="rId17"/>
  </p:sldIdLst>
  <p:sldSz cx="9144000" cy="6858000" type="screen4x3"/>
  <p:notesSz cx="6772275" cy="99028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FF66FF"/>
    <a:srgbClr val="990000"/>
    <a:srgbClr val="FFFFCC"/>
    <a:srgbClr val="99CCFF"/>
    <a:srgbClr val="000099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9648" autoAdjust="0"/>
  </p:normalViewPr>
  <p:slideViewPr>
    <p:cSldViewPr>
      <p:cViewPr>
        <p:scale>
          <a:sx n="80" d="100"/>
          <a:sy n="80" d="100"/>
        </p:scale>
        <p:origin x="-1164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>
      <p:cViewPr>
        <p:scale>
          <a:sx n="100" d="100"/>
          <a:sy n="100" d="100"/>
        </p:scale>
        <p:origin x="-72" y="-384"/>
      </p:cViewPr>
      <p:guideLst>
        <p:guide orient="horz" pos="3119"/>
        <p:guide pos="213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10.xlsx"/><Relationship Id="rId1" Type="http://schemas.openxmlformats.org/officeDocument/2006/relationships/image" Target="../media/image20.png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sideWall>
      <c:spPr>
        <a:solidFill>
          <a:schemeClr val="tx2">
            <a:lumMod val="20000"/>
            <a:lumOff val="80000"/>
            <a:alpha val="59000"/>
          </a:schemeClr>
        </a:solidFill>
        <a:ln>
          <a:solidFill>
            <a:schemeClr val="accent1"/>
          </a:solidFill>
        </a:ln>
        <a:scene3d>
          <a:camera prst="orthographicFront"/>
          <a:lightRig rig="threePt" dir="t"/>
        </a:scene3d>
        <a:sp3d prstMaterial="dkEdge"/>
      </c:spPr>
    </c:sideWall>
    <c:backWall>
      <c:spPr>
        <a:gradFill>
          <a:gsLst>
            <a:gs pos="0">
              <a:schemeClr val="accent1">
                <a:tint val="66000"/>
                <a:satMod val="160000"/>
              </a:schemeClr>
            </a:gs>
            <a:gs pos="3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scene3d>
          <a:camera prst="orthographicFront"/>
          <a:lightRig rig="threePt" dir="t"/>
        </a:scene3d>
        <a:sp3d prstMaterial="dkEdge"/>
      </c:spPr>
    </c:backWall>
    <c:plotArea>
      <c:layout>
        <c:manualLayout>
          <c:layoutTarget val="inner"/>
          <c:xMode val="edge"/>
          <c:yMode val="edge"/>
          <c:x val="2.8720003332962978E-2"/>
          <c:y val="0.17531591140079139"/>
          <c:w val="0.96214211201023414"/>
          <c:h val="0.6007405987148386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dLbls>
            <c:dLbl>
              <c:idx val="0"/>
              <c:layout>
                <c:manualLayout>
                  <c:x val="4.0564937229197066E-2"/>
                  <c:y val="-6.5321960111428242E-3"/>
                </c:manualLayout>
              </c:layout>
              <c:showVal val="1"/>
            </c:dLbl>
            <c:dLbl>
              <c:idx val="1"/>
              <c:layout>
                <c:manualLayout>
                  <c:x val="1.5873236307076991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5873236307076991E-2"/>
                  <c:y val="-5.9877771722348259E-17"/>
                </c:manualLayout>
              </c:layout>
              <c:showVal val="1"/>
            </c:dLbl>
            <c:txPr>
              <a:bodyPr/>
              <a:lstStyle/>
              <a:p>
                <a:pPr>
                  <a:defRPr sz="1399" baseline="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  <c:pt idx="4">
                  <c:v>2020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27780</c:v>
                </c:pt>
                <c:pt idx="1">
                  <c:v>30113</c:v>
                </c:pt>
                <c:pt idx="2">
                  <c:v>22524</c:v>
                </c:pt>
                <c:pt idx="3">
                  <c:v>20342</c:v>
                </c:pt>
                <c:pt idx="4">
                  <c:v>21665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  <c:pt idx="4">
                  <c:v>2020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  <c:pt idx="4">
                  <c:v>2020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gapWidth val="26"/>
        <c:gapDepth val="176"/>
        <c:shape val="box"/>
        <c:axId val="103351424"/>
        <c:axId val="103352960"/>
        <c:axId val="0"/>
      </c:bar3DChart>
      <c:catAx>
        <c:axId val="1033514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98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3352960"/>
        <c:crosses val="autoZero"/>
        <c:auto val="1"/>
        <c:lblAlgn val="ctr"/>
        <c:lblOffset val="100"/>
      </c:catAx>
      <c:valAx>
        <c:axId val="103352960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103351424"/>
        <c:crosses val="autoZero"/>
        <c:crossBetween val="between"/>
      </c:valAx>
      <c:spPr>
        <a:ln>
          <a:gradFill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c:spPr>
    </c:plotArea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образование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1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2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6.1050908873373042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2.7133737277054839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3.0525454436686431E-2"/>
                  <c:y val="1.2304834346571343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153769</c:v>
                </c:pt>
                <c:pt idx="1">
                  <c:v>126746</c:v>
                </c:pt>
                <c:pt idx="2">
                  <c:v>139401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на социальную сферу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1.6958585798159252E-2"/>
                  <c:y val="-4.1016114488571084E-3"/>
                </c:manualLayout>
              </c:layout>
              <c:showVal val="1"/>
            </c:dLbl>
            <c:dLbl>
              <c:idx val="1"/>
              <c:layout>
                <c:manualLayout>
                  <c:x val="1.6958585798159252E-2"/>
                  <c:y val="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4.0700605915582104E-2"/>
                  <c:y val="-4.1016114488571084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176576</c:v>
                </c:pt>
                <c:pt idx="1">
                  <c:v>204162</c:v>
                </c:pt>
                <c:pt idx="2">
                  <c:v>189401</c:v>
                </c:pt>
              </c:numCache>
            </c:numRef>
          </c:val>
        </c:ser>
        <c:gapWidth val="50"/>
        <c:shape val="box"/>
        <c:axId val="110170880"/>
        <c:axId val="110172416"/>
        <c:axId val="0"/>
      </c:bar3DChart>
      <c:catAx>
        <c:axId val="11017088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0172416"/>
        <c:crosses val="autoZero"/>
        <c:auto val="1"/>
        <c:lblAlgn val="ctr"/>
        <c:lblOffset val="100"/>
      </c:catAx>
      <c:valAx>
        <c:axId val="110172416"/>
        <c:scaling>
          <c:orientation val="minMax"/>
        </c:scaling>
        <c:delete val="1"/>
        <c:axPos val="b"/>
        <c:numFmt formatCode="General" sourceLinked="1"/>
        <c:tickLblPos val="none"/>
        <c:crossAx val="110170880"/>
        <c:crosses val="autoZero"/>
        <c:crossBetween val="between"/>
      </c:valAx>
      <c:spPr>
        <a:noFill/>
        <a:ln w="25397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2"/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5.6433855478682647E-2"/>
          <c:y val="8.2221841160751027E-2"/>
          <c:w val="0.76998450267511065"/>
          <c:h val="0.80901010416560559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chemeClr val="accent5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61203</c:v>
                </c:pt>
                <c:pt idx="1">
                  <c:v>51695</c:v>
                </c:pt>
                <c:pt idx="2">
                  <c:v>59845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74001</c:v>
                </c:pt>
                <c:pt idx="1">
                  <c:v>57021</c:v>
                </c:pt>
                <c:pt idx="2">
                  <c:v>61526</c:v>
                </c:pt>
              </c:numCache>
            </c:numRef>
          </c:val>
        </c:ser>
        <c:ser>
          <c:idx val="2"/>
          <c:order val="2"/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12540</c:v>
                </c:pt>
                <c:pt idx="1">
                  <c:v>11820</c:v>
                </c:pt>
                <c:pt idx="2">
                  <c:v>11820</c:v>
                </c:pt>
              </c:numCache>
            </c:numRef>
          </c:val>
        </c:ser>
        <c:gapWidth val="68"/>
        <c:overlap val="100"/>
        <c:axId val="111409792"/>
        <c:axId val="109462656"/>
      </c:barChart>
      <c:catAx>
        <c:axId val="1114097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9462656"/>
        <c:crosses val="autoZero"/>
        <c:auto val="1"/>
        <c:lblAlgn val="ctr"/>
        <c:lblOffset val="100"/>
      </c:catAx>
      <c:valAx>
        <c:axId val="109462656"/>
        <c:scaling>
          <c:orientation val="minMax"/>
        </c:scaling>
        <c:delete val="1"/>
        <c:axPos val="l"/>
        <c:numFmt formatCode="0%" sourceLinked="1"/>
        <c:tickLblPos val="none"/>
        <c:crossAx val="111409792"/>
        <c:crosses val="autoZero"/>
        <c:crossBetween val="between"/>
      </c:valAx>
      <c:spPr>
        <a:noFill/>
        <a:ln w="25373">
          <a:noFill/>
        </a:ln>
      </c:spPr>
    </c:plotArea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1">
          <a:noFill/>
        </a:ln>
      </c:spPr>
    </c:sideWall>
    <c:backWall>
      <c:spPr>
        <a:noFill/>
        <a:ln w="25401">
          <a:noFill/>
        </a:ln>
      </c:spPr>
    </c:backWall>
    <c:plotArea>
      <c:layout>
        <c:manualLayout>
          <c:layoutTarget val="inner"/>
          <c:xMode val="edge"/>
          <c:yMode val="edge"/>
          <c:x val="9.9375375576403163E-2"/>
          <c:y val="9.168560659083938E-2"/>
          <c:w val="0.6233887188524565"/>
          <c:h val="0.65831452066509166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1765417170495811E-2"/>
                  <c:y val="-2.1875000000000092E-2"/>
                </c:manualLayout>
              </c:layout>
              <c:showVal val="1"/>
            </c:dLbl>
            <c:dLbl>
              <c:idx val="1"/>
              <c:layout>
                <c:manualLayout>
                  <c:x val="2.1765417170495811E-2"/>
                  <c:y val="-9.3750000000000951E-3"/>
                </c:manualLayout>
              </c:layout>
              <c:showVal val="1"/>
            </c:dLbl>
            <c:dLbl>
              <c:idx val="2"/>
              <c:layout>
                <c:manualLayout>
                  <c:x val="2.9020556227327687E-2"/>
                  <c:y val="3.1250000000000075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176576</c:v>
                </c:pt>
                <c:pt idx="1">
                  <c:v>204162</c:v>
                </c:pt>
                <c:pt idx="2">
                  <c:v>189317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4183796856106391E-2"/>
                  <c:y val="-6.2500000000000134E-3"/>
                </c:manualLayout>
              </c:layout>
              <c:showVal val="1"/>
            </c:dLbl>
            <c:dLbl>
              <c:idx val="1"/>
              <c:layout>
                <c:manualLayout>
                  <c:x val="1.9347037484885178E-2"/>
                  <c:y val="-1.2500000000000001E-2"/>
                </c:manualLayout>
              </c:layout>
              <c:showVal val="1"/>
            </c:dLbl>
            <c:dLbl>
              <c:idx val="2"/>
              <c:layout>
                <c:manualLayout>
                  <c:x val="1.4510278113663845E-2"/>
                  <c:y val="-1.8749999999999999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19045</c:v>
                </c:pt>
                <c:pt idx="1">
                  <c:v>17346</c:v>
                </c:pt>
                <c:pt idx="2">
                  <c:v>17432</c:v>
                </c:pt>
              </c:numCache>
            </c:numRef>
          </c:val>
        </c:ser>
        <c:gapWidth val="18"/>
        <c:shape val="box"/>
        <c:axId val="110494464"/>
        <c:axId val="110496000"/>
        <c:axId val="0"/>
      </c:bar3DChart>
      <c:catAx>
        <c:axId val="110494464"/>
        <c:scaling>
          <c:orientation val="minMax"/>
        </c:scaling>
        <c:axPos val="l"/>
        <c:numFmt formatCode="General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0496000"/>
        <c:crosses val="autoZero"/>
        <c:auto val="1"/>
        <c:lblAlgn val="ctr"/>
        <c:lblOffset val="100"/>
      </c:catAx>
      <c:valAx>
        <c:axId val="110496000"/>
        <c:scaling>
          <c:orientation val="minMax"/>
        </c:scaling>
        <c:delete val="1"/>
        <c:axPos val="b"/>
        <c:numFmt formatCode="General" sourceLinked="1"/>
        <c:tickLblPos val="none"/>
        <c:crossAx val="110494464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7083333333333378"/>
          <c:y val="4.3749999999999997E-2"/>
          <c:w val="0.55483858267716535"/>
          <c:h val="0.73780733267716758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библиотеки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2384</c:v>
                </c:pt>
                <c:pt idx="1">
                  <c:v>2120</c:v>
                </c:pt>
                <c:pt idx="2">
                  <c:v>2120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дома культуры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7584</c:v>
                </c:pt>
                <c:pt idx="1">
                  <c:v>6752</c:v>
                </c:pt>
                <c:pt idx="2">
                  <c:v>6752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музеи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823</c:v>
                </c:pt>
                <c:pt idx="1">
                  <c:v>630</c:v>
                </c:pt>
                <c:pt idx="2">
                  <c:v>630</c:v>
                </c:pt>
              </c:numCache>
            </c:numRef>
          </c:val>
        </c:ser>
        <c:gapWidth val="88"/>
        <c:overlap val="100"/>
        <c:axId val="110741760"/>
        <c:axId val="110891008"/>
      </c:barChart>
      <c:catAx>
        <c:axId val="1107417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0891008"/>
        <c:crosses val="autoZero"/>
        <c:auto val="1"/>
        <c:lblAlgn val="ctr"/>
        <c:lblOffset val="100"/>
      </c:catAx>
      <c:valAx>
        <c:axId val="110891008"/>
        <c:scaling>
          <c:orientation val="minMax"/>
        </c:scaling>
        <c:delete val="1"/>
        <c:axPos val="l"/>
        <c:numFmt formatCode="General" sourceLinked="1"/>
        <c:tickLblPos val="none"/>
        <c:crossAx val="110741760"/>
        <c:crosses val="autoZero"/>
        <c:crossBetween val="between"/>
      </c:valAx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7280166734228426"/>
          <c:y val="0.27721698722086158"/>
          <c:w val="0.25114990111415481"/>
          <c:h val="0.47056593335669161"/>
        </c:manualLayout>
      </c:layout>
      <c:txPr>
        <a:bodyPr/>
        <a:lstStyle/>
        <a:p>
          <a:pPr>
            <a:defRPr sz="10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3.2005604761022821E-2"/>
          <c:y val="4.5665354330708674E-2"/>
          <c:w val="0.80261815927450664"/>
          <c:h val="0.7836695374015777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Лист1!$A$2:$A$3</c:f>
              <c:strCache>
                <c:ptCount val="2"/>
                <c:pt idx="0">
                  <c:v>дотации</c:v>
                </c:pt>
                <c:pt idx="1">
                  <c:v>субвенции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7348</c:v>
                </c:pt>
                <c:pt idx="1">
                  <c:v>122394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Лист1!$A$2:$A$3</c:f>
              <c:strCache>
                <c:ptCount val="2"/>
                <c:pt idx="0">
                  <c:v>дотации</c:v>
                </c:pt>
                <c:pt idx="1">
                  <c:v>субвенции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741</c:v>
                </c:pt>
                <c:pt idx="1">
                  <c:v>98487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1"/>
          <c:dPt>
            <c:idx val="1"/>
            <c:explosion val="0"/>
          </c:dPt>
          <c:cat>
            <c:strRef>
              <c:f>Лист1!$A$2:$A$3</c:f>
              <c:strCache>
                <c:ptCount val="2"/>
                <c:pt idx="0">
                  <c:v>дотации</c:v>
                </c:pt>
                <c:pt idx="1">
                  <c:v>субвенции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714</c:v>
                </c:pt>
                <c:pt idx="1">
                  <c:v>111142</c:v>
                </c:pt>
              </c:numCache>
            </c:numRef>
          </c:val>
        </c:ser>
        <c:firstSliceAng val="0"/>
        <c:holeSize val="30"/>
      </c:doughnutChart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31293239424208774"/>
          <c:y val="0.86513415331280363"/>
          <c:w val="0.22938751361115767"/>
          <c:h val="0.11973175484212013"/>
        </c:manualLayout>
      </c:layout>
      <c:txPr>
        <a:bodyPr/>
        <a:lstStyle/>
        <a:p>
          <a:pPr>
            <a:defRPr sz="11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2017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65416666666666667"/>
          <c:y val="0.66330005459070873"/>
        </c:manualLayout>
      </c:layout>
    </c:title>
    <c:view3D>
      <c:rotX val="30"/>
      <c:rotY val="70"/>
      <c:perspective val="30"/>
    </c:view3D>
    <c:plotArea>
      <c:layout>
        <c:manualLayout>
          <c:layoutTarget val="inner"/>
          <c:xMode val="edge"/>
          <c:yMode val="edge"/>
          <c:x val="4.0143124462651086E-2"/>
          <c:y val="3.0161876248100801E-2"/>
          <c:w val="0.91971375107469777"/>
          <c:h val="0.728165511971320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43"/>
          <c:dLbls>
            <c:dLbl>
              <c:idx val="1"/>
              <c:layout>
                <c:manualLayout>
                  <c:x val="0.16897276902887137"/>
                  <c:y val="-1.72362297251034E-2"/>
                </c:manualLayout>
              </c:layout>
              <c:showVal val="1"/>
            </c:dLbl>
            <c:dLbl>
              <c:idx val="3"/>
              <c:layout>
                <c:manualLayout>
                  <c:x val="7.5579068241469788E-2"/>
                  <c:y val="8.382134959334589E-2"/>
                </c:manualLayout>
              </c:layout>
              <c:showVal val="1"/>
            </c:dLbl>
            <c:dLbl>
              <c:idx val="4"/>
              <c:layout>
                <c:manualLayout>
                  <c:x val="2.4598097112860894E-2"/>
                  <c:y val="6.7349759893409328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8.1167979002624694E-4"/>
                  <c:y val="3.3778879872683382E-2"/>
                </c:manualLayout>
              </c:layout>
              <c:showVal val="1"/>
            </c:dLbl>
            <c:dLbl>
              <c:idx val="6"/>
              <c:layout>
                <c:manualLayout>
                  <c:x val="0"/>
                  <c:y val="-0.14396587618087106"/>
                </c:manualLayout>
              </c:layout>
              <c:showVal val="1"/>
            </c:dLbl>
            <c:dLbl>
              <c:idx val="8"/>
              <c:layout>
                <c:manualLayout>
                  <c:x val="-0.10147276902887142"/>
                  <c:y val="-7.8566947639183399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113820.4</c:v>
                </c:pt>
                <c:pt idx="1">
                  <c:v>2884.9</c:v>
                </c:pt>
                <c:pt idx="2">
                  <c:v>1986.4</c:v>
                </c:pt>
                <c:pt idx="3">
                  <c:v>1503.9</c:v>
                </c:pt>
                <c:pt idx="4">
                  <c:v>10054.799999999996</c:v>
                </c:pt>
                <c:pt idx="5">
                  <c:v>6282.1</c:v>
                </c:pt>
                <c:pt idx="6">
                  <c:v>6500.2</c:v>
                </c:pt>
                <c:pt idx="7">
                  <c:v>147292.6</c:v>
                </c:pt>
                <c:pt idx="8">
                  <c:v>3080.2</c:v>
                </c:pt>
              </c:numCache>
            </c:numRef>
          </c:val>
        </c:ser>
      </c:pie3DChart>
      <c:spPr>
        <a:noFill/>
        <a:ln w="25398">
          <a:noFill/>
        </a:ln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796">
                <a:latin typeface="Times New Roman" pitchFamily="18" charset="0"/>
                <a:cs typeface="Times New Roman" pitchFamily="18" charset="0"/>
              </a:defRPr>
            </a:pPr>
            <a:r>
              <a:rPr lang="ru-RU" sz="1796" dirty="0" smtClean="0">
                <a:latin typeface="Times New Roman" pitchFamily="18" charset="0"/>
                <a:cs typeface="Times New Roman" pitchFamily="18" charset="0"/>
              </a:rPr>
              <a:t>2018</a:t>
            </a:r>
            <a:r>
              <a:rPr lang="ru-RU" sz="1796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66277380211439285"/>
          <c:y val="0.80912647298398077"/>
        </c:manualLayout>
      </c:layout>
    </c:title>
    <c:view3D>
      <c:rotX val="30"/>
      <c:rotY val="50"/>
      <c:perspective val="30"/>
    </c:view3D>
    <c:plotArea>
      <c:layout>
        <c:manualLayout>
          <c:layoutTarget val="inner"/>
          <c:xMode val="edge"/>
          <c:yMode val="edge"/>
          <c:x val="2.1896249706900652E-2"/>
          <c:y val="5.3422660597520884E-2"/>
          <c:w val="0.9781037502931017"/>
          <c:h val="0.791953728174126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30"/>
          <c:dLbls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97801.5</c:v>
                </c:pt>
                <c:pt idx="1">
                  <c:v>2913.9</c:v>
                </c:pt>
                <c:pt idx="2">
                  <c:v>2127</c:v>
                </c:pt>
                <c:pt idx="3">
                  <c:v>1609.9</c:v>
                </c:pt>
                <c:pt idx="4">
                  <c:v>11131.5</c:v>
                </c:pt>
                <c:pt idx="5">
                  <c:v>4044.5</c:v>
                </c:pt>
                <c:pt idx="6">
                  <c:v>1721</c:v>
                </c:pt>
                <c:pt idx="7">
                  <c:v>129742</c:v>
                </c:pt>
                <c:pt idx="8">
                  <c:v>2879</c:v>
                </c:pt>
              </c:numCache>
            </c:numRef>
          </c:val>
        </c:ser>
      </c:pie3DChart>
      <c:spPr>
        <a:noFill/>
        <a:ln w="25371">
          <a:noFill/>
        </a:ln>
      </c:spPr>
    </c:plotArea>
    <c:plotVisOnly val="1"/>
    <c:dispBlanksAs val="zero"/>
  </c:chart>
  <c:txPr>
    <a:bodyPr/>
    <a:lstStyle/>
    <a:p>
      <a:pPr>
        <a:defRPr sz="1796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806">
                <a:latin typeface="Times New Roman" pitchFamily="18" charset="0"/>
                <a:cs typeface="Times New Roman" pitchFamily="18" charset="0"/>
              </a:defRPr>
            </a:pPr>
            <a:r>
              <a:rPr lang="ru-RU" sz="1806" dirty="0" smtClean="0">
                <a:latin typeface="Times New Roman" pitchFamily="18" charset="0"/>
                <a:cs typeface="Times New Roman" pitchFamily="18" charset="0"/>
              </a:rPr>
              <a:t>2019</a:t>
            </a:r>
            <a:r>
              <a:rPr lang="ru-RU" sz="1806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61440375201544539"/>
          <c:y val="0.79120381380898852"/>
        </c:manualLayout>
      </c:layout>
    </c:title>
    <c:view3D>
      <c:rotX val="30"/>
      <c:rotY val="30"/>
      <c:perspective val="30"/>
    </c:view3D>
    <c:plotArea>
      <c:layout>
        <c:manualLayout>
          <c:layoutTarget val="inner"/>
          <c:xMode val="edge"/>
          <c:yMode val="edge"/>
          <c:x val="4.0143124462651086E-2"/>
          <c:y val="1.8814568547366054E-3"/>
          <c:w val="0.95985687553734889"/>
          <c:h val="0.791953728174126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5"/>
          <c:dLbls>
            <c:dLbl>
              <c:idx val="1"/>
              <c:layout>
                <c:manualLayout>
                  <c:x val="0.21690467610730793"/>
                  <c:y val="1.8763511703894165E-2"/>
                </c:manualLayout>
              </c:layout>
              <c:showVal val="1"/>
            </c:dLbl>
            <c:dLbl>
              <c:idx val="3"/>
              <c:layout>
                <c:manualLayout>
                  <c:x val="2.6562804284323286E-2"/>
                  <c:y val="0.1154092881246985"/>
                </c:manualLayout>
              </c:layout>
              <c:showVal val="1"/>
            </c:dLbl>
            <c:dLbl>
              <c:idx val="4"/>
              <c:layout>
                <c:manualLayout>
                  <c:x val="2.3878868697588717E-2"/>
                  <c:y val="7.9130965772135728E-2"/>
                </c:manualLayout>
              </c:layout>
              <c:showVal val="1"/>
            </c:dLbl>
            <c:txPr>
              <a:bodyPr/>
              <a:lstStyle/>
              <a:p>
                <a:pPr>
                  <a:defRPr sz="1104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101808.6</c:v>
                </c:pt>
                <c:pt idx="1">
                  <c:v>3287.3</c:v>
                </c:pt>
                <c:pt idx="2">
                  <c:v>2148</c:v>
                </c:pt>
                <c:pt idx="3">
                  <c:v>1625.8</c:v>
                </c:pt>
                <c:pt idx="4">
                  <c:v>11883</c:v>
                </c:pt>
                <c:pt idx="5">
                  <c:v>4061.5</c:v>
                </c:pt>
                <c:pt idx="6">
                  <c:v>1712.6</c:v>
                </c:pt>
                <c:pt idx="7">
                  <c:v>99228</c:v>
                </c:pt>
                <c:pt idx="8">
                  <c:v>2907</c:v>
                </c:pt>
              </c:numCache>
            </c:numRef>
          </c:val>
        </c:ser>
      </c:pie3DChart>
      <c:spPr>
        <a:noFill/>
        <a:ln w="25440">
          <a:noFill/>
        </a:ln>
      </c:spPr>
    </c:plotArea>
    <c:plotVisOnly val="1"/>
    <c:dispBlanksAs val="zero"/>
  </c:chart>
  <c:txPr>
    <a:bodyPr/>
    <a:lstStyle/>
    <a:p>
      <a:pPr>
        <a:defRPr sz="1806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798">
                <a:latin typeface="Times New Roman" pitchFamily="18" charset="0"/>
                <a:cs typeface="Times New Roman" pitchFamily="18" charset="0"/>
              </a:defRPr>
            </a:pPr>
            <a:r>
              <a:rPr lang="ru-RU" sz="1798" dirty="0" smtClean="0"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ru-RU" sz="1798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64645724585837594"/>
          <c:y val="0.79334447316222889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4606996630567451E-2"/>
          <c:y val="6.1068702290076413E-3"/>
          <c:w val="0.9781037502931017"/>
          <c:h val="0.797107848548406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0"/>
          <c:dLbls>
            <c:dLbl>
              <c:idx val="2"/>
              <c:layout>
                <c:manualLayout>
                  <c:x val="0.22958445578398209"/>
                  <c:y val="-5.1283765101881346E-2"/>
                </c:manualLayout>
              </c:layout>
              <c:showVal val="1"/>
            </c:dLbl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налоги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105674.8</c:v>
                </c:pt>
                <c:pt idx="1">
                  <c:v>3403</c:v>
                </c:pt>
                <c:pt idx="2">
                  <c:v>2169</c:v>
                </c:pt>
                <c:pt idx="3">
                  <c:v>1642</c:v>
                </c:pt>
                <c:pt idx="4">
                  <c:v>12414</c:v>
                </c:pt>
                <c:pt idx="5">
                  <c:v>4059.5</c:v>
                </c:pt>
                <c:pt idx="6">
                  <c:v>1723.9</c:v>
                </c:pt>
                <c:pt idx="7">
                  <c:v>111856</c:v>
                </c:pt>
                <c:pt idx="8">
                  <c:v>2935</c:v>
                </c:pt>
              </c:numCache>
            </c:numRef>
          </c:val>
        </c:ser>
      </c:pie3DChart>
      <c:spPr>
        <a:noFill/>
        <a:ln w="25381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2017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6.8203908529029175E-2"/>
          <c:y val="0.76269832550001226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3296979347973834E-2"/>
          <c:y val="0"/>
          <c:w val="0.82049661148761244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3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4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5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6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7"/>
              <c:layout>
                <c:manualLayout>
                  <c:x val="8.5542578602377517E-2"/>
                  <c:y val="-4.9824112513575575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</c:dLbl>
            <c:dLbl>
              <c:idx val="8"/>
              <c:layout>
                <c:manualLayout>
                  <c:x val="6.7905649372291974E-2"/>
                  <c:y val="1.0465390466818885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</c:dLbl>
            <c:txPr>
              <a:bodyPr/>
              <a:lstStyle/>
              <a:p>
                <a:pPr>
                  <a:defRPr sz="1201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социально-культурная сфера</c:v>
                </c:pt>
                <c:pt idx="1">
                  <c:v>общегосударственныевопросы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218161.7</c:v>
                </c:pt>
                <c:pt idx="1">
                  <c:v>37444.400000000001</c:v>
                </c:pt>
                <c:pt idx="2">
                  <c:v>8611</c:v>
                </c:pt>
                <c:pt idx="3">
                  <c:v>29609.7</c:v>
                </c:pt>
                <c:pt idx="4">
                  <c:v>559</c:v>
                </c:pt>
                <c:pt idx="5">
                  <c:v>2006.5</c:v>
                </c:pt>
                <c:pt idx="6">
                  <c:v>11.9</c:v>
                </c:pt>
              </c:numCache>
            </c:numRef>
          </c:val>
        </c:ser>
      </c:pie3DChart>
      <c:spPr>
        <a:noFill/>
        <a:ln w="25412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2018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851388837058874"/>
          <c:y val="0.7987659181491221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9077972817835315E-2"/>
          <c:y val="0.17475430496980246"/>
          <c:w val="0.92504303188755754"/>
          <c:h val="0.7412287026926822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3"/>
          <c:dLbls>
            <c:dLbl>
              <c:idx val="1"/>
              <c:layout>
                <c:manualLayout>
                  <c:x val="0.12286330052999353"/>
                  <c:y val="4.4614010877506376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3.1287032922268025E-2"/>
                  <c:y val="3.9342414399727549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0.19081884420249651"/>
                  <c:y val="-9.263734160570471E-3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0.1257033940673267"/>
                  <c:y val="-4.0790905531850073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5.3634318409065657E-2"/>
                  <c:y val="-4.0790905531850073E-2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0.20180165166833314"/>
                  <c:y val="-4.360619216190055E-3"/>
                </c:manualLayout>
              </c:layout>
              <c:dLblPos val="bestFit"/>
              <c:showVal val="1"/>
            </c:dLbl>
            <c:numFmt formatCode="#,##0" sourceLinked="0"/>
            <c:txPr>
              <a:bodyPr/>
              <a:lstStyle/>
              <a:p>
                <a:pPr>
                  <a:defRPr sz="120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 сфера</c:v>
                </c:pt>
                <c:pt idx="1">
                  <c:v>общегосударственные вопросы</c:v>
                </c:pt>
                <c:pt idx="2">
                  <c:v>нациоанльная экономика</c:v>
                </c:pt>
                <c:pt idx="3">
                  <c:v>жилищное-коммунальное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0</c:formatCode>
                <c:ptCount val="7"/>
                <c:pt idx="0">
                  <c:v>204161.6</c:v>
                </c:pt>
                <c:pt idx="1">
                  <c:v>28316.5</c:v>
                </c:pt>
                <c:pt idx="2">
                  <c:v>9935.9</c:v>
                </c:pt>
                <c:pt idx="3">
                  <c:v>14141</c:v>
                </c:pt>
                <c:pt idx="5">
                  <c:v>2376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417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399" dirty="0" smtClean="0">
                <a:latin typeface="Times New Roman" pitchFamily="18" charset="0"/>
                <a:cs typeface="Times New Roman" pitchFamily="18" charset="0"/>
              </a:rPr>
              <a:t>2019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5.5054170143976917E-3"/>
          <c:y val="0.65475360930056115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7766683331482027E-2"/>
          <c:y val="0.15529355597125846"/>
          <c:w val="0.84354336973311206"/>
          <c:h val="0.7255381210366580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accent2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explosion val="28"/>
          <c:dLbls>
            <c:dLbl>
              <c:idx val="1"/>
              <c:layout>
                <c:manualLayout>
                  <c:x val="8.713799550088315E-2"/>
                  <c:y val="6.907437374002191E-3"/>
                </c:manualLayout>
              </c:layout>
              <c:showVal val="1"/>
            </c:dLbl>
            <c:dLbl>
              <c:idx val="5"/>
              <c:layout>
                <c:manualLayout>
                  <c:x val="-7.6945303568420706E-2"/>
                  <c:y val="-0.1257692500397559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2.7209566320588036E-2"/>
                  <c:y val="-0.1076135875970208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0.13507056563607617"/>
                  <c:y val="-8.189721839185659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176576.1</c:v>
                </c:pt>
                <c:pt idx="1">
                  <c:v>19740.900000000001</c:v>
                </c:pt>
                <c:pt idx="2">
                  <c:v>10559.3</c:v>
                </c:pt>
                <c:pt idx="3">
                  <c:v>17836.400000000001</c:v>
                </c:pt>
                <c:pt idx="5">
                  <c:v>3278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378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399" dirty="0" smtClean="0"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237243466226765"/>
          <c:y val="0.62272930045336361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0128847079328172"/>
          <c:y val="8.3932747596979065E-2"/>
          <c:w val="0.8495997872664357"/>
          <c:h val="0.7475471513435294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4"/>
          <c:dPt>
            <c:idx val="0"/>
            <c:explosion val="29"/>
          </c:dPt>
          <c:dLbls>
            <c:dLbl>
              <c:idx val="1"/>
              <c:layout>
                <c:manualLayout>
                  <c:x val="0.13564038785908722"/>
                  <c:y val="1.277122604807499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8.8732679983165308E-2"/>
                  <c:y val="-4.1777435133985553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6.2651229374336894E-3"/>
                  <c:y val="-6.1304024753348535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6.3441576362483765E-2"/>
                  <c:y val="-4.0717299851645926E-2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8.0547763211495024E-2"/>
                  <c:y val="-6.4663423269072035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189317.1</c:v>
                </c:pt>
                <c:pt idx="1">
                  <c:v>19740.900000000001</c:v>
                </c:pt>
                <c:pt idx="2">
                  <c:v>10425</c:v>
                </c:pt>
                <c:pt idx="3">
                  <c:v>16249.5</c:v>
                </c:pt>
                <c:pt idx="5">
                  <c:v>2913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397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</cdr:x>
      <cdr:y>0.1226</cdr:y>
    </cdr:from>
    <cdr:to>
      <cdr:x>1</cdr:x>
      <cdr:y>0.18383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780482" y="432594"/>
          <a:ext cx="86409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0.18605</cdr:y>
    </cdr:from>
    <cdr:to>
      <cdr:x>1</cdr:x>
      <cdr:y>0.48136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84376" y="5760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0.21569</cdr:x>
      <cdr:y>0.11628</cdr:y>
    </cdr:from>
    <cdr:to>
      <cdr:x>0.25</cdr:x>
      <cdr:y>0.89225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807619" y="360039"/>
          <a:ext cx="128485" cy="240268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0.46166</cdr:x>
      <cdr:y>0.92658</cdr:y>
    </cdr:from>
    <cdr:to>
      <cdr:x>0.50013</cdr:x>
      <cdr:y>0.97309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1728663" y="2869009"/>
          <a:ext cx="144017" cy="144015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0.69231</cdr:x>
      <cdr:y>0.15914</cdr:y>
    </cdr:from>
    <cdr:to>
      <cdr:x>0.69231</cdr:x>
      <cdr:y>0.32193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2592288" y="492746"/>
          <a:ext cx="0" cy="50405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0.71154</cdr:x>
      <cdr:y>0.41495</cdr:y>
    </cdr:from>
    <cdr:to>
      <cdr:x>0.71154</cdr:x>
      <cdr:y>0.601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2664296" y="1284834"/>
          <a:ext cx="0" cy="57606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0.40962</cdr:x>
      <cdr:y>0.13588</cdr:y>
    </cdr:from>
    <cdr:to>
      <cdr:x>0.61668</cdr:x>
      <cdr:y>0.22891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533803" y="420738"/>
          <a:ext cx="775295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79,4 %</a:t>
          </a:r>
          <a:endParaRPr lang="ru-RU" sz="11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0.05401</cdr:x>
      <cdr:y>0.89277</cdr:y>
    </cdr:from>
    <cdr:to>
      <cdr:x>0.8486</cdr:x>
      <cdr:y>0.90666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23440" y="3155043"/>
          <a:ext cx="3287089" cy="4907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0.85094</cdr:x>
      <cdr:y>0.49651</cdr:y>
    </cdr:from>
    <cdr:to>
      <cdr:x>0.88603</cdr:x>
      <cdr:y>0.54025</cdr:y>
    </cdr:to>
    <cdr:sp macro="" textlink="">
      <cdr:nvSpPr>
        <cdr:cNvPr id="7" name="Прямоугольник 6"/>
        <cdr:cNvSpPr/>
      </cdr:nvSpPr>
      <cdr:spPr>
        <a:xfrm xmlns:a="http://schemas.openxmlformats.org/drawingml/2006/main" flipH="1">
          <a:off x="3606820" y="1804989"/>
          <a:ext cx="148734" cy="159011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0.85712</cdr:x>
      <cdr:y>0.29978</cdr:y>
    </cdr:from>
    <cdr:to>
      <cdr:x>0.89221</cdr:x>
      <cdr:y>0.34352</cdr:y>
    </cdr:to>
    <cdr:sp macro="" textlink="">
      <cdr:nvSpPr>
        <cdr:cNvPr id="8" name="Прямоугольник 7"/>
        <cdr:cNvSpPr/>
      </cdr:nvSpPr>
      <cdr:spPr>
        <a:xfrm xmlns:a="http://schemas.openxmlformats.org/drawingml/2006/main" flipH="1">
          <a:off x="3545759" y="1059425"/>
          <a:ext cx="145154" cy="154572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rgbClr val="00B050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0.0588</cdr:x>
      <cdr:y>0.10349</cdr:y>
    </cdr:from>
    <cdr:to>
      <cdr:x>0.21049</cdr:x>
      <cdr:y>0.16244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49231" y="376225"/>
          <a:ext cx="642945" cy="214318"/>
        </a:xfrm>
        <a:prstGeom xmlns:a="http://schemas.openxmlformats.org/drawingml/2006/main" prst="wedgeRectCallout">
          <a:avLst>
            <a:gd name="adj1" fmla="val 35270"/>
            <a:gd name="adj2" fmla="val -88273"/>
          </a:avLst>
        </a:prstGeom>
        <a:solidFill xmlns:a="http://schemas.openxmlformats.org/drawingml/2006/main">
          <a:srgbClr val="FF66FF"/>
        </a:solidFill>
        <a:ln xmlns:a="http://schemas.openxmlformats.org/drawingml/2006/main" w="3175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12540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0.0846</cdr:x>
      <cdr:y>0.14841</cdr:y>
    </cdr:from>
    <cdr:to>
      <cdr:x>0.11202</cdr:x>
      <cdr:y>0.71542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44263" y="603127"/>
          <a:ext cx="144016" cy="230433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>
          <a:solidFill>
            <a:schemeClr val="bg1">
              <a:lumMod val="85000"/>
            </a:schemeClr>
          </a:solidFill>
        </a:ln>
        <a:scene3d xmlns:a="http://schemas.openxmlformats.org/drawingml/2006/main">
          <a:camera prst="orthographicFront">
            <a:rot lat="0" lon="20999997" rev="0"/>
          </a:camera>
          <a:lightRig rig="threePt" dir="t">
            <a:rot lat="0" lon="0" rev="0"/>
          </a:lightRig>
        </a:scene3d>
        <a:sp3d xmlns:a="http://schemas.openxmlformats.org/drawingml/2006/main" prstMaterial="dkEdge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0.23203</cdr:x>
      <cdr:y>0.48549</cdr:y>
    </cdr:from>
    <cdr:to>
      <cdr:x>0.27819</cdr:x>
      <cdr:y>0.52092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218350" y="1973014"/>
          <a:ext cx="242366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0.21725</cdr:x>
      <cdr:y>0.43729</cdr:y>
    </cdr:from>
    <cdr:to>
      <cdr:x>0.39137</cdr:x>
      <cdr:y>0.66229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40879" y="177715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0.20089</cdr:x>
      <cdr:y>0.43534</cdr:y>
    </cdr:from>
    <cdr:to>
      <cdr:x>0.37501</cdr:x>
      <cdr:y>0.66034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54954" y="176922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0.25157</cdr:x>
      <cdr:y>0.43937</cdr:y>
    </cdr:from>
    <cdr:to>
      <cdr:x>0.42569</cdr:x>
      <cdr:y>0.66437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321086" y="178558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8,0%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0.14831</cdr:x>
      <cdr:y>0.77473</cdr:y>
    </cdr:from>
    <cdr:to>
      <cdr:x>0.73762</cdr:x>
      <cdr:y>0.79984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04081" y="3148510"/>
          <a:ext cx="3592438" cy="10204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0.24703</cdr:x>
      <cdr:y>0.21524</cdr:y>
    </cdr:from>
    <cdr:to>
      <cdr:x>0.4049</cdr:x>
      <cdr:y>0.28625</cdr:y>
    </cdr:to>
    <cdr:sp macro="" textlink="">
      <cdr:nvSpPr>
        <cdr:cNvPr id="2" name="Прямоугольная выноска 1"/>
        <cdr:cNvSpPr/>
      </cdr:nvSpPr>
      <cdr:spPr>
        <a:xfrm xmlns:a="http://schemas.openxmlformats.org/drawingml/2006/main">
          <a:off x="980231" y="874737"/>
          <a:ext cx="626418" cy="288592"/>
        </a:xfrm>
        <a:prstGeom xmlns:a="http://schemas.openxmlformats.org/drawingml/2006/main" prst="wedgeRectCallout">
          <a:avLst>
            <a:gd name="adj1" fmla="val 82564"/>
            <a:gd name="adj2" fmla="val 32796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7 348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0.26518</cdr:x>
      <cdr:y>0.08165</cdr:y>
    </cdr:from>
    <cdr:to>
      <cdr:x>0.42304</cdr:x>
      <cdr:y>0.15266</cdr:y>
    </cdr:to>
    <cdr:sp macro="" textlink="">
      <cdr:nvSpPr>
        <cdr:cNvPr id="3" name="Прямоугольная выноска 2"/>
        <cdr:cNvSpPr/>
      </cdr:nvSpPr>
      <cdr:spPr>
        <a:xfrm xmlns:a="http://schemas.openxmlformats.org/drawingml/2006/main">
          <a:off x="1052239" y="331832"/>
          <a:ext cx="626418" cy="288592"/>
        </a:xfrm>
        <a:prstGeom xmlns:a="http://schemas.openxmlformats.org/drawingml/2006/main" prst="wedgeRectCallout">
          <a:avLst>
            <a:gd name="adj1" fmla="val 55195"/>
            <a:gd name="adj2" fmla="val 79003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741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0.44665</cdr:x>
      <cdr:y>0.7266</cdr:y>
    </cdr:from>
    <cdr:to>
      <cdr:x>0.6223</cdr:x>
      <cdr:y>0.79761</cdr:y>
    </cdr:to>
    <cdr:sp macro="" textlink="">
      <cdr:nvSpPr>
        <cdr:cNvPr id="6" name="Прямоугольная выноска 5"/>
        <cdr:cNvSpPr/>
      </cdr:nvSpPr>
      <cdr:spPr>
        <a:xfrm xmlns:a="http://schemas.openxmlformats.org/drawingml/2006/main">
          <a:off x="1772319" y="2952888"/>
          <a:ext cx="697013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111 142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0.37098</cdr:x>
      <cdr:y>0.56713</cdr:y>
    </cdr:from>
    <cdr:to>
      <cdr:x>0.54663</cdr:x>
      <cdr:y>0.63814</cdr:y>
    </cdr:to>
    <cdr:sp macro="" textlink="">
      <cdr:nvSpPr>
        <cdr:cNvPr id="7" name="Прямоугольная выноска 6"/>
        <cdr:cNvSpPr/>
      </cdr:nvSpPr>
      <cdr:spPr>
        <a:xfrm xmlns:a="http://schemas.openxmlformats.org/drawingml/2006/main">
          <a:off x="1472056" y="2304816"/>
          <a:ext cx="697013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122 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60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9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0.41035</cdr:x>
      <cdr:y>0.65572</cdr:y>
    </cdr:from>
    <cdr:to>
      <cdr:x>0.58601</cdr:x>
      <cdr:y>0.72673</cdr:y>
    </cdr:to>
    <cdr:sp macro="" textlink="">
      <cdr:nvSpPr>
        <cdr:cNvPr id="8" name="Прямоугольная выноска 7"/>
        <cdr:cNvSpPr/>
      </cdr:nvSpPr>
      <cdr:spPr>
        <a:xfrm xmlns:a="http://schemas.openxmlformats.org/drawingml/2006/main">
          <a:off x="1628303" y="2664856"/>
          <a:ext cx="697013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98 487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0.60997</cdr:x>
      <cdr:y>0.30757</cdr:y>
    </cdr:from>
    <cdr:to>
      <cdr:x>0.737</cdr:x>
      <cdr:y>0.37858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420391" y="1249953"/>
          <a:ext cx="504056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2018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0.66441</cdr:x>
      <cdr:y>0.38988</cdr:y>
    </cdr:from>
    <cdr:to>
      <cdr:x>0.79144</cdr:x>
      <cdr:y>0.46089</cdr:y>
    </cdr:to>
    <cdr:sp macro="" textlink="">
      <cdr:nvSpPr>
        <cdr:cNvPr id="10" name="Прямоугольная выноска 9"/>
        <cdr:cNvSpPr/>
      </cdr:nvSpPr>
      <cdr:spPr>
        <a:xfrm xmlns:a="http://schemas.openxmlformats.org/drawingml/2006/main">
          <a:off x="2636415" y="1584456"/>
          <a:ext cx="504056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2019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0.75495</cdr:x>
      <cdr:y>0.47854</cdr:y>
    </cdr:from>
    <cdr:to>
      <cdr:x>0.88198</cdr:x>
      <cdr:y>0.54955</cdr:y>
    </cdr:to>
    <cdr:sp macro="" textlink="">
      <cdr:nvSpPr>
        <cdr:cNvPr id="11" name="Прямоугольная выноска 10"/>
        <cdr:cNvSpPr/>
      </cdr:nvSpPr>
      <cdr:spPr>
        <a:xfrm xmlns:a="http://schemas.openxmlformats.org/drawingml/2006/main">
          <a:off x="2995687" y="1944776"/>
          <a:ext cx="504056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GB"/>
              <a:t>I.</a:t>
            </a:r>
            <a:r>
              <a:rPr lang="ru-RU"/>
              <a:t>ВВОДНАЯ ЧАСТЬ</a:t>
            </a:r>
            <a:endParaRPr lang="en-GB"/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6D4169FA-9E8D-4D45-8A42-67AB4791F56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US"/>
              <a:t>I.</a:t>
            </a:r>
            <a:r>
              <a:rPr lang="ru-RU"/>
              <a:t>ВВОДНАЯ ЧАСТЬ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300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3763"/>
            <a:ext cx="5413375" cy="44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175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5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3FD7D632-37B7-4FAE-9D20-3B93C71A37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C250C-EA47-4738-BC05-9C042CDF6FB3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3557" name="Верхний колонтитул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154E3-3FA3-4627-89EF-2881030C8AC1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4581" name="Верхний колонтитул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 userDrawn="1"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BD147-CF73-4359-871E-033AF78082CD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DD630-E800-4EA1-B25C-1879FE1AEE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DEFDF-8D77-4082-A601-0EFAC06409EB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1B6A1-C5EC-4A87-8462-265C469EE8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1E72B-E18B-4C3F-A772-EA1E770DE69F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AE173-2AC4-435E-B8D3-165D244E07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99B17-957D-4D79-92AB-3BB4370ACC6E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F796-87FC-4DFC-98B5-EC3D397297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B66EE-8B10-4C54-A168-7C93CF780DA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D071B-1700-43E5-92AD-C7EA5C1C41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9F6A4-104C-47DE-AF1B-B687ECD79773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E4D60-98E9-4680-A8C7-A3E278332E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712C5-DAE4-4BD0-B157-85553FAD2652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A1774-A242-4A3C-9D8C-662EA0C0A3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421BC-E632-4E8D-AFF0-1E8C01058842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E3D85-B44C-424F-8526-DDDDB8C510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33D94-BAEE-4BF3-9DBC-A95D7DCA9BA9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38D71-2BFB-442D-9E6E-80B263261A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EF38A-8816-4EC3-8377-6DA5242756ED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765BA-F489-46D4-A64E-BEDF9F9E8A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EADB0-4DEF-4D9A-930F-80F9ED806F7C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DF2D0-CD22-49F7-B999-AE49A04E83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ECFF">
                <a:lumMod val="39000"/>
                <a:lumOff val="61000"/>
                <a:alpha val="32000"/>
              </a:srgbClr>
            </a:gs>
            <a:gs pos="10000">
              <a:schemeClr val="accent5">
                <a:lumMod val="86000"/>
                <a:lumOff val="14000"/>
                <a:alpha val="24000"/>
              </a:schemeClr>
            </a:gs>
            <a:gs pos="93000">
              <a:srgbClr val="C4D6EB"/>
            </a:gs>
            <a:gs pos="49000">
              <a:srgbClr val="FFEBFA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869E18-7D76-4B0F-B153-1CBB744ED692}" type="datetime1">
              <a:rPr lang="ru-RU"/>
              <a:pPr>
                <a:defRPr/>
              </a:pPr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8E7E56-D904-4282-9E31-2E52D4F134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74" r:id="rId2"/>
    <p:sldLayoutId id="2147484675" r:id="rId3"/>
    <p:sldLayoutId id="2147484676" r:id="rId4"/>
    <p:sldLayoutId id="2147484677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source=wiz&amp;fp=2&amp;uinfo=ww-1903-wh-985-fw-1678-fh-598-pd-1&amp;p=2&amp;text=&#1073;&#1102;&#1076;&#1078;&#1077;&#1090;  &#1074; &#1082;&#1072;&#1088;&#1090;&#1080;&#1085;&#1082;&#1072;&#1093;&amp;noreask=1&amp;pos=68&amp;rpt=simage&amp;lr=1095&amp;img_url=http%3A%2F%2Fimg1.liveinternet.ru%2Fimages%2Fattach%2Fc%2F1%2F74%2F822%2F74822673_27137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A4%D0%98%D0%97%D0%9A%D0%A3%D0%9B%D0%AC%D0%A2%D0%A3%D0%A0%D0%90%20%D0%98%20%D0%A1%D0%9F%D0%9E%D0%A0%D0%A2%20%D0%B2%20%D0%BA%D0%B0%D1%80%D1%82%D0%B8%D0%BD%D0%BA%D0%B0%D1%85&amp;fp=0&amp;img_url=http://sphotos-c.ak.fbcdn.net/hphotos-ak-ash3/c35.0.403.403/p403x403/556438_10152098741015521_193861676_n.jpg&amp;pos=0&amp;uinfo=ww-1903-wh-985-fw-1678-fh-598-pd-1&amp;rpt=simage" TargetMode="External"/><Relationship Id="rId13" Type="http://schemas.openxmlformats.org/officeDocument/2006/relationships/hyperlink" Target="http://images.yandex.ru/yandsearch?p=4&amp;text=%D0%B3%D0%BE%D1%81%D1%83%D0%B4%D0%B0%D1%80%D1%81%D1%82%D0%B2%D0%B5%D0%BD%D0%BD%D1%8B%D0%B9%20%D0%B4%D0%BE%D0%BB%D0%B3%D0%92%20%D0%BA%D0%B0%D1%80%D1%82%D0%B8%D0%BD%D0%BA%D0%B0%D1%85&amp;fp=4&amp;img_url=http://495ru.ru/modules/qplboard/image_db/473115_1_b.JPG&amp;pos=132&amp;uinfo=ww-1903-wh-985-fw-1678-fh-598-pd-1&amp;rpt=simage" TargetMode="External"/><Relationship Id="rId18" Type="http://schemas.openxmlformats.org/officeDocument/2006/relationships/hyperlink" Target="http://images.yandex.ru/yandsearch?p=4&amp;text=%D0%BF%D0%BE%D0%B4%D0%B0%D1%80%D0%BE%D0%BA%20%D0%B2%20%D0%BA%D0%B0%D1%80%D1%82%D0%B8%D0%BD%D0%BA%D0%B0%D1%85&amp;fp=4&amp;img_url=http://www.cool-birthday.com/b/cards/woman/08.jpg&amp;pos=132&amp;uinfo=ww-1903-wh-985-fw-1678-fh-598-pd-1&amp;rpt=simage" TargetMode="External"/><Relationship Id="rId26" Type="http://schemas.openxmlformats.org/officeDocument/2006/relationships/image" Target="../media/image18.jpeg"/><Relationship Id="rId3" Type="http://schemas.openxmlformats.org/officeDocument/2006/relationships/hyperlink" Target="http://images.yandex.ru/yandsearch?source=wiz&amp;fp=3&amp;img_url=http://www.fermer.ru/files/imagecache/advf-author-pane/pictures/picture-750.jpg&amp;uinfo=ww-1903-wh-985-fw-1678-fh-598-pd-1&amp;p=3&amp;text=%D0%97%D0%94%D0%A0%D0%90%D0%92%D0%9E%D0%9E%D0%A5%D0%A0%D0%90%D0%9D%D0%95%D0%9D%D0%98%D0%95%20%D0%B2%20%D0%BA%D0%B0%D1%80%D1%82%D0%B8%D0%BD%D0%BA%D0%B0%D1%85&amp;noreask=1&amp;pos=114&amp;rpt=simage&amp;lr=1095" TargetMode="External"/><Relationship Id="rId21" Type="http://schemas.openxmlformats.org/officeDocument/2006/relationships/image" Target="../media/image13.png"/><Relationship Id="rId7" Type="http://schemas.openxmlformats.org/officeDocument/2006/relationships/image" Target="../media/image8.jpeg"/><Relationship Id="rId12" Type="http://schemas.openxmlformats.org/officeDocument/2006/relationships/hyperlink" Target="http://images.yandex.ru/yandsearch?p=1&amp;text=%D0%B4%D0%BE%D0%BC%20%D0%BF%D0%BE%D0%B4%20%D0%B7%D0%BE%D0%BD%D1%82%D0%B8%D0%BA%D0%BE%D0%BC%D0%92%20%D0%BA%D0%B0%D1%80%D1%82%D0%B8%D0%BD%D0%BA%D0%B0%D1%85&amp;fp=1&amp;img_url=http://prv0.lori-images.net/malenkii-dom-na-pachkah-dollarov-pod-zontikom-0001872424-preview.jpg&amp;pos=48&amp;uinfo=ww-1903-wh-985-fw-1678-fh-598-pd-1&amp;rpt=simage" TargetMode="External"/><Relationship Id="rId17" Type="http://schemas.openxmlformats.org/officeDocument/2006/relationships/hyperlink" Target="http://images.yandex.ru/yandsearch?text=%D0%B1%D1%8E%D0%B4%D0%B6%D0%B5%D1%82%20%D0%92%20%D0%9A%D0%90%D0%A0%D0%A2%D0%98%D0%9D%D0%9A%D0%90%D0%A5&amp;fp=0&amp;img_url=http://images.unian.net/photos/2007_09/1189772251.jpg&amp;pos=6&amp;uinfo=ww-1903-wh-985-fw-1678-fh-598-pd-1&amp;rpt=simage" TargetMode="External"/><Relationship Id="rId25" Type="http://schemas.openxmlformats.org/officeDocument/2006/relationships/image" Target="../media/image17.png"/><Relationship Id="rId2" Type="http://schemas.openxmlformats.org/officeDocument/2006/relationships/hyperlink" Target="http://images.yandex.ru/yandsearch?source=wiz&amp;fp=0&amp;img_url=http://www.novostimira.com.ua/images/news/1362140675_671.jpg&amp;uinfo=ww-1903-wh-985-fw-0-fh-598-pd-1&amp;text=%D1%81%D0%BE%D1%86%D0%B8%D0%B0%D0%BB%D1%8C%D0%BD%D0%B0%D1%8F%20%D0%B7%D0%B0%D1%89%D0%B8%D1%82%D0%B0%20%D0%B2%20%D0%BA%D0%B0%D1%80%D1%82%D0%B8%D0%BD%D0%BA%D0%B0%D1%85&amp;noreask=1&amp;pos=12&amp;lr=1095&amp;rpt=simage" TargetMode="External"/><Relationship Id="rId16" Type="http://schemas.openxmlformats.org/officeDocument/2006/relationships/hyperlink" Target="http://images.yandex.ru/yandsearch?p=1&amp;text=%D0%B7%D0%BD%D0%B0%D0%BA%20%D0%BF%D0%BE%D0%BB%D0%B8%D1%86%D0%B8%D0%B8&amp;fp=1&amp;img_url=http://psp.ru/upload/iblock/8bc/7040c24b-4d4e-11e1-829f-001517d7b291_e13c2f45-4e54-11e2-99f2-001517d7b291.jpeg&amp;pos=48&amp;uinfo=ww-1903-wh-985-fw-1678-fh-598-pd-1&amp;rpt=simage" TargetMode="External"/><Relationship Id="rId20" Type="http://schemas.openxmlformats.org/officeDocument/2006/relationships/image" Target="../media/image12.png"/><Relationship Id="rId29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yandex.ru/yandsearch?source=wiz&amp;fp=1&amp;img_url=http://images.tiu.ru/5569213_w200_h200_kursibug2010.jpg&amp;uinfo=ww-1903-wh-985-fw-1678-fh-598-pd-1&amp;p=1&amp;text=%D0%BE%D0%B1%D1%80%D0%B0%D0%B7%D0%BE%D0%B2%D0%B0%D0%BD%D0%B8%D0%B5%20%D0%B2%20%D0%BA%D0%B0%D1%80%D1%82%D0%B8%D0%BD%D0%BA%D0%B0%D1%85&amp;noreask=1&amp;pos=42&amp;rpt=simage&amp;lr=1095" TargetMode="External"/><Relationship Id="rId11" Type="http://schemas.openxmlformats.org/officeDocument/2006/relationships/hyperlink" Target="http://images.yandex.ru/yandsearch?p=3&amp;text=%D0%9D%D0%90%D0%A6%D0%98%D0%9E%D0%9D%D0%90%D0%9B%D0%AC%D0%9D%D0%90%D0%AF%20%D0%AD%D0%9A%D0%9E%D0%9D%D0%9E%D0%9C%D0%98%D0%9A%D0%90%20%D0%92%20%D0%BA%D0%B0%D1%80%D1%82%D0%B8%D0%BD%D0%BA%D0%B0%D1%85&amp;fp=3&amp;img_url=http://www.fresher.ru/manager_content/images/11-novejshix-oblastej-nauki-o-kotoryx-vazhno-znat/10.jpg&amp;pos=105&amp;uinfo=ww-1903-wh-985-fw-1678-fh-598-pd-1&amp;rpt=simage" TargetMode="External"/><Relationship Id="rId24" Type="http://schemas.openxmlformats.org/officeDocument/2006/relationships/image" Target="../media/image16.png"/><Relationship Id="rId5" Type="http://schemas.openxmlformats.org/officeDocument/2006/relationships/hyperlink" Target="http://images.yandex.ru/yandsearch?source=wiz&amp;fp=1&amp;img_url=http://cs302706.userapi.com/g37441838/a_82504f0d.jpg&amp;uinfo=ww-1903-wh-985-fw-1678-fh-598-pd-1&amp;p=1&amp;text=%D0%BA%D1%83%D0%BB%D1%8C%D1%82%D1%83%D1%80%D0%B0%20%D0%B2%20%D0%BA%D0%B0%D1%80%D1%82%D0%B8%D0%BD%D0%BA%D0%B0%D1%85&amp;noreask=1&amp;pos=38&amp;rpt=simage&amp;lr=1095" TargetMode="External"/><Relationship Id="rId15" Type="http://schemas.openxmlformats.org/officeDocument/2006/relationships/image" Target="../media/image10.jpeg"/><Relationship Id="rId23" Type="http://schemas.openxmlformats.org/officeDocument/2006/relationships/image" Target="../media/image15.png"/><Relationship Id="rId28" Type="http://schemas.openxmlformats.org/officeDocument/2006/relationships/image" Target="../media/image19.jpeg"/><Relationship Id="rId10" Type="http://schemas.openxmlformats.org/officeDocument/2006/relationships/hyperlink" Target="http://images.yandex.ru/yandsearch?source=wiz&amp;fp=0&amp;img_url=http://www.asfera.info/img/spaw/big/monit_big.jpg&amp;uinfo=ww-1903-wh-985-fw-0-fh-598-pd-1&amp;text=%D0%A1%D0%A0%D0%95%D0%94%D0%A1%D0%A2%D0%92%D0%90%20%D0%9C%D0%90%D0%A1%D0%A1%D0%9E%D0%92%D0%9E%D0%99%20%D0%98%D0%9D%D0%A4%D0%9E%D0%A0%D0%9C%D0%90%D0%A6%D0%98%D0%98%20%D0%B2%20%D0%BA%D0%B0%D1%80%D1%82%D0%B8%D0%BD%D0%BA%D0%B0%D1%85&amp;noreask=1&amp;pos=1&amp;lr=1095&amp;rpt=simage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images.yandex.ru/yandsearch?source=wiz&amp;fp=0&amp;img_url=http://chel.mk.ru/upload/iblock_mk/475/44/20/54/DETAIL_PICTURE_516127.jpg&amp;uinfo=ww-1903-wh-985-fw-1678-fh-598-pd-1&amp;text=%D0%B6%D0%BA%D1%85%20%D0%B2%20%D0%BA%D0%B0%D1%80%D1%82%D0%B8%D0%BD%D0%BA%D0%B0%D1%85&amp;noreask=1&amp;pos=21&amp;rpt=simage&amp;lr=1095" TargetMode="External"/><Relationship Id="rId9" Type="http://schemas.openxmlformats.org/officeDocument/2006/relationships/image" Target="../media/image9.jpeg"/><Relationship Id="rId14" Type="http://schemas.openxmlformats.org/officeDocument/2006/relationships/hyperlink" Target="http://images.yandex.ru/yandsearch?source=wiz&amp;fp=3&amp;img_url=http://nstarikov.ru/new/wp-content/uploads/2011/07/turkey.jpg&amp;uinfo=ww-1903-wh-985-fw-1678-fh-598-pd-1&amp;p=3&amp;text=%D0%9A%D0%90%D0%A0%D0%A2%D0%90%20%D0%92%20%D0%9A%D0%90%D0%A0%D0%A2%D0%98%D0%9D%D0%9A%D0%90%D0%A5&amp;noreask=1&amp;pos=95&amp;rpt=simage&amp;lr=1095" TargetMode="External"/><Relationship Id="rId22" Type="http://schemas.openxmlformats.org/officeDocument/2006/relationships/image" Target="../media/image14.png"/><Relationship Id="rId27" Type="http://schemas.openxmlformats.org/officeDocument/2006/relationships/hyperlink" Target="http://images.yandex.ru/yandsearch?source=wiz&amp;fp=0&amp;img_url=http://izhevsk.ru/forums/icons/forum_pictures/004406/4406843.jpg&amp;uinfo=ww-1903-wh-985-fw-0-fh-598-pd-1&amp;text=%D0%9A%D0%90%D0%A0%D0%A2%D0%98%D0%9D%D0%9A%D0%90%20%D0%9F%D0%9E%D0%94%D0%90%D0%A0%D0%9E%D0%9A&amp;noreask=1&amp;pos=23&amp;lr=1095&amp;rpt=simag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3516815"/>
            <a:ext cx="7302524" cy="769441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 ДЛЯ ГРАЖДАН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43240" y="4643446"/>
            <a:ext cx="2943225" cy="207170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2018-2020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pic>
        <p:nvPicPr>
          <p:cNvPr id="1028" name="Picture 4" descr="I:\Изображение 3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521" y="4625584"/>
            <a:ext cx="2929073" cy="2196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I:\2011\ГОк фото 22\48 слив шлака с печ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214290"/>
            <a:ext cx="3071834" cy="2087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I:\2011\Зимний Сорск\IMG_92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71438"/>
            <a:ext cx="3214674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I:\2011\Сорск 0409\IMG_50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2" y="4619632"/>
            <a:ext cx="3071834" cy="2095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I:\2013\250713 Фото с крыши Дома Спорта\IMG_142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38124"/>
            <a:ext cx="3143240" cy="2095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0" y="6643710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0" y="4643446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Doki\gerb s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9058" y="2071678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43042" y="6308725"/>
            <a:ext cx="6119813" cy="3603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17DC1-3AB7-40DA-8DF4-421FB210FB80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graphicFrame>
        <p:nvGraphicFramePr>
          <p:cNvPr id="31" name="Диаграмма 8"/>
          <p:cNvGraphicFramePr>
            <a:graphicFrameLocks/>
          </p:cNvGraphicFramePr>
          <p:nvPr/>
        </p:nvGraphicFramePr>
        <p:xfrm>
          <a:off x="285720" y="785794"/>
          <a:ext cx="3048000" cy="2701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3" name="Диаграмма 12"/>
          <p:cNvGraphicFramePr>
            <a:graphicFrameLocks/>
          </p:cNvGraphicFramePr>
          <p:nvPr/>
        </p:nvGraphicFramePr>
        <p:xfrm>
          <a:off x="5562600" y="628650"/>
          <a:ext cx="3452813" cy="23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6" name="Диаграмма 13"/>
          <p:cNvGraphicFramePr>
            <a:graphicFrameLocks/>
          </p:cNvGraphicFramePr>
          <p:nvPr/>
        </p:nvGraphicFramePr>
        <p:xfrm>
          <a:off x="285720" y="2857496"/>
          <a:ext cx="3475039" cy="233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7" name="Диаграмма 14"/>
          <p:cNvGraphicFramePr>
            <a:graphicFrameLocks/>
          </p:cNvGraphicFramePr>
          <p:nvPr/>
        </p:nvGraphicFramePr>
        <p:xfrm>
          <a:off x="5530850" y="2913063"/>
          <a:ext cx="3484563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3710460" y="4542133"/>
            <a:ext cx="144016" cy="144016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670797" y="1577450"/>
            <a:ext cx="144016" cy="1440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660875" y="1149867"/>
            <a:ext cx="144016" cy="14401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680199" y="2348880"/>
            <a:ext cx="134094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680497" y="2780928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680497" y="3169434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710460" y="3688387"/>
            <a:ext cx="144016" cy="14401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905250" y="4071938"/>
            <a:ext cx="18018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безвозмездные поступления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29058" y="4500570"/>
            <a:ext cx="211296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доходы физических лиц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57625" y="1535113"/>
            <a:ext cx="105410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прочие доходы</a:t>
            </a:r>
          </a:p>
          <a:p>
            <a:pPr>
              <a:defRPr/>
            </a:pPr>
            <a:endParaRPr lang="ru-RU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3865563" y="1103313"/>
            <a:ext cx="210185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платежи при польз. природными </a:t>
            </a:r>
          </a:p>
          <a:p>
            <a:pPr>
              <a:defRPr/>
            </a:pPr>
            <a:r>
              <a:rPr lang="ru-RU" sz="1050" dirty="0"/>
              <a:t>ресурсами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87788" y="2284413"/>
            <a:ext cx="1789112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50" dirty="0"/>
              <a:t>налоги на совокупный доход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897313" y="2752725"/>
            <a:ext cx="168433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государственная пошлина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05250" y="3105150"/>
            <a:ext cx="1870075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доходы от использования </a:t>
            </a:r>
          </a:p>
          <a:p>
            <a:pPr>
              <a:defRPr/>
            </a:pPr>
            <a:r>
              <a:rPr lang="ru-RU" sz="1050" dirty="0"/>
              <a:t>муниципального имущества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16363" y="3592513"/>
            <a:ext cx="1989137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налоги на товары, реализуемые</a:t>
            </a:r>
          </a:p>
          <a:p>
            <a:pPr>
              <a:defRPr/>
            </a:pPr>
            <a:r>
              <a:rPr lang="ru-RU" sz="1050" dirty="0"/>
              <a:t> на территории РФ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670797" y="1964756"/>
            <a:ext cx="136699" cy="1273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3867150" y="1892300"/>
            <a:ext cx="134143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имущество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710460" y="4162277"/>
            <a:ext cx="144016" cy="1440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09209" y="5157192"/>
            <a:ext cx="8341482" cy="1080120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Объём налоговых и неналоговых доходов бюджета МО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 Сорск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 с ежегодным приростом. В основу расчёта поступлений налоговых и неналоговых доходов района принят прогноз социально-экономического развития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среднесрочную перспективу, индексы роста цен, заработной платы и инвестиций в основной капитал, показатели собираемости налогов в динамике за предшествующие годы. Доходная база бюджета рассчитывалась исходя из норм действующего бюджетного и налогового законодательства с учётом соответствующих дополнений и изменений.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.ДОХОДЫ БЮДЖЕТА, ТЫС.РУБ.</a:t>
            </a:r>
          </a:p>
        </p:txBody>
      </p:sp>
      <p:pic>
        <p:nvPicPr>
          <p:cNvPr id="48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22463" y="6381750"/>
            <a:ext cx="55435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093BE-9DAC-4DD9-AC10-C17277022CD5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graphicFrame>
        <p:nvGraphicFramePr>
          <p:cNvPr id="30" name="Диаграмма 12"/>
          <p:cNvGraphicFramePr>
            <a:graphicFrameLocks/>
          </p:cNvGraphicFramePr>
          <p:nvPr/>
        </p:nvGraphicFramePr>
        <p:xfrm>
          <a:off x="174625" y="785813"/>
          <a:ext cx="3343275" cy="254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Диаграмма 13"/>
          <p:cNvGraphicFramePr>
            <a:graphicFrameLocks/>
          </p:cNvGraphicFramePr>
          <p:nvPr/>
        </p:nvGraphicFramePr>
        <p:xfrm>
          <a:off x="5076825" y="912813"/>
          <a:ext cx="4117975" cy="215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Диаграмма 14"/>
          <p:cNvGraphicFramePr>
            <a:graphicFrameLocks/>
          </p:cNvGraphicFramePr>
          <p:nvPr/>
        </p:nvGraphicFramePr>
        <p:xfrm>
          <a:off x="344488" y="2909888"/>
          <a:ext cx="3557587" cy="2765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3" name="Диаграмма 15"/>
          <p:cNvGraphicFramePr>
            <a:graphicFrameLocks/>
          </p:cNvGraphicFramePr>
          <p:nvPr/>
        </p:nvGraphicFramePr>
        <p:xfrm>
          <a:off x="4932363" y="2801938"/>
          <a:ext cx="3989387" cy="308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80" name="TextBox 1"/>
          <p:cNvSpPr txBox="1">
            <a:spLocks noChangeArrowheads="1"/>
          </p:cNvSpPr>
          <p:nvPr/>
        </p:nvSpPr>
        <p:spPr bwMode="auto">
          <a:xfrm>
            <a:off x="3708400" y="946150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Социально-культурная сфера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419872" y="1071812"/>
            <a:ext cx="144016" cy="14401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15730" y="1406379"/>
            <a:ext cx="144016" cy="1440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433986" y="1772816"/>
            <a:ext cx="144016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433986" y="2113779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33986" y="2454742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433986" y="2749990"/>
            <a:ext cx="144016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433986" y="3115336"/>
            <a:ext cx="144016" cy="1440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08" name="TextBox 1"/>
          <p:cNvSpPr txBox="1">
            <a:spLocks noChangeArrowheads="1"/>
          </p:cNvSpPr>
          <p:nvPr/>
        </p:nvSpPr>
        <p:spPr bwMode="auto">
          <a:xfrm>
            <a:off x="3730625" y="1336675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Общегосударственные вопросы</a:t>
            </a:r>
          </a:p>
        </p:txBody>
      </p:sp>
      <p:sp>
        <p:nvSpPr>
          <p:cNvPr id="3109" name="TextBox 1"/>
          <p:cNvSpPr txBox="1">
            <a:spLocks noChangeArrowheads="1"/>
          </p:cNvSpPr>
          <p:nvPr/>
        </p:nvSpPr>
        <p:spPr bwMode="auto">
          <a:xfrm>
            <a:off x="3708400" y="1719263"/>
            <a:ext cx="180022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0" name="TextBox 1"/>
          <p:cNvSpPr txBox="1">
            <a:spLocks noChangeArrowheads="1"/>
          </p:cNvSpPr>
          <p:nvPr/>
        </p:nvSpPr>
        <p:spPr bwMode="auto">
          <a:xfrm>
            <a:off x="3714744" y="1714489"/>
            <a:ext cx="17875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экономика</a:t>
            </a:r>
          </a:p>
        </p:txBody>
      </p:sp>
      <p:sp>
        <p:nvSpPr>
          <p:cNvPr id="3111" name="TextBox 1"/>
          <p:cNvSpPr txBox="1">
            <a:spLocks noChangeArrowheads="1"/>
          </p:cNvSpPr>
          <p:nvPr/>
        </p:nvSpPr>
        <p:spPr bwMode="auto">
          <a:xfrm>
            <a:off x="3714744" y="2000240"/>
            <a:ext cx="18002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Жилищно-коммунальное хозяйство</a:t>
            </a:r>
          </a:p>
        </p:txBody>
      </p:sp>
      <p:sp>
        <p:nvSpPr>
          <p:cNvPr id="3112" name="TextBox 1"/>
          <p:cNvSpPr txBox="1">
            <a:spLocks noChangeArrowheads="1"/>
          </p:cNvSpPr>
          <p:nvPr/>
        </p:nvSpPr>
        <p:spPr bwMode="auto">
          <a:xfrm>
            <a:off x="3779838" y="2697163"/>
            <a:ext cx="18002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3" name="TextBox 1"/>
          <p:cNvSpPr txBox="1">
            <a:spLocks noChangeArrowheads="1"/>
          </p:cNvSpPr>
          <p:nvPr/>
        </p:nvSpPr>
        <p:spPr bwMode="auto">
          <a:xfrm>
            <a:off x="3714744" y="2357431"/>
            <a:ext cx="1787531" cy="3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оборона</a:t>
            </a:r>
          </a:p>
        </p:txBody>
      </p:sp>
      <p:sp>
        <p:nvSpPr>
          <p:cNvPr id="3114" name="TextBox 1"/>
          <p:cNvSpPr txBox="1">
            <a:spLocks noChangeArrowheads="1"/>
          </p:cNvSpPr>
          <p:nvPr/>
        </p:nvSpPr>
        <p:spPr bwMode="auto">
          <a:xfrm>
            <a:off x="3714744" y="2643182"/>
            <a:ext cx="179388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безопасность</a:t>
            </a:r>
          </a:p>
        </p:txBody>
      </p:sp>
      <p:sp>
        <p:nvSpPr>
          <p:cNvPr id="3115" name="TextBox 1"/>
          <p:cNvSpPr txBox="1">
            <a:spLocks noChangeArrowheads="1"/>
          </p:cNvSpPr>
          <p:nvPr/>
        </p:nvSpPr>
        <p:spPr bwMode="auto">
          <a:xfrm>
            <a:off x="3714744" y="3071810"/>
            <a:ext cx="178753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Обслуживание муниципального долга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23645" y="5267275"/>
            <a:ext cx="8341482" cy="1152128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составе расходов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предусмотрены условно-утверждённые расходы: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5 848 тыс.руб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12 565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 соответственно.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условно-утверждённые расходы?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 средства, которые предусмотрены в расходной части бюджета, но не распределены в плановом периоде по разделам, подразделам, целевым статьям и видам расходов в ведомственной структуре расходов бюджета.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Каковы предельные объёмы условно-утверждённых расходов?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Федерации(ст.184.1) предусматривается: на первый год планового периода- не менее 2,5% от общего объёма расходов бюджета(без учёта расходов за счёт межбюджетных трансфертов из вышестоящих уровней бюджета, имеющих целевое назначение),  на второй год планового периода- не менее 5% 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7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27088" y="6357958"/>
            <a:ext cx="7058025" cy="3857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DC9FCE-C929-424F-BD8A-A251FB2982E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1959" y="1364021"/>
            <a:ext cx="8496943" cy="33454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2018 </a:t>
            </a:r>
            <a:r>
              <a:rPr lang="ru-RU" b="1" dirty="0">
                <a:solidFill>
                  <a:srgbClr val="C00000"/>
                </a:solidFill>
              </a:rPr>
              <a:t>год </a:t>
            </a:r>
            <a:r>
              <a:rPr lang="ru-RU" b="1" dirty="0" smtClean="0">
                <a:solidFill>
                  <a:srgbClr val="C00000"/>
                </a:solidFill>
              </a:rPr>
              <a:t>– </a:t>
            </a:r>
            <a:r>
              <a:rPr lang="ru-RU" b="1" dirty="0" smtClean="0">
                <a:solidFill>
                  <a:srgbClr val="C00000"/>
                </a:solidFill>
              </a:rPr>
              <a:t>153 769 </a:t>
            </a:r>
            <a:r>
              <a:rPr lang="ru-RU" b="1" dirty="0">
                <a:solidFill>
                  <a:srgbClr val="C00000"/>
                </a:solidFill>
              </a:rPr>
              <a:t>тыс.руб., </a:t>
            </a:r>
            <a:r>
              <a:rPr lang="ru-RU" b="1" dirty="0" smtClean="0">
                <a:solidFill>
                  <a:srgbClr val="C00000"/>
                </a:solidFill>
              </a:rPr>
              <a:t>2019 </a:t>
            </a:r>
            <a:r>
              <a:rPr lang="ru-RU" b="1" dirty="0">
                <a:solidFill>
                  <a:srgbClr val="C00000"/>
                </a:solidFill>
              </a:rPr>
              <a:t>год- </a:t>
            </a:r>
            <a:r>
              <a:rPr lang="ru-RU" b="1" dirty="0" smtClean="0">
                <a:solidFill>
                  <a:srgbClr val="C00000"/>
                </a:solidFill>
              </a:rPr>
              <a:t>126 746 </a:t>
            </a:r>
            <a:r>
              <a:rPr lang="ru-RU" b="1" dirty="0">
                <a:solidFill>
                  <a:srgbClr val="C00000"/>
                </a:solidFill>
              </a:rPr>
              <a:t>тыс.руб., </a:t>
            </a:r>
            <a:r>
              <a:rPr lang="ru-RU" b="1" dirty="0" smtClean="0">
                <a:solidFill>
                  <a:srgbClr val="C00000"/>
                </a:solidFill>
              </a:rPr>
              <a:t>2020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139 401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5" name="Диаграмма 8"/>
          <p:cNvGraphicFramePr>
            <a:graphicFrameLocks/>
          </p:cNvGraphicFramePr>
          <p:nvPr/>
        </p:nvGraphicFramePr>
        <p:xfrm>
          <a:off x="92075" y="1781175"/>
          <a:ext cx="3846513" cy="3198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 flipV="1">
            <a:off x="329315" y="4725138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08" name="TextBox 11"/>
          <p:cNvSpPr txBox="1">
            <a:spLocks noChangeArrowheads="1"/>
          </p:cNvSpPr>
          <p:nvPr/>
        </p:nvSpPr>
        <p:spPr bwMode="auto">
          <a:xfrm>
            <a:off x="552450" y="4641850"/>
            <a:ext cx="13398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социально-культурную сферу</a:t>
            </a:r>
          </a:p>
        </p:txBody>
      </p:sp>
      <p:sp>
        <p:nvSpPr>
          <p:cNvPr id="4109" name="TextBox 12"/>
          <p:cNvSpPr txBox="1">
            <a:spLocks noChangeArrowheads="1"/>
          </p:cNvSpPr>
          <p:nvPr/>
        </p:nvSpPr>
        <p:spPr bwMode="auto">
          <a:xfrm>
            <a:off x="2014538" y="4870450"/>
            <a:ext cx="18081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образование</a:t>
            </a:r>
          </a:p>
        </p:txBody>
      </p:sp>
      <p:sp>
        <p:nvSpPr>
          <p:cNvPr id="4110" name="TextBox 13"/>
          <p:cNvSpPr txBox="1">
            <a:spLocks noChangeArrowheads="1"/>
          </p:cNvSpPr>
          <p:nvPr/>
        </p:nvSpPr>
        <p:spPr bwMode="auto">
          <a:xfrm>
            <a:off x="647700" y="88900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ГОРОДА </a:t>
            </a:r>
            <a:r>
              <a:rPr lang="ru-RU" sz="1400" dirty="0"/>
              <a:t>НА ОБРАЗОВАНИЕ, ТЫС.РУБ.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916238" y="3811588"/>
            <a:ext cx="0" cy="50323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2" name="TextBox 22"/>
          <p:cNvSpPr txBox="1">
            <a:spLocks noChangeArrowheads="1"/>
          </p:cNvSpPr>
          <p:nvPr/>
        </p:nvSpPr>
        <p:spPr bwMode="auto">
          <a:xfrm>
            <a:off x="1852613" y="3924300"/>
            <a:ext cx="774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/>
              <a:t>82,4 %</a:t>
            </a:r>
          </a:p>
        </p:txBody>
      </p:sp>
      <p:sp>
        <p:nvSpPr>
          <p:cNvPr id="4113" name="TextBox 24"/>
          <p:cNvSpPr txBox="1">
            <a:spLocks noChangeArrowheads="1"/>
          </p:cNvSpPr>
          <p:nvPr/>
        </p:nvSpPr>
        <p:spPr bwMode="auto">
          <a:xfrm>
            <a:off x="1852613" y="3049588"/>
            <a:ext cx="631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/>
              <a:t>81,8%</a:t>
            </a:r>
          </a:p>
        </p:txBody>
      </p:sp>
      <p:graphicFrame>
        <p:nvGraphicFramePr>
          <p:cNvPr id="26" name="Диаграмма 25"/>
          <p:cNvGraphicFramePr>
            <a:graphicFrameLocks/>
          </p:cNvGraphicFramePr>
          <p:nvPr/>
        </p:nvGraphicFramePr>
        <p:xfrm>
          <a:off x="3822700" y="1838325"/>
          <a:ext cx="4238625" cy="3635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Прямоугольная выноска 28"/>
          <p:cNvSpPr/>
          <p:nvPr/>
        </p:nvSpPr>
        <p:spPr>
          <a:xfrm>
            <a:off x="4932363" y="2190750"/>
            <a:ext cx="573087" cy="214313"/>
          </a:xfrm>
          <a:prstGeom prst="wedgeRectCallout">
            <a:avLst>
              <a:gd name="adj1" fmla="val 62602"/>
              <a:gd name="adj2" fmla="val -55474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11820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5981700" y="2225675"/>
            <a:ext cx="644525" cy="214313"/>
          </a:xfrm>
          <a:prstGeom prst="wedgeRectCallout">
            <a:avLst>
              <a:gd name="adj1" fmla="val 50048"/>
              <a:gd name="adj2" fmla="val -83829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11820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H="1">
            <a:off x="7429520" y="2357430"/>
            <a:ext cx="144017" cy="1440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4120" name="TextBox 32"/>
          <p:cNvSpPr txBox="1">
            <a:spLocks noChangeArrowheads="1"/>
          </p:cNvSpPr>
          <p:nvPr/>
        </p:nvSpPr>
        <p:spPr bwMode="auto">
          <a:xfrm>
            <a:off x="7616825" y="2239963"/>
            <a:ext cx="13081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Дошкольное образование</a:t>
            </a:r>
          </a:p>
        </p:txBody>
      </p:sp>
      <p:sp>
        <p:nvSpPr>
          <p:cNvPr id="4121" name="TextBox 33"/>
          <p:cNvSpPr txBox="1">
            <a:spLocks noChangeArrowheads="1"/>
          </p:cNvSpPr>
          <p:nvPr/>
        </p:nvSpPr>
        <p:spPr bwMode="auto">
          <a:xfrm>
            <a:off x="7642225" y="2817813"/>
            <a:ext cx="1308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Общее образование</a:t>
            </a:r>
          </a:p>
        </p:txBody>
      </p:sp>
      <p:sp>
        <p:nvSpPr>
          <p:cNvPr id="4123" name="TextBox 35"/>
          <p:cNvSpPr txBox="1">
            <a:spLocks noChangeArrowheads="1"/>
          </p:cNvSpPr>
          <p:nvPr/>
        </p:nvSpPr>
        <p:spPr bwMode="auto">
          <a:xfrm>
            <a:off x="7643835" y="3571876"/>
            <a:ext cx="12890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/>
              <a:t>Дополнительное образование</a:t>
            </a:r>
            <a:endParaRPr lang="ru-RU" sz="12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15023" y="5473700"/>
            <a:ext cx="8770813" cy="979636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Важно: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2014 года разграничены полномочия в области дошкольного образования. Из республиканского бюджета Республики Хакасия должны быть профинансированы: в полном объёме расходы по оплате труда руководителей, педагогического персонала, 25% расходов по оплате труда младшего персонала дошкольных учреждений, приобретению учебников, учебных, учебно-наглядных  пособий и средств обучения., расходы  на материалы и хозяйственные нужды. Расходы  на содержание зданий и коммунальных услуг, 25% расходов на оплату труда младшего персонала, 100% расходов на оплату труда обслуживающего персонала дошкольных учреждений-  из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города.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3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403350" y="6356350"/>
            <a:ext cx="602932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5C5A1-6F03-4DB9-B924-A4E847FE36A5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9314" y="1412776"/>
            <a:ext cx="8496943" cy="38603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2018 </a:t>
            </a:r>
            <a:r>
              <a:rPr lang="ru-RU" b="1" dirty="0">
                <a:solidFill>
                  <a:srgbClr val="C00000"/>
                </a:solidFill>
              </a:rPr>
              <a:t>год -  </a:t>
            </a:r>
            <a:r>
              <a:rPr lang="ru-RU" b="1" dirty="0" smtClean="0">
                <a:solidFill>
                  <a:srgbClr val="C00000"/>
                </a:solidFill>
              </a:rPr>
              <a:t>19 045тыс.руб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2019год- 17 346тыс.руб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2020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17 432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2" name="Диаграмма 9"/>
          <p:cNvGraphicFramePr>
            <a:graphicFrameLocks/>
          </p:cNvGraphicFramePr>
          <p:nvPr/>
        </p:nvGraphicFramePr>
        <p:xfrm>
          <a:off x="214282" y="1571612"/>
          <a:ext cx="5138768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29315" y="4509119"/>
            <a:ext cx="108012" cy="14401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541338" y="4446588"/>
            <a:ext cx="1654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социально-культурную сферу</a:t>
            </a:r>
          </a:p>
        </p:txBody>
      </p:sp>
      <p:sp>
        <p:nvSpPr>
          <p:cNvPr id="5133" name="TextBox 12"/>
          <p:cNvSpPr txBox="1">
            <a:spLocks noChangeArrowheads="1"/>
          </p:cNvSpPr>
          <p:nvPr/>
        </p:nvSpPr>
        <p:spPr bwMode="auto">
          <a:xfrm>
            <a:off x="2268538" y="4478338"/>
            <a:ext cx="1806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культуру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11752" y="4509119"/>
            <a:ext cx="139297" cy="144015"/>
          </a:xfrm>
          <a:prstGeom prst="rect">
            <a:avLst/>
          </a:prstGeom>
          <a:solidFill>
            <a:srgbClr val="FF66FF"/>
          </a:solidFill>
          <a:ln>
            <a:solidFill>
              <a:srgbClr val="FF66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203325" y="2519363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225550" y="3248025"/>
            <a:ext cx="0" cy="28892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211263" y="4078288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0" name="TextBox 24"/>
          <p:cNvSpPr txBox="1">
            <a:spLocks noChangeArrowheads="1"/>
          </p:cNvSpPr>
          <p:nvPr/>
        </p:nvSpPr>
        <p:spPr bwMode="auto">
          <a:xfrm>
            <a:off x="1682750" y="2466975"/>
            <a:ext cx="5492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8,9</a:t>
            </a:r>
            <a:r>
              <a:rPr lang="ru-RU"/>
              <a:t>%</a:t>
            </a:r>
          </a:p>
        </p:txBody>
      </p:sp>
      <p:sp>
        <p:nvSpPr>
          <p:cNvPr id="5141" name="TextBox 2"/>
          <p:cNvSpPr txBox="1">
            <a:spLocks noChangeArrowheads="1"/>
          </p:cNvSpPr>
          <p:nvPr/>
        </p:nvSpPr>
        <p:spPr bwMode="auto">
          <a:xfrm>
            <a:off x="1636713" y="4037013"/>
            <a:ext cx="504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/>
              <a:t>7,8%</a:t>
            </a:r>
          </a:p>
        </p:txBody>
      </p:sp>
      <p:graphicFrame>
        <p:nvGraphicFramePr>
          <p:cNvPr id="23" name="Диаграмма 3"/>
          <p:cNvGraphicFramePr>
            <a:graphicFrameLocks/>
          </p:cNvGraphicFramePr>
          <p:nvPr/>
        </p:nvGraphicFramePr>
        <p:xfrm>
          <a:off x="3121025" y="1690688"/>
          <a:ext cx="619760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23645" y="5373215"/>
            <a:ext cx="8302978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сфере культуры бюджетные приоритеты будут направлены на расширение доступа к культурным ценностям, поддержку творческой деятельности, традиционной народной культуры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5147" name="TextBox 13"/>
          <p:cNvSpPr txBox="1">
            <a:spLocks noChangeArrowheads="1"/>
          </p:cNvSpPr>
          <p:nvPr/>
        </p:nvSpPr>
        <p:spPr bwMode="auto">
          <a:xfrm>
            <a:off x="441325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 ГОРОДА </a:t>
            </a:r>
            <a:r>
              <a:rPr lang="ru-RU" sz="1400" dirty="0"/>
              <a:t>НА КУЛЬТУРУ, ТЫС.РУБ.</a:t>
            </a:r>
          </a:p>
        </p:txBody>
      </p:sp>
      <p:pic>
        <p:nvPicPr>
          <p:cNvPr id="25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7E7658-0920-4E48-A835-AC4B7467C8B3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1057" y="1474143"/>
            <a:ext cx="8496943" cy="43963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2018 </a:t>
            </a:r>
            <a:r>
              <a:rPr lang="ru-RU" b="1" dirty="0">
                <a:solidFill>
                  <a:srgbClr val="C00000"/>
                </a:solidFill>
              </a:rPr>
              <a:t>год -  </a:t>
            </a:r>
            <a:r>
              <a:rPr lang="ru-RU" b="1" dirty="0" smtClean="0">
                <a:solidFill>
                  <a:srgbClr val="C00000"/>
                </a:solidFill>
              </a:rPr>
              <a:t>14 141тыс.руб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2019 </a:t>
            </a:r>
            <a:r>
              <a:rPr lang="ru-RU" b="1" dirty="0">
                <a:solidFill>
                  <a:srgbClr val="C00000"/>
                </a:solidFill>
              </a:rPr>
              <a:t>год- </a:t>
            </a:r>
            <a:r>
              <a:rPr lang="ru-RU" b="1" dirty="0" smtClean="0">
                <a:solidFill>
                  <a:srgbClr val="C00000"/>
                </a:solidFill>
              </a:rPr>
              <a:t>17 836,4 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2020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16 249,5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52276" y="2132856"/>
            <a:ext cx="2396606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жилищного хозяйства-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1  630,7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465138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ПЛАНИРУЕМЫЕ РАСХОДЫ НА ЖИЛИЩНО-КОММУНАЛЬНОЕ ХОЗЯЙСТВО  В </a:t>
            </a:r>
            <a:r>
              <a:rPr lang="ru-RU" sz="1400" dirty="0" smtClean="0"/>
              <a:t>2018 </a:t>
            </a:r>
            <a:r>
              <a:rPr lang="ru-RU" sz="1400" dirty="0"/>
              <a:t>ГОДУ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053730" y="2132856"/>
            <a:ext cx="2736304" cy="6340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Модернизация коммунального хозяйства-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2 4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00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22429" y="2126089"/>
            <a:ext cx="2592288" cy="6340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Благоустройство-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8 410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2279" y="2928934"/>
            <a:ext cx="2333772" cy="7858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мероприятий по капитальному ремонту многоквартирных домов 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1 630,7 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00760" y="2928934"/>
            <a:ext cx="2571768" cy="7143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Другие вопросы в области ЖКХ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1700,1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2928934"/>
            <a:ext cx="2714644" cy="7143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Реконструкция и ремонт объектов коммунальной инфраструктуры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000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071802" y="3786190"/>
            <a:ext cx="2714644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Мероприятия, направленные на энергосбережение и повышение энергетической эффективности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–1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400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39550" y="5229200"/>
            <a:ext cx="8210627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Бюджетные расходы в жилищно-коммунальном комплексе будут нацелены на проектирование инженерной инфраструктуры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городов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комплексной застройки, на модернизацию объектов коммунальной инфраструктуры и  создание условий по повышению энергетической эффективности объектов коммунального хозяйства,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4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92275" y="6356350"/>
            <a:ext cx="53276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74788-21CF-4CB5-B035-1A41DD5D1B11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8" name="Заголовок 6"/>
          <p:cNvSpPr txBox="1">
            <a:spLocks/>
          </p:cNvSpPr>
          <p:nvPr/>
        </p:nvSpPr>
        <p:spPr bwMode="auto">
          <a:xfrm>
            <a:off x="323528" y="1196752"/>
            <a:ext cx="4104456" cy="1155882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городского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– 2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913,9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год  - 3 287,3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 год   - 3 403,0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 bwMode="auto">
          <a:xfrm>
            <a:off x="4648322" y="1268760"/>
            <a:ext cx="4176464" cy="1083874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 bwMode="auto">
          <a:xfrm>
            <a:off x="4678436" y="2492896"/>
            <a:ext cx="4176464" cy="7127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дорожной деятельности в отношении автомобильных дорог</a:t>
            </a:r>
          </a:p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значения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1" name="Заголовок 6"/>
          <p:cNvSpPr txBox="1">
            <a:spLocks/>
          </p:cNvSpPr>
          <p:nvPr/>
        </p:nvSpPr>
        <p:spPr bwMode="auto">
          <a:xfrm>
            <a:off x="4678436" y="3356992"/>
            <a:ext cx="4176464" cy="18722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МО на обеспечение дорожной деятельности в отношении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автомобильных дорог общего пользования местного значения, а также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капитального ремонта и ремонта дворовых территорий многоквартирных домов,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проездов к дворовым территориям многоквартирных домов населенных пунктов</a:t>
            </a:r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2" name="Заголовок 6"/>
          <p:cNvSpPr txBox="1">
            <a:spLocks/>
          </p:cNvSpPr>
          <p:nvPr/>
        </p:nvSpPr>
        <p:spPr bwMode="auto">
          <a:xfrm>
            <a:off x="251520" y="2400325"/>
            <a:ext cx="4176464" cy="32403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формирования доходов районного дорожного фонда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дизельное топливо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моторные масла для дизельных и (или)карбюраторных (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инжекторных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двигателей, подлежащие распределению между бюджетами  субъектов РФ и местными бюджетами с учётом установленных дифференцированных нормативов отчислений в 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автомобильный бензин 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прямогонный бензин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7" y="5733257"/>
            <a:ext cx="8478860" cy="576064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Начиная с 2014 года, финансовое обеспечение дорожного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 города осуществляется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дорожного фонда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Сорска.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21528" name="TextBox 2"/>
          <p:cNvSpPr txBox="1">
            <a:spLocks noChangeArrowheads="1"/>
          </p:cNvSpPr>
          <p:nvPr/>
        </p:nvSpPr>
        <p:spPr bwMode="auto">
          <a:xfrm>
            <a:off x="2987675" y="811213"/>
            <a:ext cx="27638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ДОРОЖНОЕ ХОЗЯЙСТВО</a:t>
            </a:r>
          </a:p>
        </p:txBody>
      </p:sp>
      <p:pic>
        <p:nvPicPr>
          <p:cNvPr id="15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35150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A9CF5-3B08-430F-925A-8088560C5B8A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</a:rPr>
              <a:t>V</a:t>
            </a:r>
            <a:r>
              <a:rPr lang="ru-RU" b="1" dirty="0">
                <a:solidFill>
                  <a:schemeClr val="bg1"/>
                </a:solidFill>
              </a:rPr>
              <a:t>. МЕЖБЮДЖЕТНЫЕ ОТНОШЕНИЯ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862013" y="784225"/>
            <a:ext cx="7813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МЕЖБЮДЖЕТНЫЕ ТРАНСФЕРТЫ, ПЛАНИРУЕМЫЕ К ПОЛУЧЕНИЮ ИЗ РЕСПУБЛИКАНСКОГО БЮДЖЕТА РЕСПУБЛИКИ ХАКАСИЯ, ТЫС.РУБ.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1412216"/>
            <a:ext cx="1508390" cy="3681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Республиканский бюджет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036638" y="1779588"/>
            <a:ext cx="544512" cy="903287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1780332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129 742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18817" y="2467533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111 856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2120676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99 228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5" name="TextBox 9"/>
          <p:cNvSpPr txBox="1">
            <a:spLocks noChangeArrowheads="1"/>
          </p:cNvSpPr>
          <p:nvPr/>
        </p:nvSpPr>
        <p:spPr bwMode="auto">
          <a:xfrm>
            <a:off x="1614488" y="1836738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2018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6" name="TextBox 9"/>
          <p:cNvSpPr txBox="1">
            <a:spLocks noChangeArrowheads="1"/>
          </p:cNvSpPr>
          <p:nvPr/>
        </p:nvSpPr>
        <p:spPr bwMode="auto">
          <a:xfrm>
            <a:off x="1624013" y="2101850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2019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7" name="TextBox 9"/>
          <p:cNvSpPr txBox="1">
            <a:spLocks noChangeArrowheads="1"/>
          </p:cNvSpPr>
          <p:nvPr/>
        </p:nvSpPr>
        <p:spPr bwMode="auto">
          <a:xfrm>
            <a:off x="1609725" y="2384425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2020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4850" y="2814129"/>
            <a:ext cx="3024336" cy="3268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85800" y="3357563"/>
          <a:ext cx="4132263" cy="2097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898"/>
                <a:gridCol w="3042365"/>
              </a:tblGrid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финансовой помощи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Целевое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назначение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/>
                    </a:p>
                  </a:txBody>
                  <a:tcPr marL="91453" marR="91453" marT="45699" marB="45699"/>
                </a:tc>
              </a:tr>
              <a:tr h="54863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Сокращение различия в бюджетной обеспеченности между  городами республики и обеспечение их сбалансированности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39622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Финансирование на долевой основе приоритетных социально-значимых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расходов местных бюджетов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полномочий   Российской Федерации, республики Хакасия , переданных для исполнения в местные бюджеты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</a:tbl>
          </a:graphicData>
        </a:graphic>
      </p:graphicFrame>
      <p:graphicFrame>
        <p:nvGraphicFramePr>
          <p:cNvPr id="20" name="Диаграмма 1"/>
          <p:cNvGraphicFramePr>
            <a:graphicFrameLocks/>
          </p:cNvGraphicFramePr>
          <p:nvPr/>
        </p:nvGraphicFramePr>
        <p:xfrm>
          <a:off x="5124450" y="1362075"/>
          <a:ext cx="407035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ая выноска 2"/>
          <p:cNvSpPr/>
          <p:nvPr/>
        </p:nvSpPr>
        <p:spPr>
          <a:xfrm>
            <a:off x="6370638" y="1308100"/>
            <a:ext cx="625475" cy="288925"/>
          </a:xfrm>
          <a:prstGeom prst="wedgeRectCallout">
            <a:avLst>
              <a:gd name="adj1" fmla="val 49112"/>
              <a:gd name="adj2" fmla="val 105407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714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7597" y="5661248"/>
            <a:ext cx="8136137" cy="648071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планируется привлечение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субсидий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 Федерального и республиканского  бюджетов . </a:t>
            </a:r>
            <a:r>
              <a:rPr lang="ru-RU" sz="1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Справочно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в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из</a:t>
            </a:r>
          </a:p>
          <a:p>
            <a:pPr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Федерального бюджета и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республиканского бюджета Республики Хакасия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привлечено субсидий –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5 877,2 </a:t>
            </a:r>
            <a:r>
              <a:rPr lang="ru-RU" sz="1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.руб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8638" y="1928802"/>
            <a:ext cx="8047037" cy="13684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Решению Совета депутатов города Сорска от 22.12.2017 г. «О бюджете муниципального образования город Сорск на 2018 год и </a:t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плановый период 2019-2020 годов»</a:t>
            </a:r>
          </a:p>
        </p:txBody>
      </p:sp>
      <p:sp>
        <p:nvSpPr>
          <p:cNvPr id="11267" name="Текст 5"/>
          <p:cNvSpPr>
            <a:spLocks noGrp="1"/>
          </p:cNvSpPr>
          <p:nvPr>
            <p:ph type="body" idx="1"/>
          </p:nvPr>
        </p:nvSpPr>
        <p:spPr>
          <a:xfrm>
            <a:off x="850926" y="2708275"/>
            <a:ext cx="7435850" cy="13684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     БЮДЖЕТ ДЛЯ ГРАЖДАН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87A80-E456-493C-8EE8-549B623ED8EC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77972" y="5157788"/>
            <a:ext cx="6265862" cy="33813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22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ДЕКАБРЯ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2017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ГОДА</a:t>
            </a:r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5651500" y="5157788"/>
            <a:ext cx="2952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Ответственный исполнитель: заместитель главы по финансовым и экономическим вопросам Бондаренко М.Н.</a:t>
            </a:r>
          </a:p>
          <a:p>
            <a:r>
              <a:rPr lang="en-US" sz="1200" dirty="0" err="1" smtClean="0"/>
              <a:t>asorsk@bk</a:t>
            </a:r>
            <a:r>
              <a:rPr lang="ru-RU" sz="1200" dirty="0"/>
              <a:t>.</a:t>
            </a:r>
            <a:r>
              <a:rPr lang="en-US" sz="1200" dirty="0" err="1"/>
              <a:t>ru</a:t>
            </a:r>
            <a:r>
              <a:rPr lang="en-US" sz="1200" dirty="0"/>
              <a:t> </a:t>
            </a:r>
            <a:r>
              <a:rPr lang="ru-RU" sz="1200" dirty="0"/>
              <a:t> тел</a:t>
            </a:r>
            <a:r>
              <a:rPr lang="ru-RU" sz="1200" dirty="0" smtClean="0"/>
              <a:t>.</a:t>
            </a:r>
            <a:r>
              <a:rPr lang="en-US" sz="1200" dirty="0" smtClean="0"/>
              <a:t> 8-</a:t>
            </a:r>
            <a:r>
              <a:rPr lang="ru-RU" sz="1200" dirty="0" smtClean="0"/>
              <a:t>(39033)</a:t>
            </a:r>
            <a:r>
              <a:rPr lang="en-US" sz="1200" dirty="0" smtClean="0"/>
              <a:t>-</a:t>
            </a:r>
            <a:r>
              <a:rPr lang="ru-RU" sz="1200" dirty="0" smtClean="0"/>
              <a:t>24337</a:t>
            </a:r>
            <a:endParaRPr lang="ru-RU" sz="12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900113" y="6356350"/>
            <a:ext cx="70564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42852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191EE-3B4A-4E16-85E8-59E71E919004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2292" name="Rectangle 3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3075" y="1790700"/>
            <a:ext cx="4537075" cy="142240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(от старонормандского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bougette-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кошель, сумка, кожаный мешок)-план доходов и расходов на определённый период.</a:t>
            </a:r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3563887" y="2181633"/>
            <a:ext cx="5040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6444208" y="3392438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0800000">
            <a:off x="1927546" y="3392437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614488" y="5300663"/>
            <a:ext cx="5694362" cy="936625"/>
          </a:xfrm>
          <a:prstGeom prst="roundRect">
            <a:avLst/>
          </a:prstGeom>
          <a:solidFill>
            <a:srgbClr val="FFFF99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БЮДЖЕТА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БЮДЖЕТА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7088" y="3933825"/>
            <a:ext cx="2820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 или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32363" y="3933825"/>
            <a:ext cx="3455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 или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9850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30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7190" name="Прямоугольник 5"/>
          <p:cNvSpPr>
            <a:spLocks noChangeArrowheads="1"/>
          </p:cNvSpPr>
          <p:nvPr/>
        </p:nvSpPr>
        <p:spPr bwMode="auto">
          <a:xfrm>
            <a:off x="704850" y="1052513"/>
            <a:ext cx="81153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ОСНОВНЫЕ ПОНЯТИЯ И ТЕРМИНЫ, используемые в бюджетном процессе</a:t>
            </a:r>
          </a:p>
        </p:txBody>
      </p:sp>
      <p:pic>
        <p:nvPicPr>
          <p:cNvPr id="17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pic>
        <p:nvPicPr>
          <p:cNvPr id="17410" name="Picture 2" descr="&amp;Pcy;&amp;rcy;&amp;ocy;&amp;bcy;&amp;lcy;&amp;iecy;&amp;mcy;&amp;ycy; &amp;scy; &quot;&amp;Acy;&amp;Vcy;&amp;Tcy;&amp;Ocy;&amp;Vcy;&amp;Acy;&amp;Zcy;&amp;ocy;&amp;mcy;&quot; &amp;ncy;&amp;iecy; &amp;pcy;&amp;ocy;&amp;vcy;&amp;lcy;&amp;icy;&amp;yacy;&amp;yucy;&amp;tcy; &amp;ncy;&amp;acy; &amp;bcy;&amp;yucy;&amp;dcy;&amp;zhcy;&amp;iecy;&amp;tcy; &amp;Scy;&amp;acy;&amp;mcy;&amp;acy;&amp;r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1643050"/>
            <a:ext cx="2571768" cy="1746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E674DA-4DEC-41A8-A738-B9AB2933EC85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4463" y="836613"/>
            <a:ext cx="8675687" cy="553878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194720" y="953428"/>
            <a:ext cx="4681537" cy="595972"/>
          </a:xfrm>
          <a:prstGeom prst="flowChartProcess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6291898">
            <a:off x="2152876" y="1541158"/>
            <a:ext cx="314325" cy="504825"/>
          </a:xfrm>
          <a:prstGeom prst="rightArrow">
            <a:avLst>
              <a:gd name="adj1" fmla="val 54841"/>
              <a:gd name="adj2" fmla="val 50000"/>
            </a:avLst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4428331" y="1514477"/>
            <a:ext cx="303213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4050334">
            <a:off x="6780267" y="1525435"/>
            <a:ext cx="323850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1825" y="2022927"/>
            <a:ext cx="1987550" cy="136321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семей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40088" y="1988840"/>
            <a:ext cx="2592387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56325" y="1988840"/>
            <a:ext cx="2160588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1825" y="4002088"/>
            <a:ext cx="2420938" cy="21637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17875" y="4033838"/>
            <a:ext cx="2693988" cy="213201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13475" y="4033838"/>
            <a:ext cx="2103438" cy="21002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муниципальных образований</a:t>
            </a:r>
          </a:p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(местные бюджеты)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7450944">
            <a:off x="2793207" y="3452019"/>
            <a:ext cx="414337" cy="638175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 rot="5400000">
            <a:off x="4426744" y="3463131"/>
            <a:ext cx="355600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 rot="2479006">
            <a:off x="6077166" y="3549467"/>
            <a:ext cx="379413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5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60483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B16CFA-E316-4A1E-B2DA-AA34274ED198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9" name="Текст 15"/>
          <p:cNvSpPr txBox="1">
            <a:spLocks/>
          </p:cNvSpPr>
          <p:nvPr/>
        </p:nvSpPr>
        <p:spPr bwMode="auto">
          <a:xfrm>
            <a:off x="826492" y="1556792"/>
            <a:ext cx="7873181" cy="864096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выполнения своих задач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муниципальному образованию города Сорска необходим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бюджет, который формируется за счет сбора налогов и других платежей, направляемых на финансирование бюджетных расходов </a:t>
            </a:r>
          </a:p>
        </p:txBody>
      </p:sp>
      <p:sp>
        <p:nvSpPr>
          <p:cNvPr id="10" name="Текст 15"/>
          <p:cNvSpPr txBox="1">
            <a:spLocks/>
          </p:cNvSpPr>
          <p:nvPr/>
        </p:nvSpPr>
        <p:spPr bwMode="auto">
          <a:xfrm>
            <a:off x="826492" y="5013176"/>
            <a:ext cx="7873181" cy="1296144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Фактически за эти средства общество «приобретает» у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общественные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блага —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образование, социальное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обеспечение, регулирование экономики, гарантии безопасности и правопорядка, защиту общественных интересов, гражданских прав и свобод, то есть услуги и функции, которые не могут быть предоставлены рынком и оплачены каждым из нас в отдельности. </a:t>
            </a:r>
          </a:p>
        </p:txBody>
      </p:sp>
      <p:graphicFrame>
        <p:nvGraphicFramePr>
          <p:cNvPr id="12" name="Диаграмма 10"/>
          <p:cNvGraphicFramePr>
            <a:graphicFrameLocks/>
          </p:cNvGraphicFramePr>
          <p:nvPr/>
        </p:nvGraphicFramePr>
        <p:xfrm>
          <a:off x="1111250" y="2852738"/>
          <a:ext cx="7302500" cy="2046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36" name="Прямоугольник 11"/>
          <p:cNvSpPr>
            <a:spLocks noChangeArrowheads="1"/>
          </p:cNvSpPr>
          <p:nvPr/>
        </p:nvSpPr>
        <p:spPr bwMode="auto">
          <a:xfrm>
            <a:off x="1268413" y="2349500"/>
            <a:ext cx="705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  <a:p>
            <a:pPr algn="ctr"/>
            <a:r>
              <a:rPr lang="ru-RU" sz="1400" b="1" dirty="0"/>
              <a:t>Совокупные расходы бюджета муниципального образования город Сорск в расчете на душу населения, рублей в год </a:t>
            </a:r>
            <a:endParaRPr lang="ru-RU" sz="1400" dirty="0"/>
          </a:p>
        </p:txBody>
      </p:sp>
      <p:sp>
        <p:nvSpPr>
          <p:cNvPr id="1037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9231" name="Прямоугольник 1"/>
          <p:cNvSpPr>
            <a:spLocks noChangeArrowheads="1"/>
          </p:cNvSpPr>
          <p:nvPr/>
        </p:nvSpPr>
        <p:spPr bwMode="auto">
          <a:xfrm>
            <a:off x="2673350" y="1052513"/>
            <a:ext cx="37734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ЗАЧЕМ НУЖЕН БЮДЖЕТ ГОРОДА?</a:t>
            </a:r>
          </a:p>
        </p:txBody>
      </p:sp>
      <p:pic>
        <p:nvPicPr>
          <p:cNvPr id="13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195513" y="6356350"/>
            <a:ext cx="55451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286552-B9F0-40A4-B34A-3632B744CA62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700808"/>
            <a:ext cx="2641848" cy="57075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75484" y="1700807"/>
            <a:ext cx="2608684" cy="57075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Неналоговые доходы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1700808"/>
            <a:ext cx="2520280" cy="588714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383557"/>
            <a:ext cx="2641848" cy="382173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75484" y="2412901"/>
            <a:ext cx="2608684" cy="38217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92180" y="2412902"/>
            <a:ext cx="2520280" cy="3821731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2524125"/>
            <a:ext cx="2509838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налогов, установленных Налоговым кодексом Российской Федерации: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налог на доходы физических лиц;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налог на вменённый доход;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сельскохозяйственный налог;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475038" y="2413000"/>
            <a:ext cx="260985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др. пошлин и сборов, установленных Законодательством РФ и штрафов за нарушение Законодательства: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доходы от использования муниципального имущества;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государственная пошлина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платежи при пользовании природными </a:t>
            </a:r>
            <a:r>
              <a:rPr lang="ru-RU" dirty="0" smtClean="0"/>
              <a:t>ресурсами</a:t>
            </a:r>
            <a:endParaRPr lang="ru-RU" dirty="0"/>
          </a:p>
        </p:txBody>
      </p:sp>
      <p:sp>
        <p:nvSpPr>
          <p:cNvPr id="14361" name="TextBox 15"/>
          <p:cNvSpPr txBox="1">
            <a:spLocks noChangeArrowheads="1"/>
          </p:cNvSpPr>
          <p:nvPr/>
        </p:nvSpPr>
        <p:spPr bwMode="auto">
          <a:xfrm>
            <a:off x="6264275" y="2524125"/>
            <a:ext cx="25606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Поступления от  других бюджетов (межбюджетные трансферты), организаций, граждан(кроме налоговых и неналоговых доходов)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83382" y="865870"/>
            <a:ext cx="7992888" cy="60941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бюджета - безвозмездные и безвозвратные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 денежных средств в бюджет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2015716" y="1534745"/>
            <a:ext cx="4251734" cy="1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004492" y="1535835"/>
            <a:ext cx="11224" cy="177366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157538" y="1485796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83238" y="1535835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69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68313" y="6356350"/>
            <a:ext cx="78486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F4B97-1D00-4727-A49B-5A3C86B9692D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620713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6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1925" y="1557338"/>
          <a:ext cx="8896350" cy="1479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06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 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28765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Продукция промышленности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 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5 712,1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6 094,8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6 296,7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6 330,2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6 352,3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  <a:tr h="3595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 розничной торговли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238,2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242,6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263,9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286,5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37525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 начисленной заработной платы всех работников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1 198,7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1 231,5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1 297,6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1 350,6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1 401,4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71475" y="836613"/>
            <a:ext cx="845661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ОСНОВНЫЕ ПОКАЗАТЕЛИ РАЗВИТИЯ ЭКОНОМИКИ МУНИЦИПАЛЬНОГО ОБРАЗОВАНИЯ ГОРОД СОРСК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7688" y="4110038"/>
            <a:ext cx="8456612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УРОВЕНЬ ЖИЗНИ НАСЕЛЕНИЯ ГОРОДА СОРКА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7945" y="3355204"/>
            <a:ext cx="8880922" cy="412303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сегодняшний день в городе Сорске проживает свыше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11,5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человек. Ожидается, что к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численность населения изменится до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11,6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тыс.человек. Из общей численности населения в экономике занято около 31,6  %.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85738" y="4581525"/>
          <a:ext cx="8896350" cy="120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3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 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Уровень зарегистрированной безработицы (на конец года)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0,97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0,95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Ожидаемая продолжительность жизни при рождении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лет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</a:tr>
            </a:tbl>
          </a:graphicData>
        </a:graphic>
      </p:graphicFrame>
      <p:pic>
        <p:nvPicPr>
          <p:cNvPr id="12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Пятиугольник 101"/>
          <p:cNvSpPr/>
          <p:nvPr/>
        </p:nvSpPr>
        <p:spPr>
          <a:xfrm rot="10800000">
            <a:off x="7414762" y="4007070"/>
            <a:ext cx="1368154" cy="218710"/>
          </a:xfrm>
          <a:prstGeom prst="homePlate">
            <a:avLst/>
          </a:prstGeom>
          <a:solidFill>
            <a:srgbClr val="FFFF99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1" name="Пятиугольник 100"/>
          <p:cNvSpPr/>
          <p:nvPr/>
        </p:nvSpPr>
        <p:spPr>
          <a:xfrm rot="10800000">
            <a:off x="7406738" y="3637361"/>
            <a:ext cx="1368154" cy="21871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0" name="Пятиугольник 99"/>
          <p:cNvSpPr/>
          <p:nvPr/>
        </p:nvSpPr>
        <p:spPr>
          <a:xfrm rot="10800000">
            <a:off x="7380308" y="3313189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9" name="Пятиугольник 98"/>
          <p:cNvSpPr/>
          <p:nvPr/>
        </p:nvSpPr>
        <p:spPr>
          <a:xfrm rot="10800000">
            <a:off x="7380308" y="2931140"/>
            <a:ext cx="1368154" cy="218710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8" name="Пятиугольник 97"/>
          <p:cNvSpPr/>
          <p:nvPr/>
        </p:nvSpPr>
        <p:spPr>
          <a:xfrm rot="10800000">
            <a:off x="7444841" y="2589115"/>
            <a:ext cx="1366789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7" name="Пятиугольник 96"/>
          <p:cNvSpPr/>
          <p:nvPr/>
        </p:nvSpPr>
        <p:spPr>
          <a:xfrm rot="10800000">
            <a:off x="7473557" y="2174231"/>
            <a:ext cx="1309359" cy="186046"/>
          </a:xfrm>
          <a:prstGeom prst="homePlate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6" name="Пятиугольник 95"/>
          <p:cNvSpPr/>
          <p:nvPr/>
        </p:nvSpPr>
        <p:spPr>
          <a:xfrm rot="10800000">
            <a:off x="7380309" y="1815360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5" name="Пятиугольник 94"/>
          <p:cNvSpPr/>
          <p:nvPr/>
        </p:nvSpPr>
        <p:spPr>
          <a:xfrm rot="10800000">
            <a:off x="7380309" y="1474832"/>
            <a:ext cx="1368153" cy="218711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4" name="Пятиугольник 93"/>
          <p:cNvSpPr/>
          <p:nvPr/>
        </p:nvSpPr>
        <p:spPr>
          <a:xfrm rot="10800000">
            <a:off x="7380310" y="1120592"/>
            <a:ext cx="1368153" cy="218710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" name="Пятиугольник 40"/>
          <p:cNvSpPr/>
          <p:nvPr/>
        </p:nvSpPr>
        <p:spPr>
          <a:xfrm rot="10800000">
            <a:off x="7406738" y="804784"/>
            <a:ext cx="1368154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16" name="Объект 8"/>
          <p:cNvSpPr>
            <a:spLocks noGrp="1"/>
          </p:cNvSpPr>
          <p:nvPr>
            <p:ph sz="half" idx="1"/>
          </p:nvPr>
        </p:nvSpPr>
        <p:spPr>
          <a:xfrm>
            <a:off x="4256088" y="755650"/>
            <a:ext cx="4868862" cy="360203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            28 316,5 тыс.руб.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ОБОРОНА                              0 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ПРАВООХРАНИТЕЛЬНАЯ ДЕЯТЕЛЬНОСТЬ     2 376,0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ЭКОНОМИКА                        9 935,9тыс.руб.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ЖИЛИЩНО-КОММУНАЛЬНОЕ ХОЗЯЙСТВО   14 141,0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ОБРАЗОВАНИЕ                                                        153 769,1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КУЛЬТУРА, КИНЕМАТОГРАФИЯ                         19 044,9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СОЦИАЛЬНАЯ ПОЛИТИКА                                  20 357,6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                    10 990,0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ОБСЛУЖИВАНИЕ МУНИЦИПАЛЬНОГО ДОЛГА   100,0 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6661" name="Параллелограмм 26660"/>
          <p:cNvSpPr/>
          <p:nvPr/>
        </p:nvSpPr>
        <p:spPr>
          <a:xfrm rot="2095741">
            <a:off x="2768600" y="5503863"/>
            <a:ext cx="2332038" cy="46037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268413" y="6381750"/>
            <a:ext cx="6626225" cy="2921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C9CCF-4F7D-49F8-AD7D-1AD99CA3903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6420" name="Picture 11" descr="http://im0-tub-ru.yandex.net/i?id=119621926-41-72&amp;n=21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849688" y="3686175"/>
            <a:ext cx="44767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1" name="Picture 13" descr="http://im7-tub-ru.yandex.net/i?id=127103157-38-72&amp;n=21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879850" y="3276600"/>
            <a:ext cx="42068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2" name="Picture 16" descr="http://im1-tub-ru.yandex.net/i?id=89081488-22-72&amp;n=21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3906838" y="2076450"/>
            <a:ext cx="3937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3" name="Picture 18" descr="http://im2-tub-ru.yandex.net/i?id=480586500-69-72&amp;n=21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870325" y="2865438"/>
            <a:ext cx="46831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424" name="Picture 21" descr="http://im0-tub-ru.yandex.net/i?id=194338737-48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6838" y="2455863"/>
            <a:ext cx="41433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5" name="Picture 23" descr="http://im0-tub-ru.yandex.net/i?id=579857708-50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73500" y="3530600"/>
            <a:ext cx="42703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6" name="Picture 27" descr="http://im4-tub-ru.yandex.net/i?id=181488582-39-72&amp;n=21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3906838" y="4403725"/>
            <a:ext cx="431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7" name="Picture 32" descr="http://im3-tub-ru.yandex.net/i?id=380446676-24-72&amp;n=21">
            <a:hlinkClick r:id="rId11"/>
          </p:cNvPr>
          <p:cNvSpPr>
            <a:spLocks noChangeAspect="1" noChangeArrowheads="1"/>
          </p:cNvSpPr>
          <p:nvPr/>
        </p:nvSpPr>
        <p:spPr bwMode="auto">
          <a:xfrm>
            <a:off x="3890963" y="1773238"/>
            <a:ext cx="436562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8" name="Picture 34" descr="http://im1-tub-ru.yandex.net/i?id=872349387-32-72&amp;n=21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3906838" y="1408113"/>
            <a:ext cx="40481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9" name="Picture 36" descr="http://im7-tub-ru.yandex.net/i?id=150146046-20-72&amp;n=21">
            <a:hlinkClick r:id="rId13"/>
          </p:cNvPr>
          <p:cNvSpPr>
            <a:spLocks noChangeAspect="1" noChangeArrowheads="1"/>
          </p:cNvSpPr>
          <p:nvPr/>
        </p:nvSpPr>
        <p:spPr bwMode="auto">
          <a:xfrm>
            <a:off x="3922713" y="4727575"/>
            <a:ext cx="4318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Трапеция 15"/>
          <p:cNvSpPr/>
          <p:nvPr/>
        </p:nvSpPr>
        <p:spPr>
          <a:xfrm rot="10800000">
            <a:off x="4191000" y="5715000"/>
            <a:ext cx="3443288" cy="4889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8" name="Трапеция 17"/>
          <p:cNvSpPr/>
          <p:nvPr/>
        </p:nvSpPr>
        <p:spPr>
          <a:xfrm rot="10800000">
            <a:off x="555625" y="4494213"/>
            <a:ext cx="3008313" cy="5905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197225" y="5408613"/>
            <a:ext cx="957263" cy="612775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64" name="Блок-схема: перфолента 26663"/>
          <p:cNvSpPr/>
          <p:nvPr/>
        </p:nvSpPr>
        <p:spPr>
          <a:xfrm>
            <a:off x="900113" y="4494213"/>
            <a:ext cx="2292350" cy="584200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ДОХОДЫ</a:t>
            </a:r>
          </a:p>
          <a:p>
            <a:pPr algn="ctr">
              <a:defRPr/>
            </a:pPr>
            <a:r>
              <a:rPr lang="ru-RU" b="1" dirty="0"/>
              <a:t> </a:t>
            </a:r>
            <a:r>
              <a:rPr lang="ru-RU" b="1" dirty="0" smtClean="0"/>
              <a:t>253 970,3 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58" name="Блок-схема: перфолента 57"/>
          <p:cNvSpPr/>
          <p:nvPr/>
        </p:nvSpPr>
        <p:spPr>
          <a:xfrm>
            <a:off x="4643438" y="5715000"/>
            <a:ext cx="2293937" cy="498475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РАСХОДЫ</a:t>
            </a:r>
          </a:p>
          <a:p>
            <a:pPr algn="ctr">
              <a:defRPr/>
            </a:pPr>
            <a:r>
              <a:rPr lang="ru-RU" b="1" dirty="0"/>
              <a:t> </a:t>
            </a:r>
            <a:r>
              <a:rPr lang="ru-RU" b="1" dirty="0" smtClean="0"/>
              <a:t>259 031,0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26666" name="TextBox 26665"/>
          <p:cNvSpPr txBox="1"/>
          <p:nvPr/>
        </p:nvSpPr>
        <p:spPr>
          <a:xfrm>
            <a:off x="1258888" y="5722938"/>
            <a:ext cx="20764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n-lt"/>
              </a:rPr>
              <a:t>ДЕФИЦИТ БЮДЖЕТА </a:t>
            </a:r>
          </a:p>
          <a:p>
            <a:pPr>
              <a:defRPr/>
            </a:pPr>
            <a:r>
              <a:rPr lang="ru-RU" b="1" dirty="0">
                <a:latin typeface="+mn-lt"/>
              </a:rPr>
              <a:t>5 </a:t>
            </a:r>
            <a:r>
              <a:rPr lang="ru-RU" b="1" dirty="0" smtClean="0">
                <a:latin typeface="+mn-lt"/>
              </a:rPr>
              <a:t>060,7 </a:t>
            </a:r>
            <a:r>
              <a:rPr lang="ru-RU" b="1" dirty="0">
                <a:latin typeface="+mn-lt"/>
              </a:rPr>
              <a:t>ТЫС.РУБ.</a:t>
            </a:r>
          </a:p>
        </p:txBody>
      </p:sp>
      <p:pic>
        <p:nvPicPr>
          <p:cNvPr id="16442" name="Picture 39" descr="http://im2-tub-ru.yandex.net/i?id=432452504-31-72&amp;n=21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06838" y="765175"/>
            <a:ext cx="3492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43" name="Picture 41" descr="http://im0-tub-ru.yandex.net/i?id=504365319-35-72&amp;n=21">
            <a:hlinkClick r:id="rId16"/>
          </p:cNvPr>
          <p:cNvSpPr>
            <a:spLocks noChangeAspect="1" noChangeArrowheads="1"/>
          </p:cNvSpPr>
          <p:nvPr/>
        </p:nvSpPr>
        <p:spPr bwMode="auto">
          <a:xfrm>
            <a:off x="3906838" y="1055688"/>
            <a:ext cx="3746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4" name="Picture 44" descr="http://im3-tub-ru.yandex.net/i?id=75000342-18-72&amp;n=21">
            <a:hlinkClick r:id="rId17"/>
          </p:cNvPr>
          <p:cNvSpPr>
            <a:spLocks noChangeAspect="1" noChangeArrowheads="1"/>
          </p:cNvSpPr>
          <p:nvPr/>
        </p:nvSpPr>
        <p:spPr bwMode="auto">
          <a:xfrm>
            <a:off x="477838" y="1474788"/>
            <a:ext cx="1112837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5" name="Прямоугольник 43"/>
          <p:cNvSpPr>
            <a:spLocks noChangeArrowheads="1"/>
          </p:cNvSpPr>
          <p:nvPr/>
        </p:nvSpPr>
        <p:spPr bwMode="auto">
          <a:xfrm>
            <a:off x="1744663" y="1339850"/>
            <a:ext cx="19462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НАЛОГОВЫЕ И      НЕНАЛОГОВЫЕ ДОХОДЫ</a:t>
            </a:r>
          </a:p>
          <a:p>
            <a:r>
              <a:rPr lang="ru-RU" sz="1200" b="1" dirty="0" smtClean="0">
                <a:cs typeface="Times New Roman" pitchFamily="18" charset="0"/>
              </a:rPr>
              <a:t>124 228,3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6" name="Двойные фигурные скобки 45"/>
          <p:cNvSpPr/>
          <p:nvPr/>
        </p:nvSpPr>
        <p:spPr>
          <a:xfrm>
            <a:off x="1692275" y="1339850"/>
            <a:ext cx="1500188" cy="933450"/>
          </a:xfrm>
          <a:prstGeom prst="bracePair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7" name="Picture 46" descr="http://im1-tub-ru.yandex.net/i?id=327474212-45-72&amp;n=21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525463" y="2762250"/>
            <a:ext cx="11017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" name="Двойные фигурные скобки 49"/>
          <p:cNvSpPr/>
          <p:nvPr/>
        </p:nvSpPr>
        <p:spPr>
          <a:xfrm>
            <a:off x="1724025" y="2716213"/>
            <a:ext cx="1692275" cy="996950"/>
          </a:xfrm>
          <a:prstGeom prst="bracePair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9" name="Прямоугольник 116"/>
          <p:cNvSpPr>
            <a:spLocks noChangeArrowheads="1"/>
          </p:cNvSpPr>
          <p:nvPr/>
        </p:nvSpPr>
        <p:spPr bwMode="auto">
          <a:xfrm>
            <a:off x="1835150" y="2767013"/>
            <a:ext cx="1947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БЕЗВОЗМЕЗДНЫЕ ПОСТУПЛЕНИЯ</a:t>
            </a:r>
          </a:p>
          <a:p>
            <a:r>
              <a:rPr lang="ru-RU" sz="1200" b="1" dirty="0" smtClean="0">
                <a:cs typeface="Times New Roman" pitchFamily="18" charset="0"/>
              </a:rPr>
              <a:t>129 742,0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704850" y="0"/>
            <a:ext cx="8439150" cy="692150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pic>
        <p:nvPicPr>
          <p:cNvPr id="16452" name="Picture 9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914775" y="1120775"/>
            <a:ext cx="3413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3" name="Picture 8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935413" y="1435100"/>
            <a:ext cx="3460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4" name="Picture 7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940175" y="1746250"/>
            <a:ext cx="3476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2" cstate="print"/>
          <a:srcRect/>
          <a:stretch>
            <a:fillRect/>
          </a:stretch>
        </p:blipFill>
        <p:spPr>
          <a:xfrm>
            <a:off x="3940175" y="2076450"/>
            <a:ext cx="360363" cy="342900"/>
          </a:xfrm>
          <a:noFill/>
        </p:spPr>
      </p:pic>
      <p:pic>
        <p:nvPicPr>
          <p:cNvPr id="16456" name="Picture 7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914775" y="2841625"/>
            <a:ext cx="4064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7"/>
          <p:cNvPicPr>
            <a:picLocks noChangeAspect="1" noChangeArrowheads="1"/>
          </p:cNvPicPr>
          <p:nvPr/>
        </p:nvPicPr>
        <p:blipFill rotWithShape="1">
          <a:blip r:embed="rId2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/>
        </p:blipFill>
        <p:spPr bwMode="auto">
          <a:xfrm>
            <a:off x="3918723" y="3173984"/>
            <a:ext cx="403266" cy="32645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6458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5" cstate="print"/>
          <a:srcRect/>
          <a:stretch>
            <a:fillRect/>
          </a:stretch>
        </p:blipFill>
        <p:spPr>
          <a:xfrm>
            <a:off x="3929063" y="3929063"/>
            <a:ext cx="387350" cy="327025"/>
          </a:xfrm>
          <a:noFill/>
        </p:spPr>
      </p:pic>
      <p:pic>
        <p:nvPicPr>
          <p:cNvPr id="16459" name="Picture 77" descr="C:\Users\Потылицына НА\Desktop\27358975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44488" y="1382713"/>
            <a:ext cx="1149350" cy="884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460" name="Picture 79" descr="http://im1-tub-ru.yandex.net/i?id=179158013-32-72&amp;n=21">
            <a:hlinkClick r:id="rId27"/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38138" y="2716213"/>
            <a:ext cx="1252537" cy="99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" name="Picture 2" descr="E:\Doki\gerb s.gif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560D0-CF0A-437E-8EE7-9767F22B5023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11238" y="1773238"/>
            <a:ext cx="7343775" cy="45858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обеспечение сбалансированности и устойчивости городского бюджета при исполнении всех обязательств;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оптимизация структуры расходов с чётким определением приоритетов расходования средств бюджета, их концентрации на главных направлениях в социальной сфере;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недопущение увеличения принимаемых расходных обязательств, не обеспеченных доходными источниками;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программно-целевых методов управления;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повышения качества и доступности оказания муниципальных услуг;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повышение прозрачности бюджета и бюджетного процесса.</a:t>
            </a:r>
          </a:p>
          <a:p>
            <a:pPr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1331913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sp>
        <p:nvSpPr>
          <p:cNvPr id="15367" name="TextBox 2"/>
          <p:cNvSpPr txBox="1">
            <a:spLocks noChangeArrowheads="1"/>
          </p:cNvSpPr>
          <p:nvPr/>
        </p:nvSpPr>
        <p:spPr bwMode="auto">
          <a:xfrm>
            <a:off x="928662" y="1106488"/>
            <a:ext cx="7516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ОСНОВНЫЕ НАПРАВЛЕНИЯ БЮДЖЕТНОЙ ПОЛИТИКИ НА 2018-2020 ГГ.</a:t>
            </a: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21712</TotalTime>
  <Words>1791</Words>
  <Application>Microsoft Office PowerPoint</Application>
  <PresentationFormat>Экран (4:3)</PresentationFormat>
  <Paragraphs>334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К Решению Совета депутатов города Сорска от 22.12.2017 г. «О бюджете муниципального образования город Сорск на 2018 год и  плановый период 2019-2020 годов»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Kovalevskaya</dc:creator>
  <cp:lastModifiedBy>Люя</cp:lastModifiedBy>
  <cp:revision>1580</cp:revision>
  <cp:lastPrinted>2010-11-12T09:01:35Z</cp:lastPrinted>
  <dcterms:created xsi:type="dcterms:W3CDTF">2002-05-22T11:42:14Z</dcterms:created>
  <dcterms:modified xsi:type="dcterms:W3CDTF">2018-03-20T09:07:40Z</dcterms:modified>
</cp:coreProperties>
</file>