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9" r:id="rId2"/>
  </p:sldMasterIdLst>
  <p:notesMasterIdLst>
    <p:notesMasterId r:id="rId27"/>
  </p:notesMasterIdLst>
  <p:handoutMasterIdLst>
    <p:handoutMasterId r:id="rId28"/>
  </p:handoutMasterIdLst>
  <p:sldIdLst>
    <p:sldId id="257" r:id="rId3"/>
    <p:sldId id="322" r:id="rId4"/>
    <p:sldId id="321" r:id="rId5"/>
    <p:sldId id="369" r:id="rId6"/>
    <p:sldId id="323" r:id="rId7"/>
    <p:sldId id="325" r:id="rId8"/>
    <p:sldId id="326" r:id="rId9"/>
    <p:sldId id="327" r:id="rId10"/>
    <p:sldId id="329" r:id="rId11"/>
    <p:sldId id="330" r:id="rId12"/>
    <p:sldId id="331" r:id="rId13"/>
    <p:sldId id="332" r:id="rId14"/>
    <p:sldId id="333" r:id="rId15"/>
    <p:sldId id="334" r:id="rId16"/>
    <p:sldId id="336" r:id="rId17"/>
    <p:sldId id="337" r:id="rId18"/>
    <p:sldId id="335" r:id="rId19"/>
    <p:sldId id="339" r:id="rId20"/>
    <p:sldId id="377" r:id="rId21"/>
    <p:sldId id="340" r:id="rId22"/>
    <p:sldId id="376" r:id="rId23"/>
    <p:sldId id="366" r:id="rId24"/>
    <p:sldId id="371" r:id="rId25"/>
    <p:sldId id="375" r:id="rId26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99FF"/>
    <a:srgbClr val="FFFF99"/>
    <a:srgbClr val="4A9667"/>
    <a:srgbClr val="736E6D"/>
    <a:srgbClr val="807D60"/>
    <a:srgbClr val="489852"/>
    <a:srgbClr val="FF5050"/>
    <a:srgbClr val="00FF00"/>
    <a:srgbClr val="009900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1379" autoAdjust="0"/>
  </p:normalViewPr>
  <p:slideViewPr>
    <p:cSldViewPr snapToGrid="0">
      <p:cViewPr>
        <p:scale>
          <a:sx n="90" d="100"/>
          <a:sy n="90" d="100"/>
        </p:scale>
        <p:origin x="-522" y="72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-1699" y="-6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2.xlsx"/><Relationship Id="rId1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4.xlsx"/><Relationship Id="rId1" Type="http://schemas.openxmlformats.org/officeDocument/2006/relationships/image" Target="../media/image10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sz="1800" baseline="0">
                <a:latin typeface="Times New Roman" pitchFamily="18" charset="0"/>
                <a:cs typeface="Times New Roman" pitchFamily="18" charset="0"/>
              </a:defRPr>
            </a:pP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aseline="0" dirty="0" smtClean="0">
                <a:latin typeface="Times New Roman" pitchFamily="18" charset="0"/>
                <a:cs typeface="Times New Roman" pitchFamily="18" charset="0"/>
              </a:rPr>
              <a:t>города (тыс.руб</a:t>
            </a: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.) </a:t>
            </a:r>
          </a:p>
        </c:rich>
      </c:tx>
      <c:layout>
        <c:manualLayout>
          <c:xMode val="edge"/>
          <c:yMode val="edge"/>
          <c:x val="0.2606320965304933"/>
          <c:y val="6.6103887203519313E-2"/>
        </c:manualLayout>
      </c:layout>
    </c:title>
    <c:plotArea>
      <c:layout>
        <c:manualLayout>
          <c:layoutTarget val="inner"/>
          <c:xMode val="edge"/>
          <c:yMode val="edge"/>
          <c:x val="2.7932988979924907E-2"/>
          <c:y val="0.14693124414976275"/>
          <c:w val="0.32496640105394242"/>
          <c:h val="0.471794547036559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муниципального района </c:v>
                </c:pt>
              </c:strCache>
            </c:strRef>
          </c:tx>
          <c:dLbls>
            <c:dLbl>
              <c:idx val="0"/>
              <c:layout>
                <c:manualLayout>
                  <c:x val="-9.1177835170013044E-2"/>
                  <c:y val="8.592256129140313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5.5090644660203351E-2"/>
                  <c:y val="9.1905049833829452E-2"/>
                </c:manualLayout>
              </c:layout>
              <c:showVal val="1"/>
            </c:dLbl>
            <c:dLbl>
              <c:idx val="5"/>
              <c:layout>
                <c:manualLayout>
                  <c:x val="9.1087217346825719E-2"/>
                  <c:y val="0.14146804414906872"/>
                </c:manualLayout>
              </c:layout>
              <c:showVal val="1"/>
            </c:dLbl>
            <c:dLbl>
              <c:idx val="6"/>
              <c:layout>
                <c:manualLayout>
                  <c:x val="3.2837622189379141E-2"/>
                  <c:y val="0.11843404922744341"/>
                </c:manualLayout>
              </c:layout>
              <c:showVal val="1"/>
            </c:dLbl>
            <c:dLbl>
              <c:idx val="7"/>
              <c:layout>
                <c:manualLayout>
                  <c:x val="8.383128378107628E-2"/>
                  <c:y val="0.22194232652717777"/>
                </c:manualLayout>
              </c:layout>
              <c:showVal val="1"/>
            </c:dLbl>
            <c:dLbl>
              <c:idx val="8"/>
              <c:layout>
                <c:manualLayout>
                  <c:x val="7.3543450743567005E-3"/>
                  <c:y val="0.24304855165689143"/>
                </c:manualLayout>
              </c:layout>
              <c:showVal val="1"/>
            </c:dLbl>
            <c:dLbl>
              <c:idx val="9"/>
              <c:layout>
                <c:manualLayout>
                  <c:x val="-4.579588392392029E-2"/>
                  <c:y val="6.3088439540534641E-2"/>
                </c:manualLayout>
              </c:layout>
              <c:showVal val="1"/>
            </c:dLbl>
            <c:dLbl>
              <c:idx val="10"/>
              <c:layout>
                <c:manualLayout>
                  <c:x val="1.481829817626385E-2"/>
                  <c:y val="0.22698253105017574"/>
                </c:manualLayout>
              </c:layout>
              <c:showVal val="1"/>
            </c:dLbl>
            <c:dLbl>
              <c:idx val="11"/>
              <c:layout>
                <c:manualLayout>
                  <c:x val="0.11051122978982569"/>
                  <c:y val="-0.160306610995973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Доходы от использования имущества</c:v>
                </c:pt>
                <c:pt idx="6">
                  <c:v>Платежи при пользовании природными ресурсами</c:v>
                </c:pt>
                <c:pt idx="7">
                  <c:v>Доходы от оказания платных услуг и компенсации затрат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Безвозмездные поступления от других бюджетов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113820.4</c:v>
                </c:pt>
                <c:pt idx="1">
                  <c:v>2884.9</c:v>
                </c:pt>
                <c:pt idx="2">
                  <c:v>1986.4</c:v>
                </c:pt>
                <c:pt idx="3">
                  <c:v>1503.9</c:v>
                </c:pt>
                <c:pt idx="4">
                  <c:v>3080.2</c:v>
                </c:pt>
                <c:pt idx="5">
                  <c:v>10054.79999999999</c:v>
                </c:pt>
                <c:pt idx="6">
                  <c:v>6282.1</c:v>
                </c:pt>
                <c:pt idx="7">
                  <c:v>5573.9</c:v>
                </c:pt>
                <c:pt idx="8">
                  <c:v>204</c:v>
                </c:pt>
                <c:pt idx="9">
                  <c:v>722.5</c:v>
                </c:pt>
                <c:pt idx="10">
                  <c:v>147292.6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0.42991049856330987"/>
          <c:y val="0.26343197155277337"/>
          <c:w val="0.54645364994731715"/>
          <c:h val="0.45867231817310372"/>
        </c:manualLayout>
      </c:layout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noFill/>
        <a:ln w="9525">
          <a:noFill/>
        </a:ln>
      </c:spPr>
    </c:floor>
    <c:backWall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068"/>
          <c:h val="0.91106404022692944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собственных доходов в общем обьеме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Pt>
            <c:idx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6.105090887337304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146 112,9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7133737277054898E-2"/>
                  <c:y val="-8.2032228977142168E-3"/>
                </c:manualLayout>
              </c:layout>
              <c:showVal val="1"/>
            </c:dLbl>
            <c:dLbl>
              <c:idx val="2"/>
              <c:layout>
                <c:manualLayout>
                  <c:x val="3.0525454436686399E-2"/>
                  <c:y val="1.2304834346571343E-2"/>
                </c:manualLayout>
              </c:layout>
              <c:showVal val="1"/>
            </c:dLbl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2017 г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146112.9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Lbls>
            <c:dLbl>
              <c:idx val="0"/>
              <c:layout>
                <c:manualLayout>
                  <c:x val="5.8069827221067238E-2"/>
                  <c:y val="1.3338726625132169E-4"/>
                </c:manualLayout>
              </c:layout>
              <c:showVal val="1"/>
            </c:dLbl>
            <c:dLbl>
              <c:idx val="1"/>
              <c:layout>
                <c:manualLayout>
                  <c:x val="6.7557018392451484E-2"/>
                  <c:y val="8.2033168744562839E-3"/>
                </c:manualLayout>
              </c:layout>
              <c:showVal val="1"/>
            </c:dLbl>
            <c:dLbl>
              <c:idx val="2"/>
              <c:layout>
                <c:manualLayout>
                  <c:x val="5.8941104961452356E-2"/>
                  <c:y val="8.1993152564687408E-3"/>
                </c:manualLayout>
              </c:layout>
              <c:showVal val="1"/>
            </c:dLbl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2017 г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293405.5</c:v>
                </c:pt>
              </c:numCache>
            </c:numRef>
          </c:val>
        </c:ser>
        <c:gapWidth val="50"/>
        <c:shape val="cylinder"/>
        <c:axId val="83107200"/>
        <c:axId val="86901888"/>
        <c:axId val="0"/>
      </c:bar3DChart>
      <c:catAx>
        <c:axId val="8310720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6901888"/>
        <c:crosses val="autoZero"/>
        <c:auto val="1"/>
        <c:lblAlgn val="ctr"/>
        <c:lblOffset val="100"/>
      </c:catAx>
      <c:valAx>
        <c:axId val="86901888"/>
        <c:scaling>
          <c:orientation val="minMax"/>
        </c:scaling>
        <c:delete val="1"/>
        <c:axPos val="b"/>
        <c:numFmt formatCode="General" sourceLinked="1"/>
        <c:tickLblPos val="none"/>
        <c:crossAx val="83107200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8.6032074396652766E-2"/>
          <c:y val="0.22349772851695923"/>
          <c:w val="0.55668062871955104"/>
          <c:h val="0.751456688990097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от других бюджетов бюджетной системы (тыс.руб.)</c:v>
                </c:pt>
              </c:strCache>
            </c:strRef>
          </c:tx>
          <c:explosion val="41"/>
          <c:dPt>
            <c:idx val="0"/>
            <c:explosion val="0"/>
          </c:dPt>
          <c:dPt>
            <c:idx val="1"/>
            <c:explosion val="0"/>
          </c:dPt>
          <c:dPt>
            <c:idx val="2"/>
            <c:explosion val="0"/>
          </c:dPt>
          <c:dLbls>
            <c:dLbl>
              <c:idx val="0"/>
              <c:layout>
                <c:manualLayout>
                  <c:x val="-0.24414707118217477"/>
                  <c:y val="-6.8232418049731777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21 181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1263509730639405"/>
                  <c:y val="-7.5399842627479299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 43 559</a:t>
                    </a:r>
                    <a:r>
                      <a:rPr lang="en-US" sz="1200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3.0668731224279051E-2"/>
                  <c:y val="8.6783227706686811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103 811</a:t>
                    </a:r>
                    <a:r>
                      <a:rPr lang="en-US" sz="1200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endParaRPr lang="en-US" sz="12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6238</c:v>
                </c:pt>
                <c:pt idx="1">
                  <c:v>5877.2</c:v>
                </c:pt>
                <c:pt idx="2">
                  <c:v>135887.79999999999</c:v>
                </c:pt>
                <c:pt idx="3">
                  <c:v>0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noFill/>
        <a:ln w="9525">
          <a:noFill/>
        </a:ln>
      </c:spPr>
    </c:floor>
    <c:backWall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09"/>
          <c:h val="0.91106404022692922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безвозмездных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Pt>
            <c:idx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0.15489526430011546"/>
                  <c:y val="8.1220611488879348E-3"/>
                </c:manualLayout>
              </c:layout>
              <c:showVal val="1"/>
            </c:dLbl>
            <c:dLbl>
              <c:idx val="1"/>
              <c:layout>
                <c:manualLayout>
                  <c:x val="2.7133737277054915E-2"/>
                  <c:y val="-8.2032228977142168E-3"/>
                </c:manualLayout>
              </c:layout>
              <c:showVal val="1"/>
            </c:dLbl>
            <c:dLbl>
              <c:idx val="2"/>
              <c:layout>
                <c:manualLayout>
                  <c:x val="3.0525454436686385E-2"/>
                  <c:y val="1.2304834346571343E-2"/>
                </c:manualLayout>
              </c:layout>
              <c:showVal val="1"/>
            </c:dLbl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2017 г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147292.6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Lbls>
            <c:dLbl>
              <c:idx val="0"/>
              <c:layout>
                <c:manualLayout>
                  <c:x val="5.8069827221067238E-2"/>
                  <c:y val="1.3338726625132177E-4"/>
                </c:manualLayout>
              </c:layout>
              <c:showVal val="1"/>
            </c:dLbl>
            <c:dLbl>
              <c:idx val="1"/>
              <c:layout>
                <c:manualLayout>
                  <c:x val="6.7557018392451484E-2"/>
                  <c:y val="8.2033168744562891E-3"/>
                </c:manualLayout>
              </c:layout>
              <c:showVal val="1"/>
            </c:dLbl>
            <c:dLbl>
              <c:idx val="2"/>
              <c:layout>
                <c:manualLayout>
                  <c:x val="5.8941104961452356E-2"/>
                  <c:y val="8.1993152564687442E-3"/>
                </c:manualLayout>
              </c:layout>
              <c:showVal val="1"/>
            </c:dLbl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2017 г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293405.5</c:v>
                </c:pt>
              </c:numCache>
            </c:numRef>
          </c:val>
        </c:ser>
        <c:gapWidth val="50"/>
        <c:shape val="cylinder"/>
        <c:axId val="119376128"/>
        <c:axId val="119435264"/>
        <c:axId val="0"/>
      </c:bar3DChart>
      <c:catAx>
        <c:axId val="11937612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9435264"/>
        <c:crosses val="autoZero"/>
        <c:auto val="1"/>
        <c:lblAlgn val="ctr"/>
        <c:lblOffset val="100"/>
      </c:catAx>
      <c:valAx>
        <c:axId val="119435264"/>
        <c:scaling>
          <c:orientation val="minMax"/>
        </c:scaling>
        <c:delete val="1"/>
        <c:axPos val="b"/>
        <c:numFmt formatCode="#,##0.00" sourceLinked="1"/>
        <c:tickLblPos val="none"/>
        <c:crossAx val="119376128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  муниципального образования города Сорска в 2016 году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тыс. рублей)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
</a:t>
            </a:r>
          </a:p>
        </c:rich>
      </c:tx>
      <c:layout>
        <c:manualLayout>
          <c:xMode val="edge"/>
          <c:yMode val="edge"/>
          <c:x val="0.15933913089590043"/>
          <c:y val="1.9947024280276303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0019827766470856E-2"/>
          <c:y val="0.45310053718259846"/>
          <c:w val="0.43420346532497112"/>
          <c:h val="0.4839204704168481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dLbls>
            <c:dLbl>
              <c:idx val="0"/>
              <c:layout>
                <c:manualLayout>
                  <c:x val="-5.9440520098423662E-2"/>
                  <c:y val="-0.1995111021534843"/>
                </c:manualLayout>
              </c:layout>
              <c:showVal val="1"/>
            </c:dLbl>
            <c:dLbl>
              <c:idx val="1"/>
              <c:layout>
                <c:manualLayout>
                  <c:x val="-7.4373620046832324E-3"/>
                  <c:y val="-0.17401486730336541"/>
                </c:manualLayout>
              </c:layout>
              <c:showVal val="1"/>
            </c:dLbl>
            <c:dLbl>
              <c:idx val="2"/>
              <c:layout>
                <c:manualLayout>
                  <c:x val="0.10527833235538782"/>
                  <c:y val="-0.15822371044549674"/>
                </c:manualLayout>
              </c:layout>
              <c:showVal val="1"/>
            </c:dLbl>
            <c:dLbl>
              <c:idx val="3"/>
              <c:layout>
                <c:manualLayout>
                  <c:x val="0.11195502468110198"/>
                  <c:y val="-1.0660558193733839E-2"/>
                </c:manualLayout>
              </c:layout>
              <c:showVal val="1"/>
            </c:dLbl>
            <c:dLbl>
              <c:idx val="4"/>
              <c:layout>
                <c:manualLayout>
                  <c:x val="5.8679404801599257E-2"/>
                  <c:y val="5.2236911944563348E-2"/>
                </c:manualLayout>
              </c:layout>
              <c:showVal val="1"/>
            </c:dLbl>
            <c:dLbl>
              <c:idx val="5"/>
              <c:layout>
                <c:manualLayout>
                  <c:x val="8.9700646179311557E-3"/>
                  <c:y val="0.11394847871601062"/>
                </c:manualLayout>
              </c:layout>
              <c:showVal val="1"/>
            </c:dLbl>
            <c:dLbl>
              <c:idx val="6"/>
              <c:layout>
                <c:manualLayout>
                  <c:x val="-3.7099580328244362E-2"/>
                  <c:y val="-0.15775245283789818"/>
                </c:manualLayout>
              </c:layout>
              <c:showVal val="1"/>
            </c:dLbl>
            <c:numFmt formatCode="#,##0.0" sourceLinked="0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37444.400000000001</c:v>
                </c:pt>
                <c:pt idx="1">
                  <c:v>559</c:v>
                </c:pt>
                <c:pt idx="2">
                  <c:v>2006.5</c:v>
                </c:pt>
                <c:pt idx="3" formatCode="#,##0.0">
                  <c:v>8611</c:v>
                </c:pt>
                <c:pt idx="4" formatCode="#,##0.0">
                  <c:v>29609.7</c:v>
                </c:pt>
                <c:pt idx="5" formatCode="0.0">
                  <c:v>218161.7</c:v>
                </c:pt>
                <c:pt idx="6">
                  <c:v>11.9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9724089020633331"/>
          <c:y val="0.25910642957242652"/>
          <c:w val="0.36964223904701948"/>
          <c:h val="0.58011850783222596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  муниципального образования города Сорска в 2016 году 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процентах)
</a:t>
            </a:r>
          </a:p>
        </c:rich>
      </c:tx>
      <c:layout>
        <c:manualLayout>
          <c:xMode val="edge"/>
          <c:yMode val="edge"/>
          <c:x val="0.16075396758642577"/>
          <c:y val="3.5895441300173518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6997868052775856E-2"/>
          <c:y val="0.42687003818797464"/>
          <c:w val="0.4582556890639029"/>
          <c:h val="0.513473913740603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explosion val="4"/>
          <c:dPt>
            <c:idx val="0"/>
            <c:explosion val="0"/>
          </c:dPt>
          <c:dPt>
            <c:idx val="1"/>
            <c:explosion val="0"/>
          </c:dPt>
          <c:dPt>
            <c:idx val="3"/>
            <c:explosion val="0"/>
          </c:dPt>
          <c:dPt>
            <c:idx val="4"/>
            <c:explosion val="0"/>
          </c:dPt>
          <c:dPt>
            <c:idx val="5"/>
            <c:explosion val="0"/>
          </c:dPt>
          <c:dLbls>
            <c:dLbl>
              <c:idx val="0"/>
              <c:layout>
                <c:manualLayout>
                  <c:x val="-3.8414598619186231E-2"/>
                  <c:y val="-0.21134322365347821"/>
                </c:manualLayout>
              </c:layout>
              <c:showVal val="1"/>
            </c:dLbl>
            <c:dLbl>
              <c:idx val="1"/>
              <c:layout>
                <c:manualLayout>
                  <c:x val="-6.3562373855333143E-3"/>
                  <c:y val="-0.19251629561268793"/>
                </c:manualLayout>
              </c:layout>
              <c:showVal val="1"/>
            </c:dLbl>
            <c:dLbl>
              <c:idx val="2"/>
              <c:layout>
                <c:manualLayout>
                  <c:x val="5.110417977293763E-2"/>
                  <c:y val="-0.11414806092914949"/>
                </c:manualLayout>
              </c:layout>
              <c:showVal val="1"/>
            </c:dLbl>
            <c:dLbl>
              <c:idx val="3"/>
              <c:layout>
                <c:manualLayout>
                  <c:x val="6.6693006395396062E-2"/>
                  <c:y val="1.1157745773905576E-3"/>
                </c:manualLayout>
              </c:layout>
              <c:showVal val="1"/>
            </c:dLbl>
            <c:dLbl>
              <c:idx val="4"/>
              <c:layout>
                <c:manualLayout>
                  <c:x val="1.3614572416856346E-2"/>
                  <c:y val="7.3480434853497714E-2"/>
                </c:manualLayout>
              </c:layout>
              <c:showVal val="1"/>
            </c:dLbl>
            <c:dLbl>
              <c:idx val="5"/>
              <c:layout>
                <c:manualLayout>
                  <c:x val="3.2058305531421034E-2"/>
                  <c:y val="7.8735968840030576E-2"/>
                </c:manualLayout>
              </c:layout>
              <c:showVal val="1"/>
            </c:dLbl>
            <c:dLbl>
              <c:idx val="6"/>
              <c:layout>
                <c:manualLayout>
                  <c:x val="-1.4815958154700918E-2"/>
                  <c:y val="-8.3594892109705915E-2"/>
                </c:manualLayout>
              </c:layout>
              <c:showVal val="1"/>
            </c:dLbl>
            <c:numFmt formatCode="#,##0.0" sourceLinked="0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и муниципального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12.6</c:v>
                </c:pt>
                <c:pt idx="1">
                  <c:v>0.2</c:v>
                </c:pt>
                <c:pt idx="2">
                  <c:v>0.70000000000000029</c:v>
                </c:pt>
                <c:pt idx="3">
                  <c:v>2.9</c:v>
                </c:pt>
                <c:pt idx="4" formatCode="0.0">
                  <c:v>10</c:v>
                </c:pt>
                <c:pt idx="5">
                  <c:v>73.5</c:v>
                </c:pt>
                <c:pt idx="6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618699729431984"/>
          <c:y val="0.2291690976015954"/>
          <c:w val="0.40501315631015494"/>
          <c:h val="0.69986783571555133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1"/>
          <c:order val="0"/>
          <c:tx>
            <c:strRef>
              <c:f>Sheet1!$A$2</c:f>
              <c:strCache>
                <c:ptCount val="1"/>
                <c:pt idx="0">
                  <c:v>Муниципальный долг на конец года, млн.рублей</c:v>
                </c:pt>
              </c:strCache>
            </c:strRef>
          </c:tx>
          <c:spPr>
            <a:gradFill rotWithShape="0">
              <a:gsLst>
                <a:gs pos="0">
                  <a:srgbClr val="000000">
                    <a:gamma/>
                    <a:shade val="46275"/>
                    <a:invGamma/>
                  </a:srgbClr>
                </a:gs>
                <a:gs pos="50000">
                  <a:srgbClr val="33CCCC"/>
                </a:gs>
                <a:gs pos="100000">
                  <a:srgbClr val="0000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9199"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11,6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11,6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71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11.6</c:v>
                </c:pt>
                <c:pt idx="1">
                  <c:v>11.6</c:v>
                </c:pt>
              </c:numCache>
            </c:numRef>
          </c:val>
        </c:ser>
        <c:dLbls>
          <c:showVal val="1"/>
        </c:dLbls>
        <c:gapWidth val="75"/>
        <c:overlap val="100"/>
        <c:axId val="124171392"/>
        <c:axId val="124172928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43798">
              <a:solidFill>
                <a:srgbClr val="FF99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4641636925461533E-2"/>
                  <c:y val="-4.0228470065497318E-2"/>
                </c:manualLayout>
              </c:layout>
              <c:showVal val="1"/>
            </c:dLbl>
            <c:dLbl>
              <c:idx val="1"/>
              <c:layout>
                <c:manualLayout>
                  <c:x val="-6.3481227694096171E-2"/>
                  <c:y val="-5.4857004634769023E-2"/>
                </c:manualLayout>
              </c:layout>
              <c:showVal val="1"/>
            </c:dLbl>
            <c:dLbl>
              <c:idx val="2"/>
              <c:layout>
                <c:manualLayout>
                  <c:x val="-3.0229156044807706E-2"/>
                  <c:y val="-4.3885603707815177E-2"/>
                </c:manualLayout>
              </c:layout>
              <c:showVal val="1"/>
            </c:dLbl>
            <c:showVal val="1"/>
          </c:dLbls>
          <c:cat>
            <c:numRef>
              <c:f>Sheet1!$B$1:$C$1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</c:ser>
        <c:dLbls>
          <c:showVal val="1"/>
        </c:dLbls>
        <c:marker val="1"/>
        <c:axId val="124187008"/>
        <c:axId val="124188544"/>
      </c:lineChart>
      <c:catAx>
        <c:axId val="124171392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24172928"/>
        <c:crosses val="autoZero"/>
        <c:lblAlgn val="ctr"/>
        <c:lblOffset val="100"/>
        <c:tickLblSkip val="1"/>
        <c:tickMarkSkip val="1"/>
      </c:catAx>
      <c:valAx>
        <c:axId val="124172928"/>
        <c:scaling>
          <c:orientation val="minMax"/>
        </c:scaling>
        <c:axPos val="l"/>
        <c:numFmt formatCode="#,##0" sourceLinked="0"/>
        <c:maj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24171392"/>
        <c:crosses val="autoZero"/>
        <c:crossBetween val="between"/>
        <c:majorUnit val="20"/>
      </c:valAx>
      <c:catAx>
        <c:axId val="124187008"/>
        <c:scaling>
          <c:orientation val="minMax"/>
        </c:scaling>
        <c:delete val="1"/>
        <c:axPos val="b"/>
        <c:numFmt formatCode="General" sourceLinked="1"/>
        <c:tickLblPos val="none"/>
        <c:crossAx val="124188544"/>
        <c:crosses val="autoZero"/>
        <c:lblAlgn val="ctr"/>
        <c:lblOffset val="100"/>
      </c:catAx>
      <c:valAx>
        <c:axId val="124188544"/>
        <c:scaling>
          <c:orientation val="minMax"/>
        </c:scaling>
        <c:delete val="1"/>
        <c:axPos val="r"/>
        <c:numFmt formatCode="0%" sourceLinked="0"/>
        <c:majorTickMark val="none"/>
        <c:tickLblPos val="none"/>
        <c:crossAx val="124187008"/>
        <c:crosses val="max"/>
        <c:crossBetween val="between"/>
        <c:majorUnit val="0.1"/>
      </c:valAx>
      <c:spPr>
        <a:noFill/>
        <a:ln w="29199">
          <a:noFill/>
        </a:ln>
      </c:spPr>
    </c:plotArea>
    <c:legend>
      <c:legendPos val="r"/>
      <c:legendEntry>
        <c:idx val="1"/>
        <c:delete val="1"/>
      </c:legendEntry>
      <c:layout/>
      <c:spPr>
        <a:noFill/>
        <a:ln w="29199">
          <a:noFill/>
        </a:ln>
      </c:spPr>
    </c:legend>
    <c:plotVisOnly val="1"/>
    <c:dispBlanksAs val="gap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chemeClr val="tx2"/>
          </a:solidFill>
          <a:latin typeface="+mj-lt"/>
          <a:ea typeface="Arial"/>
          <a:cs typeface="Arial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0.91266</cdr:y>
    </cdr:from>
    <cdr:to>
      <cdr:x>0.60738</cdr:x>
      <cdr:y>0.95917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2" y="2854137"/>
          <a:ext cx="171804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0.49367</cdr:x>
      <cdr:y>0.15378</cdr:y>
    </cdr:from>
    <cdr:to>
      <cdr:x>0.49367</cdr:x>
      <cdr:y>0.31657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982558" y="461168"/>
          <a:ext cx="0" cy="4881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0.48869</cdr:x>
      <cdr:y>0.40153</cdr:y>
    </cdr:from>
    <cdr:to>
      <cdr:x>0.48869</cdr:x>
      <cdr:y>0.58758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962535" y="1204100"/>
          <a:ext cx="0" cy="55792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0.23957</cdr:x>
      <cdr:y>0.55114</cdr:y>
    </cdr:from>
    <cdr:to>
      <cdr:x>0.44663</cdr:x>
      <cdr:y>0.64417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69902" y="1723568"/>
          <a:ext cx="924711" cy="290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49,8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0.85418</cdr:y>
    </cdr:from>
    <cdr:to>
      <cdr:x>0.60738</cdr:x>
      <cdr:y>0.90069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0" y="2671268"/>
          <a:ext cx="171803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0.49367</cdr:x>
      <cdr:y>0.15378</cdr:y>
    </cdr:from>
    <cdr:to>
      <cdr:x>0.49367</cdr:x>
      <cdr:y>0.31657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982558" y="461168"/>
          <a:ext cx="0" cy="48817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0.48869</cdr:x>
      <cdr:y>0.40153</cdr:y>
    </cdr:from>
    <cdr:to>
      <cdr:x>0.48869</cdr:x>
      <cdr:y>0.58758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962535" y="1204100"/>
          <a:ext cx="0" cy="55792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0.24241</cdr:x>
      <cdr:y>0.54808</cdr:y>
    </cdr:from>
    <cdr:to>
      <cdr:x>0.44947</cdr:x>
      <cdr:y>0.64949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82565" y="1713991"/>
          <a:ext cx="924711" cy="317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50,2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ru-RU" smtClean="0"/>
              <a:pPr/>
              <a:t>30.07.2018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882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6923" y="1158222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7/30/2018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441" y="4165667"/>
            <a:ext cx="3657600" cy="416052"/>
          </a:xfrm>
        </p:spPr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8733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418768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802892" y="5788152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063750" y="4495800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006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18161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512" y="1873584"/>
            <a:ext cx="416052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2512" y="4572000"/>
            <a:ext cx="416052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>
          <a:xfrm>
            <a:off x="5479260" y="0"/>
            <a:ext cx="4426741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281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5444" y="1154557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7/30/2018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644" y="4162806"/>
            <a:ext cx="3657600" cy="4160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435096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802892" y="5791200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035627" y="4479888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85610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334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5" y="264795"/>
            <a:ext cx="1651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0899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5800" y="1065849"/>
            <a:ext cx="2011680" cy="416052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6052" y="3722000"/>
            <a:ext cx="3200400" cy="3962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6434" y="5734050"/>
            <a:ext cx="6604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chart" Target="../charts/chart7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0304" y="3508268"/>
            <a:ext cx="7592114" cy="252756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муниципального образования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Сорск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2017 год</a:t>
            </a:r>
            <a:endParaRPr lang="ru-RU" sz="4400" b="1" i="0" cap="none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6698" y="311649"/>
            <a:ext cx="1259976" cy="15736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095928"/>
            <a:ext cx="9906000" cy="359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059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 Сорск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44280" y="934959"/>
          <a:ext cx="8484780" cy="576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 Сорск</a:t>
            </a:r>
          </a:p>
        </p:txBody>
      </p:sp>
      <p:graphicFrame>
        <p:nvGraphicFramePr>
          <p:cNvPr id="8" name="Диаграмма 8"/>
          <p:cNvGraphicFramePr>
            <a:graphicFrameLocks/>
          </p:cNvGraphicFramePr>
          <p:nvPr/>
        </p:nvGraphicFramePr>
        <p:xfrm>
          <a:off x="280263" y="1463040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 flipV="1">
            <a:off x="1417887" y="4324548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358529" y="4574363"/>
            <a:ext cx="1808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Объем собственных доходов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3242" y="4555071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11147" y="2829175"/>
            <a:ext cx="4967433" cy="2569029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Собственные доходы в общем объеме доходов бюджета муниципального образования составляют 49,8%, план поступления по ним выполнен на 87,0% (при плане 167952,4 тыс. руб., поступило 113 820,4 тыс. руб.).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248592" y="1150262"/>
            <a:ext cx="83851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ОБЪЕМ И 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ГОРОДА,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pic>
        <p:nvPicPr>
          <p:cNvPr id="14" name="Рисунок 13" descr="gerb 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 Сорск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27702" y="1254651"/>
          <a:ext cx="8586689" cy="495635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014550"/>
                <a:gridCol w="1288488"/>
                <a:gridCol w="1132621"/>
                <a:gridCol w="1151030"/>
              </a:tblGrid>
              <a:tr h="2859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535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167 952,4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146 112,9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НАЛОГИ НА ПРИБЫЛЬ, ДОХОДЫ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123 378,1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113 820,4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123 378,1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113 820,4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2909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ТОВАРЫ (РАБОТЫ,УСЛУГИ), РЕАЛИЗУЕМЫЕ НА ТЕРРИТОРИИ РОССИЙСКОЙ 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-ФЕДЕРАЦИИ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2 838,3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2 884,9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2 000,5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1 986,4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4 622,3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3 080,2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711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ПОШЛИНА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1 551,0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1 503,9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285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СОБСТВЕНННОСТИ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10 207,0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10 054,8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15 920,1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6 282,1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937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5 601,0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5 573,9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2629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1 099,0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735,1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722,5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165 984,0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147 292,6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285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6 238,0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6 238,0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3943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СУБЪЕКТОВ РОССИЙСКОЙ ФЕДЕРАЦИИ И МУНИЦИПАЛЬНЫХ ОБРАЗОВАНИЙ ( МЕЖБЮДЖЕТНЫЕ СУБСИДИИ)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15 911,6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5 877,2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2859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143 594,4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135 887,8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145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542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СУБСИДИЙ, СУБВЕНЦИЙ И ИНЫХ МЕЖБЮДЖЕТНЫХ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ТРАНСФЕРТОВ, ИМЕЮЩИХ ЦЕЛЕВОЕ НАЗНАЧЕНИЕ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-710,4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  <a:tr h="95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333 936,4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293 405,5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горд Сорск</a:t>
            </a: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492969" y="2523803"/>
          <a:ext cx="4238519" cy="3770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69025" y="1338833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от других бюджетов бюджетной системы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2017 год.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8"/>
          <p:cNvGraphicFramePr>
            <a:graphicFrameLocks/>
          </p:cNvGraphicFramePr>
          <p:nvPr/>
        </p:nvGraphicFramePr>
        <p:xfrm>
          <a:off x="5261568" y="1071155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Прямоугольник 20"/>
          <p:cNvSpPr/>
          <p:nvPr/>
        </p:nvSpPr>
        <p:spPr>
          <a:xfrm flipV="1">
            <a:off x="6564653" y="3758487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58749" y="4093516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7435625" y="4023364"/>
            <a:ext cx="1808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Объем безвозмездных поступлений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21551" y="4614531"/>
            <a:ext cx="3586514" cy="20839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Основная доля безвозмездных поступлений 92,3 % поступила в бюджет города в форме субвенций на выполнение переданных государственных полномочий.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поступлений в бюджет муниципального образования в виде субсидий  5 877,2 тыс. руб., была направлена на обеспечение мероприятий по строительству модернизации и ремонту , программы энергосбережения, модернизации систем дошкольного образования.</a:t>
            </a:r>
            <a:endParaRPr lang="ru-RU" sz="1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муниципального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 город Сорск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87081" y="1310131"/>
          <a:ext cx="8367822" cy="542027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40638"/>
                <a:gridCol w="689748"/>
                <a:gridCol w="486890"/>
                <a:gridCol w="977198"/>
                <a:gridCol w="1010093"/>
                <a:gridCol w="1063255"/>
              </a:tblGrid>
              <a:tr h="278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05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01.01.2018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39 659,7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37 444,4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3092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 субъекта Российской Федерации и муниципального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1 330,0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1 329,0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400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2 589,0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2 267,8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4624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 власти субъектов Российской Федерации, местных администраций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22 956,8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21 218,1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309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1 360,0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1 210,5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проведения выборов и референдумов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9 451,0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9 450,6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9391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1 372,9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1 368,4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559,0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559,0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2 356,7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2 006,5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309287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характера , гражданская оборона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1 162,6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30928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безопасности и правоохранительной деятельности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1 194,1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1 067,8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12 292,8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8 611,0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49,1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Автомобильный транспорт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6 842,0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5 914,3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86,4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4 115,8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1 892,9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     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555,8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46 046,0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29 609,7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64,3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6 498,3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5 685,7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13 430,9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8 493,2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56165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24 013,2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13 329,3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199102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2 103,6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2 101,5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524938" y="721870"/>
            <a:ext cx="8078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Структура расходов бюджета  муниципального образования города Сорска</a:t>
            </a:r>
          </a:p>
          <a:p>
            <a:pPr algn="ctr"/>
            <a:r>
              <a:rPr lang="ru-RU" sz="1400" b="1" dirty="0" smtClean="0"/>
              <a:t> по разделам, подразделам за 2017 год</a:t>
            </a:r>
            <a:endParaRPr lang="ru-RU" sz="1400" b="1" dirty="0"/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муниципального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 город Сорск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36333" y="771588"/>
            <a:ext cx="8078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 муниципального образования  города Сорска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разделам, подразделам за 2017 год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54739" y="1482772"/>
          <a:ext cx="8410794" cy="516258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086646"/>
                <a:gridCol w="775864"/>
                <a:gridCol w="506898"/>
                <a:gridCol w="1096554"/>
                <a:gridCol w="1055175"/>
                <a:gridCol w="889657"/>
              </a:tblGrid>
              <a:tr h="5380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1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01.01.2018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07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 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187 955,2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r>
                        <a:rPr lang="ru-RU" sz="105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145,6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01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73 093,0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62 043,4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93462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smtClean="0"/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smtClean="0"/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r>
                        <a:rPr lang="en-US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258.0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83 109.9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,1</a:t>
                      </a:r>
                    </a:p>
                  </a:txBody>
                  <a:tcPr marL="3029" marR="3029" marT="3029" marB="0" anchor="ctr"/>
                </a:tc>
              </a:tr>
              <a:tr h="3234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59,8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09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7 270,0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6 198,9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08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 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23 278,4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20 889,7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89,7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14 170,2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12 323,6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08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04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9 108,2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8 566,1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10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 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18 546,5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17 301,9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01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1 426,0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1 425,8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10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03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584,1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470,8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80,6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10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04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16 057,4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14 927,3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10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06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479,0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478,0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41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11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 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15 594,0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14 824,5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3234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15 594,0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14 824,5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335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/>
                        <a:t>13</a:t>
                      </a:r>
                      <a:endParaRPr lang="ru-RU" sz="1050" b="1" i="0" u="none" strike="noStrike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/>
                        <a:t> </a:t>
                      </a:r>
                      <a:r>
                        <a:rPr lang="ru-RU" sz="1050" u="none" strike="noStrike" dirty="0" smtClean="0"/>
                        <a:t>01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11,9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323453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  <a:tr h="22594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/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/>
                        <a:t> </a:t>
                      </a:r>
                      <a:endParaRPr lang="ru-RU" sz="90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/>
                        <a:t> </a:t>
                      </a:r>
                      <a:endParaRPr lang="ru-RU" sz="90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346 300,3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296 404,2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муниципального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 город Сорск</a:t>
            </a:r>
          </a:p>
        </p:txBody>
      </p:sp>
      <p:graphicFrame>
        <p:nvGraphicFramePr>
          <p:cNvPr id="8" name="Объект 1"/>
          <p:cNvGraphicFramePr/>
          <p:nvPr/>
        </p:nvGraphicFramePr>
        <p:xfrm>
          <a:off x="461867" y="1095153"/>
          <a:ext cx="8976301" cy="533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муниципального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 город Сорск</a:t>
            </a:r>
          </a:p>
        </p:txBody>
      </p:sp>
      <p:graphicFrame>
        <p:nvGraphicFramePr>
          <p:cNvPr id="15" name="Объект 1"/>
          <p:cNvGraphicFramePr/>
          <p:nvPr>
            <p:extLst>
              <p:ext uri="{D42A27DB-BD31-4B8C-83A1-F6EECF244321}">
                <p14:modId xmlns:p14="http://schemas.microsoft.com/office/powerpoint/2010/main" xmlns="" val="3325772961"/>
              </p:ext>
            </p:extLst>
          </p:nvPr>
        </p:nvGraphicFramePr>
        <p:xfrm>
          <a:off x="472500" y="1063256"/>
          <a:ext cx="8976301" cy="5419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79522" y="234767"/>
            <a:ext cx="7764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 муниципальных целевых программ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29340" y="1430914"/>
          <a:ext cx="7719236" cy="492735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823940"/>
                <a:gridCol w="897134"/>
                <a:gridCol w="1090833"/>
                <a:gridCol w="907329"/>
              </a:tblGrid>
              <a:tr h="4210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</a:tr>
              <a:tr h="2118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993,3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865,0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83,5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Профессиональное развитие муниципальных служащих органов местного самоуправления города Сорска Республики Хакасия на 2015-2017 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59,8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Текущий и капитальный ремонт административных зданий администрации города Сорска на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2016-2018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1 148,2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1 143,8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общественного порядка и противодействия преступности на территории городского округа г.Сорск (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2017-2019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634511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Противодействие незаконному обороту наркотиков, снижение масштабов наркотизации и алкоголизации населения муниципального образования город Сорск (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2017-2019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37,4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37,4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64049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муниципального образования город Сорск от чрезвычайных ситуаций, обеспечение пожарной безопасности и безопасности людей на водных объектах (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2017-2019годы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254,7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61,9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сельскохозяйственного производства на территории муниципального образования город Сорск на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2017-2019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транспортной системы муниципального образования город Сорск (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2017-2019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10 957,8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7 807,2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71,2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"Организация пассажирских перевозок автомобильным </a:t>
                      </a:r>
                      <a:r>
                        <a:rPr kumimoji="0" lang="ru-RU" sz="11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транспортом общего </a:t>
                      </a:r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пользования"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6 842,0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5 914,3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31353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"Автомобильные дороги на территории муниципального образования города Сорска"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4 115,8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1 892,9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6540" y="552891"/>
          <a:ext cx="7559749" cy="540134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664453"/>
                <a:gridCol w="897134"/>
                <a:gridCol w="1090833"/>
                <a:gridCol w="907329"/>
              </a:tblGrid>
              <a:tr h="554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</a:tr>
              <a:tr h="5766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 муниципального образования город Сорск (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455,8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8208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Переселение жителей муниципального образования город Сорск из аварийного и непригодного для проживания жилищного фонда на 2011 -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5766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Комплексное развитие систем коммунальной инфраструктуры муниципального образования г. Сорск на 2011-2025 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5766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Подпрограмма "Модернизация объектов коммунальной инфраструктуры территории муниципального образования г.Сорск на 2011-2025 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5766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энергоэффективности в муниципальном образовании город Сорск на 2011-2015 годы и на перспективу до 2020 года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13 130,9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8 209,9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5766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и благоустройство территории муниципального образования город Сорск (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годы)"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16 744,0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12 857,8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5712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Подпрограмма "Благоустройство территории муниципального образования город Сорск"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15 644,0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11 843,8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5712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доступным и комфортным жильем и коммунальными услугами населения"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1 014,0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715965" y="1209676"/>
            <a:ext cx="8894761" cy="4914899"/>
          </a:xfrm>
        </p:spPr>
        <p:txBody>
          <a:bodyPr rtlCol="0">
            <a:noAutofit/>
          </a:bodyPr>
          <a:lstStyle/>
          <a:p>
            <a:pPr marL="571500" indent="-571500" eaLnBrk="1" fontAlgn="auto" hangingPunct="1">
              <a:spcAft>
                <a:spcPts val="0"/>
              </a:spcAft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муниципального образования город Сорск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об исполнении расходов бюджета муниципального образования город Сорск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 муниципальных целевых программ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социально-экономичского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развития муниципального образования город Сорск</a:t>
            </a:r>
          </a:p>
          <a:p>
            <a:pPr marL="571500" indent="-57150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94661" y="422756"/>
            <a:ext cx="3089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57771" y="919363"/>
          <a:ext cx="7465232" cy="532194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451078"/>
                <a:gridCol w="987393"/>
                <a:gridCol w="1122514"/>
                <a:gridCol w="904247"/>
              </a:tblGrid>
              <a:tr h="406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01.01.2018г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</a:tr>
              <a:tr h="41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 муниципального образования г.Сорска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19 402,2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16 890,5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87,1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1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культуры, спорта, молодежной политики, туризма в муниципальном образовании город Сорск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15 594,0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14 824,5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1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на территории муниципального образования город Сорск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1 656,0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1 655,7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13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"Старшее поколение на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1 476,0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1 475,7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61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"Повышение роли некоммерческих организаций муниципального образования в решении социально-культурных и иных общественно значимых задач развития города Сорска на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1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молодых семей в муниципальном образовании город Сорск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2015-2020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584,1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470,8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1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Содействие занятости населения города Сорска Республики Хакасия (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15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образования в муниципальном образовании г.Сорск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2017-2019годы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175 313,2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154 246,8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13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дошкольного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73 093,0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62 043,4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139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общего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88 072,0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81 021,0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1399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дополнительного образования"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10 962,2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9 093,5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1597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"Реализация национальной образовательной инициативы "Наша новая школа"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302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"Школьное питание"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2 998,0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1 921,9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04610" y="557858"/>
          <a:ext cx="7731045" cy="519971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914173"/>
                <a:gridCol w="1090123"/>
                <a:gridCol w="1099712"/>
                <a:gridCol w="627037"/>
              </a:tblGrid>
              <a:tr h="4413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01.01.2018г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</a:tr>
              <a:tr h="231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Дети сироты (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33,0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32,4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60860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Переселение граждан из аварийного жилищного фонда, в том числе с учетом необходимости  развития малоэтажного жилищного строительства, на территории муниципального образования г.Сорск, в 2013-2017 годах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4 587,6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4 587,6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51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Повышение безопасности дорожного движения в муниципальном образовании город Сорск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2015-2017г.г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488,7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31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Развитие архивного дела в городе Сорске на 2015-2017 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73,2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91,5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6706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Проведение капитального ремонта муниципального жилищного фонда в многоквартирных домах, расположенных на территории муниципального образования город Сорск на 2015-2017 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1 860,7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1 054,1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51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и охраны труда на территории муниципального образования город Сорск на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51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Информатизация администрации города Сорска и ее структурных подразделений на 2016-2018г.г.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224,7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224,6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31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Доступная среда (2016-2018 годы)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51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на территории муниципального образования город Сорск на 2015-2017г.г.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451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единой дежурно-диспетчерской службы муниципального образования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город Сорск (2017-2019)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1 162,6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80,7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</a:tr>
              <a:tr h="231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комфортной среды города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Сорска на 2017 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7 269,2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471,5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</a:p>
                  </a:txBody>
                  <a:tcPr marL="1987" marR="1987" marT="1987" marB="0" anchor="b"/>
                </a:tc>
              </a:tr>
              <a:tr h="23185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272 993,3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227 865,0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83,5</a:t>
                      </a:r>
                    </a:p>
                  </a:txBody>
                  <a:tcPr marL="1987" marR="1987" marT="1987" marB="0" anchor="b"/>
                </a:tc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26286" y="206415"/>
            <a:ext cx="77647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http://www.express-novosti.ru/images/2012/06/4fcdf2675a4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28" y="1357239"/>
            <a:ext cx="3069517" cy="2079350"/>
          </a:xfrm>
          <a:prstGeom prst="rect">
            <a:avLst/>
          </a:prstGeom>
          <a:noFill/>
        </p:spPr>
      </p:pic>
      <p:pic>
        <p:nvPicPr>
          <p:cNvPr id="80900" name="Picture 4" descr="http://img1.vashgorod.ru/uploads/images/news/t5/f33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190" y="3740151"/>
            <a:ext cx="3079123" cy="2001430"/>
          </a:xfrm>
          <a:prstGeom prst="rect">
            <a:avLst/>
          </a:prstGeom>
          <a:noFill/>
        </p:spPr>
      </p:pic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19350933"/>
              </p:ext>
            </p:extLst>
          </p:nvPr>
        </p:nvGraphicFramePr>
        <p:xfrm>
          <a:off x="3694761" y="1376738"/>
          <a:ext cx="5279118" cy="441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6B1504-9BFE-46DB-B976-1F70662CFD48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12294" name="Текст 2"/>
          <p:cNvSpPr txBox="1">
            <a:spLocks/>
          </p:cNvSpPr>
          <p:nvPr/>
        </p:nvSpPr>
        <p:spPr bwMode="auto">
          <a:xfrm>
            <a:off x="32677" y="225424"/>
            <a:ext cx="9789054" cy="974726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b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Показатели </a:t>
            </a:r>
            <a:r>
              <a:rPr lang="ru-RU" sz="2400" b="1" dirty="0" err="1" smtClean="0">
                <a:solidFill>
                  <a:srgbClr val="C00000"/>
                </a:solidFill>
                <a:cs typeface="Times New Roman" pitchFamily="18" charset="0"/>
              </a:rPr>
              <a:t>социально-экономичского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развития</a:t>
            </a:r>
          </a:p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муниципального образования </a:t>
            </a:r>
          </a:p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города Сорска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92106" y="1589237"/>
          <a:ext cx="8054181" cy="1289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053"/>
                <a:gridCol w="2074392"/>
                <a:gridCol w="757168"/>
                <a:gridCol w="1001560"/>
                <a:gridCol w="1001560"/>
                <a:gridCol w="1001560"/>
                <a:gridCol w="868444"/>
                <a:gridCol w="868444"/>
              </a:tblGrid>
              <a:tr h="6034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 оценка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</a:tr>
              <a:tr h="271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Выпуск товаров и услуг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6 024,4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6 253,8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6 480,2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6 717,7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</a:tr>
              <a:tr h="35385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всех работников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265,3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345,4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1 430,6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25225" y="4312056"/>
            <a:ext cx="90929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ЖИЗНИ НАСЕЛЕНИЯ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СОРСКА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0929" y="3191713"/>
            <a:ext cx="8302440" cy="731700"/>
          </a:xfrm>
          <a:prstGeom prst="rect">
            <a:avLst/>
          </a:prstGeom>
          <a:solidFill>
            <a:srgbClr val="FFFFCC"/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Сорске проживает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11,5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человек. Ожидается, что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численность населения возрастёт до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11,6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тыс.человек. Из общей численности населения в экономике занято около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100,2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98659" y="4869712"/>
          <a:ext cx="7794468" cy="139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41"/>
                <a:gridCol w="2007502"/>
                <a:gridCol w="732753"/>
                <a:gridCol w="969264"/>
                <a:gridCol w="969264"/>
                <a:gridCol w="969264"/>
                <a:gridCol w="840440"/>
                <a:gridCol w="840440"/>
              </a:tblGrid>
              <a:tr h="44287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 оценка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</a:tr>
              <a:tr h="36351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зарегистрированной безработицы (на конец года)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</a:tr>
              <a:tr h="54065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Ожидаемая продолжительность жизни при рождении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лет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</a:tr>
            </a:tbl>
          </a:graphicData>
        </a:graphic>
      </p:graphicFrame>
      <p:pic>
        <p:nvPicPr>
          <p:cNvPr id="9" name="Рисунок 8" descr="gerb 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00124" y="1238666"/>
            <a:ext cx="8497093" cy="61645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00050" indent="-400050" algn="ctr"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323849" y="854994"/>
            <a:ext cx="9191626" cy="4593306"/>
          </a:xfrm>
          <a:prstGeom prst="rect">
            <a:avLst/>
          </a:prstGeom>
        </p:spPr>
        <p:txBody>
          <a:bodyPr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 финансов и экономики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администрации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города Сорска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Адрес: 655111  г.Сорск, ул. Кирова,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Заместитель главы по финансовым и экономическим вопросам –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Бондаренко Марина Николаевна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тел. (8 39033)    2-43-37                   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(8 39033)    2-43-48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E-mail: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sorskfin@lmail.ru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bakan.sibnovosti.ru/pictures/0462/8462/v_ust_abakanskom_rayone_nadeyutsya_na_turistov_thumb_fed_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3" y="1687284"/>
            <a:ext cx="4536078" cy="3024052"/>
          </a:xfrm>
          <a:prstGeom prst="rect">
            <a:avLst/>
          </a:prstGeom>
          <a:noFill/>
        </p:spPr>
      </p:pic>
      <p:pic>
        <p:nvPicPr>
          <p:cNvPr id="1028" name="Picture 4" descr="http://photo.foto-planeta.com/view/6/8/8/0/mayskiy-688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" y="1680754"/>
            <a:ext cx="4101738" cy="307389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01479" y="4572005"/>
            <a:ext cx="701070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информационный ресурс, содержащий данные об исполнении бюджета за отчетный финансовый год, в доступной для широкого круга заинтересованных пользователей форме.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3829" y="309543"/>
            <a:ext cx="46532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для граждан</a:t>
            </a: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45616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3915" y="1325836"/>
            <a:ext cx="9184277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Годовой отчет об исполнении бюджета муниципального образования, представляемый в Совет депутатов, составляет отдел финансов и экономики.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Отчет об исполнении бюджета муниципального образования за отчетный год направляется на рассмотрение и утверждение в Совет депутатов не позднее 1 апреля текущего года.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Отчет - состоит из источников и наборов данных, параметров и композиции элементов отчета муниципального образования на определенный период (отчетный финансовый год).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Отчет составляется в соответствии с той же структурой и бюджетной классификацией, которые применялись при утверждении бюджета муниципального района.</a:t>
            </a:r>
          </a:p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 начала рассмотрения Советом депутатов годового отчета проводятся публичные слушания по нему.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Публичные слушания по годовому отчету проводятся в порядке, аналогичном порядку проведения публичных слушаний по проекту решения о бюджете муниципального образования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По результатам рассмотрения годового отчета Совет депутатов принимает решение об утверждении либо отклонении решения об исполнении бюджета муниципального образования.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815" y="2575448"/>
            <a:ext cx="89665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 – поступившие в бюджет денежные средства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774" y="3428889"/>
            <a:ext cx="84701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- выплаченные из бюджета денежные средства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8133" y="3690610"/>
            <a:ext cx="54428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6165" y="4518741"/>
            <a:ext cx="2324505" cy="169067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ДОХОДЫ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49212" y="4502063"/>
            <a:ext cx="2287793" cy="168608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РАСХОДЫ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20044" y="240715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340" y="1354413"/>
            <a:ext cx="91842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- состоит из источников и наборов данных, параметров и композиции элементов отчета муниципального образования на определенный период (отчетный финансовый год).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85639" y="5265820"/>
            <a:ext cx="1062446" cy="3570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=</a:t>
            </a:r>
            <a:endParaRPr lang="ru-RU" sz="3200" b="1" dirty="0"/>
          </a:p>
        </p:txBody>
      </p:sp>
      <p:pic>
        <p:nvPicPr>
          <p:cNvPr id="31746" name="Picture 2" descr="http://admduliapino.ru/tinybrowser/images/byudget/_full/_budzh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3693" y="3891543"/>
            <a:ext cx="2296592" cy="1531061"/>
          </a:xfrm>
          <a:prstGeom prst="rect">
            <a:avLst/>
          </a:prstGeom>
          <a:noFill/>
        </p:spPr>
      </p:pic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41107" y="1599188"/>
            <a:ext cx="5509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516" y="1454634"/>
            <a:ext cx="3511050" cy="26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9305" y="3149450"/>
            <a:ext cx="3332413" cy="242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03969" y="4692712"/>
            <a:ext cx="55353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8147" y="0"/>
            <a:ext cx="4953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795" y="1174679"/>
            <a:ext cx="904820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61903" y="2133706"/>
            <a:ext cx="2914535" cy="12368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 smtClean="0"/>
          </a:p>
          <a:p>
            <a:pPr algn="ctr"/>
            <a:endParaRPr lang="ru-RU" sz="1200" b="1" dirty="0" smtClean="0"/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банков </a:t>
            </a:r>
          </a:p>
          <a:p>
            <a:endParaRPr lang="ru-RU" dirty="0" smtClean="0"/>
          </a:p>
        </p:txBody>
      </p:sp>
      <p:sp>
        <p:nvSpPr>
          <p:cNvPr id="17" name="Овал 16"/>
          <p:cNvSpPr/>
          <p:nvPr/>
        </p:nvSpPr>
        <p:spPr>
          <a:xfrm>
            <a:off x="5356175" y="3591783"/>
            <a:ext cx="2873423" cy="142678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от других уровней бюджета 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30556" y="5206715"/>
            <a:ext cx="3005370" cy="13216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остатки средств на счетах по учету средств бюджета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6073" y="2775099"/>
            <a:ext cx="2676466" cy="24326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3130814">
            <a:off x="4246343" y="2683248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5400000">
            <a:off x="4320362" y="3645544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6818165">
            <a:off x="4233278" y="4612197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51941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20044" y="0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3284" y="935847"/>
            <a:ext cx="990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- средства, предоставляемые одним бюджетом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другому бюджету бюджетной системы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Российской Федерации 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09880" y="2267166"/>
            <a:ext cx="5860869" cy="644434"/>
          </a:xfrm>
          <a:prstGeom prst="roundRect">
            <a:avLst>
              <a:gd name="adj" fmla="val 2866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дар, пожертвование)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на безвозмездной и безвозвратной основе без установления направлений и (или) условий их использования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4868" y="3112811"/>
            <a:ext cx="5882640" cy="918755"/>
          </a:xfrm>
          <a:prstGeom prst="roundRect">
            <a:avLst>
              <a:gd name="adj" fmla="val 2322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Субсидии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поддержка)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в целях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расходных обязательств,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возникающих при выполнении полномочий органов местного самоуправления по вопросам местного значения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81931" y="4147206"/>
            <a:ext cx="5869577" cy="1323703"/>
          </a:xfrm>
          <a:prstGeom prst="roundRect">
            <a:avLst>
              <a:gd name="adj" fmla="val 25309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Субвенции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venire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приходить на помощь)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3916" y="2437490"/>
            <a:ext cx="1459801" cy="37719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64108" y="5651361"/>
            <a:ext cx="5839096" cy="1049383"/>
          </a:xfrm>
          <a:prstGeom prst="roundRect">
            <a:avLst>
              <a:gd name="adj" fmla="val 3024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случаях и порядке, предусмотренных законами субъекта Российской Федерации и принимаемыми в соответствии с ними иными нормативными правовыми актами органов государственной власти субъекта Российской Федерации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лево 38"/>
          <p:cNvSpPr/>
          <p:nvPr/>
        </p:nvSpPr>
        <p:spPr>
          <a:xfrm rot="20804216">
            <a:off x="1861806" y="2567254"/>
            <a:ext cx="766672" cy="1978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1889660" y="4663950"/>
            <a:ext cx="770709" cy="2133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>
            <a:off x="1843685" y="3465000"/>
            <a:ext cx="809898" cy="2351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 rot="878422">
            <a:off x="1843848" y="5745150"/>
            <a:ext cx="820772" cy="2023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22052" y="0"/>
            <a:ext cx="7764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 Сорск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68250" y="1178498"/>
            <a:ext cx="4953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Виды доходов городского бюджета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0951" y="2471819"/>
            <a:ext cx="2952206" cy="3675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Налоговые доходы - поступление от уплаты налогов, установленных Налоговым кодексом Российской Федерации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 на доходы физических лиц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•акцизы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•единый налог на вмененный доход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•налоги на имущество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госпошлина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9782" y="1996592"/>
            <a:ext cx="2753427" cy="42128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Неналоговые доходы -платежи, установленные законодательством Российской Федерации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•арендная плата за землю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использования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реализации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•плата за негативное воздействие на окружающую среду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•платные услуги от муниципальных учреждений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продажи земельных участков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•штрафы за нарушение законодательства РФ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•прочие неналоговые доходы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45708" y="2009960"/>
            <a:ext cx="2810943" cy="36678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pic>
        <p:nvPicPr>
          <p:cNvPr id="11" name="Рисунок 10" descr="gerb 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D23229-ACB3-4158-AD37-197CF91833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2585</Words>
  <Application>Microsoft Office PowerPoint</Application>
  <PresentationFormat>Лист A4 (210x297 мм)</PresentationFormat>
  <Paragraphs>752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Отчет об исполнении бюджета муниципального образования  город Сорск  за 2017 год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2016-02-17T06:12:14Z</dcterms:created>
  <dcterms:modified xsi:type="dcterms:W3CDTF">2018-07-30T04:26:55Z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TC034313749991</vt:lpwstr>
  </property>
</Properties>
</file>