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DA26D0-091B-4957-B3E8-AAAD66C0A9B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69F484-1389-4257-A27A-4799F1208E84}">
      <dgm:prSet phldrT="[Текст]" custT="1"/>
      <dgm:spPr/>
      <dgm:t>
        <a:bodyPr/>
        <a:lstStyle/>
        <a:p>
          <a:r>
            <a:rPr lang="ru-RU" sz="1500" b="1" i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Планируемое </a:t>
          </a:r>
        </a:p>
        <a:p>
          <a:r>
            <a:rPr lang="ru-RU" sz="1500" b="1" i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финансирование </a:t>
          </a:r>
        </a:p>
        <a:p>
          <a:r>
            <a:rPr lang="ru-RU" sz="15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2019-2024гг:</a:t>
          </a:r>
        </a:p>
        <a:p>
          <a:r>
            <a:rPr lang="ru-RU" sz="15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ФБ  417,0 млн руб.</a:t>
          </a:r>
        </a:p>
        <a:p>
          <a:r>
            <a:rPr lang="ru-RU" sz="15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РБ  4,2 млн руб.</a:t>
          </a:r>
        </a:p>
        <a:p>
          <a:r>
            <a:rPr lang="ru-RU" sz="15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год:</a:t>
          </a:r>
        </a:p>
        <a:p>
          <a:r>
            <a:rPr lang="ru-RU" sz="15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ФБ 110,5 млн руб.</a:t>
          </a:r>
        </a:p>
        <a:p>
          <a:r>
            <a:rPr lang="ru-RU" sz="15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РБ 1,1 млн руб.</a:t>
          </a:r>
          <a:endParaRPr lang="ru-RU" sz="1500" dirty="0">
            <a:latin typeface="+mn-lt"/>
            <a:cs typeface="Times New Roman" panose="02020603050405020304" pitchFamily="18" charset="0"/>
          </a:endParaRPr>
        </a:p>
      </dgm:t>
    </dgm:pt>
    <dgm:pt modelId="{8C8AC06C-6741-4F13-9A18-BB5314478DDA}" type="parTrans" cxnId="{06C10545-FABD-4AA5-A0A6-212AB4DF084C}">
      <dgm:prSet/>
      <dgm:spPr/>
      <dgm:t>
        <a:bodyPr/>
        <a:lstStyle/>
        <a:p>
          <a:endParaRPr lang="ru-RU"/>
        </a:p>
      </dgm:t>
    </dgm:pt>
    <dgm:pt modelId="{73519F3D-942B-49F6-8F0A-EFE12F343041}" type="sibTrans" cxnId="{06C10545-FABD-4AA5-A0A6-212AB4DF084C}">
      <dgm:prSet/>
      <dgm:spPr/>
      <dgm:t>
        <a:bodyPr/>
        <a:lstStyle/>
        <a:p>
          <a:endParaRPr lang="ru-RU"/>
        </a:p>
      </dgm:t>
    </dgm:pt>
    <dgm:pt modelId="{2C960181-D51F-4617-A26B-392B29CD7CEE}">
      <dgm:prSet phldrT="[Текст]"/>
      <dgm:spPr/>
      <dgm:t>
        <a:bodyPr/>
        <a:lstStyle/>
        <a:p>
          <a:r>
            <a:rPr lang="ru-RU" dirty="0" err="1" smtClean="0">
              <a:solidFill>
                <a:schemeClr val="tx1"/>
              </a:solidFill>
              <a:latin typeface="+mn-lt"/>
            </a:rPr>
            <a:t>Докапитализация</a:t>
          </a:r>
          <a:r>
            <a:rPr lang="ru-RU" dirty="0" smtClean="0">
              <a:solidFill>
                <a:schemeClr val="tx1"/>
              </a:solidFill>
              <a:latin typeface="+mn-lt"/>
            </a:rPr>
            <a:t> МФО на 60 млн. руб.</a:t>
          </a:r>
          <a:endParaRPr lang="ru-RU" dirty="0">
            <a:solidFill>
              <a:schemeClr val="tx1"/>
            </a:solidFill>
            <a:latin typeface="+mn-lt"/>
          </a:endParaRPr>
        </a:p>
      </dgm:t>
    </dgm:pt>
    <dgm:pt modelId="{6CB0FE92-FCDB-43AE-B8A3-1A2F4BA25419}" type="parTrans" cxnId="{42E6AC82-1726-4839-927F-E47F8456FC78}">
      <dgm:prSet/>
      <dgm:spPr/>
      <dgm:t>
        <a:bodyPr/>
        <a:lstStyle/>
        <a:p>
          <a:endParaRPr lang="ru-RU"/>
        </a:p>
      </dgm:t>
    </dgm:pt>
    <dgm:pt modelId="{A7012BB0-4094-4469-A662-1C3D4CDC06F1}" type="sibTrans" cxnId="{42E6AC82-1726-4839-927F-E47F8456FC78}">
      <dgm:prSet/>
      <dgm:spPr/>
      <dgm:t>
        <a:bodyPr/>
        <a:lstStyle/>
        <a:p>
          <a:endParaRPr lang="ru-RU"/>
        </a:p>
      </dgm:t>
    </dgm:pt>
    <dgm:pt modelId="{83F90C25-CE2F-4D5E-A7C1-75D7FEAEE1BF}">
      <dgm:prSet phldrT="[Текст]"/>
      <dgm:spPr/>
      <dgm:t>
        <a:bodyPr/>
        <a:lstStyle/>
        <a:p>
          <a:r>
            <a:rPr lang="ru-RU" dirty="0" err="1" smtClean="0">
              <a:latin typeface="+mn-lt"/>
            </a:rPr>
            <a:t>Докапитализация</a:t>
          </a:r>
          <a:r>
            <a:rPr lang="ru-RU" dirty="0" smtClean="0">
              <a:latin typeface="+mn-lt"/>
            </a:rPr>
            <a:t> гарантийного фонда на 10-20 млн. руб.</a:t>
          </a:r>
          <a:endParaRPr lang="ru-RU" dirty="0">
            <a:latin typeface="+mn-lt"/>
          </a:endParaRPr>
        </a:p>
      </dgm:t>
    </dgm:pt>
    <dgm:pt modelId="{B524B322-AE17-402E-B718-AEAED92A41AB}" type="parTrans" cxnId="{C4A1E869-7CAD-47BF-ACFC-D0B859681066}">
      <dgm:prSet/>
      <dgm:spPr/>
      <dgm:t>
        <a:bodyPr/>
        <a:lstStyle/>
        <a:p>
          <a:endParaRPr lang="ru-RU"/>
        </a:p>
      </dgm:t>
    </dgm:pt>
    <dgm:pt modelId="{D549F28E-A0B6-4628-8B0D-2ACB1620BDC4}" type="sibTrans" cxnId="{C4A1E869-7CAD-47BF-ACFC-D0B859681066}">
      <dgm:prSet/>
      <dgm:spPr/>
      <dgm:t>
        <a:bodyPr/>
        <a:lstStyle/>
        <a:p>
          <a:endParaRPr lang="ru-RU"/>
        </a:p>
      </dgm:t>
    </dgm:pt>
    <dgm:pt modelId="{00E136E3-1A0F-49E4-BAF6-237DEF8B0792}">
      <dgm:prSet phldrT="[Текст]"/>
      <dgm:spPr/>
      <dgm:t>
        <a:bodyPr/>
        <a:lstStyle/>
        <a:p>
          <a:r>
            <a:rPr lang="ru-RU" dirty="0" smtClean="0">
              <a:latin typeface="+mn-lt"/>
            </a:rPr>
            <a:t>Гранты на социальное предпринимательство 20 млн. руб.</a:t>
          </a:r>
          <a:endParaRPr lang="ru-RU" dirty="0">
            <a:latin typeface="+mn-lt"/>
          </a:endParaRPr>
        </a:p>
      </dgm:t>
    </dgm:pt>
    <dgm:pt modelId="{FF0C4180-8763-4576-80FE-7183213FC156}" type="parTrans" cxnId="{DB325401-E336-415A-B636-4B3D7C4FB2B2}">
      <dgm:prSet/>
      <dgm:spPr/>
      <dgm:t>
        <a:bodyPr/>
        <a:lstStyle/>
        <a:p>
          <a:endParaRPr lang="ru-RU"/>
        </a:p>
      </dgm:t>
    </dgm:pt>
    <dgm:pt modelId="{B9C75736-6401-43CF-8C51-B2A9B22C863F}" type="sibTrans" cxnId="{DB325401-E336-415A-B636-4B3D7C4FB2B2}">
      <dgm:prSet/>
      <dgm:spPr/>
      <dgm:t>
        <a:bodyPr/>
        <a:lstStyle/>
        <a:p>
          <a:endParaRPr lang="ru-RU"/>
        </a:p>
      </dgm:t>
    </dgm:pt>
    <dgm:pt modelId="{B6B5F8C4-445E-450C-9668-6A7032038284}">
      <dgm:prSet phldrT="[Текст]"/>
      <dgm:spPr/>
      <dgm:t>
        <a:bodyPr/>
        <a:lstStyle/>
        <a:p>
          <a:r>
            <a:rPr lang="ru-RU" dirty="0" smtClean="0">
              <a:latin typeface="+mn-lt"/>
            </a:rPr>
            <a:t>Субсидии на поддержку производителей товаров (работ, услуг) 12 млн. руб.</a:t>
          </a:r>
          <a:endParaRPr lang="ru-RU" dirty="0">
            <a:latin typeface="+mn-lt"/>
          </a:endParaRPr>
        </a:p>
      </dgm:t>
    </dgm:pt>
    <dgm:pt modelId="{6FB2BA9D-8AE3-40E1-9AFF-D771DE843128}" type="parTrans" cxnId="{1F0D3B12-019F-403F-8104-7A7035A7AC36}">
      <dgm:prSet/>
      <dgm:spPr/>
      <dgm:t>
        <a:bodyPr/>
        <a:lstStyle/>
        <a:p>
          <a:endParaRPr lang="ru-RU"/>
        </a:p>
      </dgm:t>
    </dgm:pt>
    <dgm:pt modelId="{9539FE38-728F-4F40-9341-81F4112277AC}" type="sibTrans" cxnId="{1F0D3B12-019F-403F-8104-7A7035A7AC36}">
      <dgm:prSet/>
      <dgm:spPr/>
      <dgm:t>
        <a:bodyPr/>
        <a:lstStyle/>
        <a:p>
          <a:endParaRPr lang="ru-RU"/>
        </a:p>
      </dgm:t>
    </dgm:pt>
    <dgm:pt modelId="{7122C6F5-6CEB-4234-804C-C47B7282768E}" type="pres">
      <dgm:prSet presAssocID="{66DA26D0-091B-4957-B3E8-AAAD66C0A9B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5D2A1A1-9E0D-4CCE-9AD6-231E937DCF82}" type="pres">
      <dgm:prSet presAssocID="{1469F484-1389-4257-A27A-4799F1208E84}" presName="thickLine" presStyleLbl="alignNode1" presStyleIdx="0" presStyleCnt="1"/>
      <dgm:spPr/>
    </dgm:pt>
    <dgm:pt modelId="{19A11A4D-9F8C-4B0F-8755-BB35EFB6107D}" type="pres">
      <dgm:prSet presAssocID="{1469F484-1389-4257-A27A-4799F1208E84}" presName="horz1" presStyleCnt="0"/>
      <dgm:spPr/>
    </dgm:pt>
    <dgm:pt modelId="{68D4F91F-F755-4782-A10A-4B4F664EC2BE}" type="pres">
      <dgm:prSet presAssocID="{1469F484-1389-4257-A27A-4799F1208E84}" presName="tx1" presStyleLbl="revTx" presStyleIdx="0" presStyleCnt="5"/>
      <dgm:spPr/>
      <dgm:t>
        <a:bodyPr/>
        <a:lstStyle/>
        <a:p>
          <a:endParaRPr lang="ru-RU"/>
        </a:p>
      </dgm:t>
    </dgm:pt>
    <dgm:pt modelId="{EA37403B-2063-4B61-BB5B-1A6FD581A70D}" type="pres">
      <dgm:prSet presAssocID="{1469F484-1389-4257-A27A-4799F1208E84}" presName="vert1" presStyleCnt="0"/>
      <dgm:spPr/>
    </dgm:pt>
    <dgm:pt modelId="{93F8CB25-9C83-4F3F-B601-7FFE2DE2AC18}" type="pres">
      <dgm:prSet presAssocID="{2C960181-D51F-4617-A26B-392B29CD7CEE}" presName="vertSpace2a" presStyleCnt="0"/>
      <dgm:spPr/>
    </dgm:pt>
    <dgm:pt modelId="{C1B092F0-9BD7-4BC5-8E33-D981BACF5851}" type="pres">
      <dgm:prSet presAssocID="{2C960181-D51F-4617-A26B-392B29CD7CEE}" presName="horz2" presStyleCnt="0"/>
      <dgm:spPr/>
    </dgm:pt>
    <dgm:pt modelId="{551AB635-DF5D-4705-8DA4-37DB08D380BE}" type="pres">
      <dgm:prSet presAssocID="{2C960181-D51F-4617-A26B-392B29CD7CEE}" presName="horzSpace2" presStyleCnt="0"/>
      <dgm:spPr/>
    </dgm:pt>
    <dgm:pt modelId="{474333E3-1680-4D63-9B54-3B654AFD40B2}" type="pres">
      <dgm:prSet presAssocID="{2C960181-D51F-4617-A26B-392B29CD7CEE}" presName="tx2" presStyleLbl="revTx" presStyleIdx="1" presStyleCnt="5"/>
      <dgm:spPr/>
      <dgm:t>
        <a:bodyPr/>
        <a:lstStyle/>
        <a:p>
          <a:endParaRPr lang="ru-RU"/>
        </a:p>
      </dgm:t>
    </dgm:pt>
    <dgm:pt modelId="{BDC8059F-FA00-4FC9-A1D9-4687C1D2B2B3}" type="pres">
      <dgm:prSet presAssocID="{2C960181-D51F-4617-A26B-392B29CD7CEE}" presName="vert2" presStyleCnt="0"/>
      <dgm:spPr/>
    </dgm:pt>
    <dgm:pt modelId="{65175D36-247D-468A-BD38-D5DC3A062E28}" type="pres">
      <dgm:prSet presAssocID="{2C960181-D51F-4617-A26B-392B29CD7CEE}" presName="thinLine2b" presStyleLbl="callout" presStyleIdx="0" presStyleCnt="4"/>
      <dgm:spPr/>
    </dgm:pt>
    <dgm:pt modelId="{8AB1A06A-6A2B-4F74-A35F-507DC1C431F0}" type="pres">
      <dgm:prSet presAssocID="{2C960181-D51F-4617-A26B-392B29CD7CEE}" presName="vertSpace2b" presStyleCnt="0"/>
      <dgm:spPr/>
    </dgm:pt>
    <dgm:pt modelId="{9D99E450-D842-4926-9A91-763BD7C23963}" type="pres">
      <dgm:prSet presAssocID="{83F90C25-CE2F-4D5E-A7C1-75D7FEAEE1BF}" presName="horz2" presStyleCnt="0"/>
      <dgm:spPr/>
    </dgm:pt>
    <dgm:pt modelId="{86EB922A-BB43-4153-822B-DAC3941D2954}" type="pres">
      <dgm:prSet presAssocID="{83F90C25-CE2F-4D5E-A7C1-75D7FEAEE1BF}" presName="horzSpace2" presStyleCnt="0"/>
      <dgm:spPr/>
    </dgm:pt>
    <dgm:pt modelId="{ADD428BF-F170-48E5-84D6-0E8B294FC791}" type="pres">
      <dgm:prSet presAssocID="{83F90C25-CE2F-4D5E-A7C1-75D7FEAEE1BF}" presName="tx2" presStyleLbl="revTx" presStyleIdx="2" presStyleCnt="5"/>
      <dgm:spPr/>
      <dgm:t>
        <a:bodyPr/>
        <a:lstStyle/>
        <a:p>
          <a:endParaRPr lang="ru-RU"/>
        </a:p>
      </dgm:t>
    </dgm:pt>
    <dgm:pt modelId="{A95DD4C5-7838-480D-9339-6212E7C272BE}" type="pres">
      <dgm:prSet presAssocID="{83F90C25-CE2F-4D5E-A7C1-75D7FEAEE1BF}" presName="vert2" presStyleCnt="0"/>
      <dgm:spPr/>
    </dgm:pt>
    <dgm:pt modelId="{106D25FE-137A-48AD-A431-E62E465D3FC4}" type="pres">
      <dgm:prSet presAssocID="{83F90C25-CE2F-4D5E-A7C1-75D7FEAEE1BF}" presName="thinLine2b" presStyleLbl="callout" presStyleIdx="1" presStyleCnt="4"/>
      <dgm:spPr/>
    </dgm:pt>
    <dgm:pt modelId="{789A1FDA-C664-41AA-92FB-85C42BD54FE8}" type="pres">
      <dgm:prSet presAssocID="{83F90C25-CE2F-4D5E-A7C1-75D7FEAEE1BF}" presName="vertSpace2b" presStyleCnt="0"/>
      <dgm:spPr/>
    </dgm:pt>
    <dgm:pt modelId="{5FAC85C5-126A-4A1B-9C75-02F000F36722}" type="pres">
      <dgm:prSet presAssocID="{00E136E3-1A0F-49E4-BAF6-237DEF8B0792}" presName="horz2" presStyleCnt="0"/>
      <dgm:spPr/>
    </dgm:pt>
    <dgm:pt modelId="{50AC0B0B-5E96-4EEE-B806-3225AD7D6B49}" type="pres">
      <dgm:prSet presAssocID="{00E136E3-1A0F-49E4-BAF6-237DEF8B0792}" presName="horzSpace2" presStyleCnt="0"/>
      <dgm:spPr/>
    </dgm:pt>
    <dgm:pt modelId="{210D75EE-9812-4ADD-85D8-4BFCE6674FDD}" type="pres">
      <dgm:prSet presAssocID="{00E136E3-1A0F-49E4-BAF6-237DEF8B0792}" presName="tx2" presStyleLbl="revTx" presStyleIdx="3" presStyleCnt="5"/>
      <dgm:spPr/>
      <dgm:t>
        <a:bodyPr/>
        <a:lstStyle/>
        <a:p>
          <a:endParaRPr lang="ru-RU"/>
        </a:p>
      </dgm:t>
    </dgm:pt>
    <dgm:pt modelId="{0471C496-5E2A-4BCA-9945-F1144F536FF7}" type="pres">
      <dgm:prSet presAssocID="{00E136E3-1A0F-49E4-BAF6-237DEF8B0792}" presName="vert2" presStyleCnt="0"/>
      <dgm:spPr/>
    </dgm:pt>
    <dgm:pt modelId="{B5EB5734-CB83-4CB5-8429-9EDE91AA53FD}" type="pres">
      <dgm:prSet presAssocID="{00E136E3-1A0F-49E4-BAF6-237DEF8B0792}" presName="thinLine2b" presStyleLbl="callout" presStyleIdx="2" presStyleCnt="4"/>
      <dgm:spPr/>
    </dgm:pt>
    <dgm:pt modelId="{A1CE9034-1D81-4C1E-B04D-9AF148937411}" type="pres">
      <dgm:prSet presAssocID="{00E136E3-1A0F-49E4-BAF6-237DEF8B0792}" presName="vertSpace2b" presStyleCnt="0"/>
      <dgm:spPr/>
    </dgm:pt>
    <dgm:pt modelId="{2923282D-BCA2-438A-8556-62290C6C6E81}" type="pres">
      <dgm:prSet presAssocID="{B6B5F8C4-445E-450C-9668-6A7032038284}" presName="horz2" presStyleCnt="0"/>
      <dgm:spPr/>
    </dgm:pt>
    <dgm:pt modelId="{27631B46-3DF1-44A2-BB0B-D438090D5318}" type="pres">
      <dgm:prSet presAssocID="{B6B5F8C4-445E-450C-9668-6A7032038284}" presName="horzSpace2" presStyleCnt="0"/>
      <dgm:spPr/>
    </dgm:pt>
    <dgm:pt modelId="{3E9FA806-39E9-4B2D-8E14-7C5C5F83EFD0}" type="pres">
      <dgm:prSet presAssocID="{B6B5F8C4-445E-450C-9668-6A7032038284}" presName="tx2" presStyleLbl="revTx" presStyleIdx="4" presStyleCnt="5"/>
      <dgm:spPr/>
      <dgm:t>
        <a:bodyPr/>
        <a:lstStyle/>
        <a:p>
          <a:endParaRPr lang="ru-RU"/>
        </a:p>
      </dgm:t>
    </dgm:pt>
    <dgm:pt modelId="{65D5B47E-1422-428F-BAFD-28989714A303}" type="pres">
      <dgm:prSet presAssocID="{B6B5F8C4-445E-450C-9668-6A7032038284}" presName="vert2" presStyleCnt="0"/>
      <dgm:spPr/>
    </dgm:pt>
    <dgm:pt modelId="{AD60ECBA-0DB6-48BB-A9C0-C0F921464E3E}" type="pres">
      <dgm:prSet presAssocID="{B6B5F8C4-445E-450C-9668-6A7032038284}" presName="thinLine2b" presStyleLbl="callout" presStyleIdx="3" presStyleCnt="4"/>
      <dgm:spPr/>
    </dgm:pt>
    <dgm:pt modelId="{67383036-6210-4407-B77C-3EC9E89D5293}" type="pres">
      <dgm:prSet presAssocID="{B6B5F8C4-445E-450C-9668-6A7032038284}" presName="vertSpace2b" presStyleCnt="0"/>
      <dgm:spPr/>
    </dgm:pt>
  </dgm:ptLst>
  <dgm:cxnLst>
    <dgm:cxn modelId="{063B729B-5B87-4170-BF17-A2E69DE0647E}" type="presOf" srcId="{B6B5F8C4-445E-450C-9668-6A7032038284}" destId="{3E9FA806-39E9-4B2D-8E14-7C5C5F83EFD0}" srcOrd="0" destOrd="0" presId="urn:microsoft.com/office/officeart/2008/layout/LinedList"/>
    <dgm:cxn modelId="{87FE324C-D360-4086-8B79-A162A7331BAB}" type="presOf" srcId="{66DA26D0-091B-4957-B3E8-AAAD66C0A9B1}" destId="{7122C6F5-6CEB-4234-804C-C47B7282768E}" srcOrd="0" destOrd="0" presId="urn:microsoft.com/office/officeart/2008/layout/LinedList"/>
    <dgm:cxn modelId="{0B2E184B-800A-4793-A057-3BC2E2FA8F50}" type="presOf" srcId="{00E136E3-1A0F-49E4-BAF6-237DEF8B0792}" destId="{210D75EE-9812-4ADD-85D8-4BFCE6674FDD}" srcOrd="0" destOrd="0" presId="urn:microsoft.com/office/officeart/2008/layout/LinedList"/>
    <dgm:cxn modelId="{A407B968-0DB8-4442-BA89-57DD20CD30BC}" type="presOf" srcId="{2C960181-D51F-4617-A26B-392B29CD7CEE}" destId="{474333E3-1680-4D63-9B54-3B654AFD40B2}" srcOrd="0" destOrd="0" presId="urn:microsoft.com/office/officeart/2008/layout/LinedList"/>
    <dgm:cxn modelId="{ED54BEB3-18BB-4BD1-9DAD-8A3CC74C4441}" type="presOf" srcId="{83F90C25-CE2F-4D5E-A7C1-75D7FEAEE1BF}" destId="{ADD428BF-F170-48E5-84D6-0E8B294FC791}" srcOrd="0" destOrd="0" presId="urn:microsoft.com/office/officeart/2008/layout/LinedList"/>
    <dgm:cxn modelId="{C4A1E869-7CAD-47BF-ACFC-D0B859681066}" srcId="{1469F484-1389-4257-A27A-4799F1208E84}" destId="{83F90C25-CE2F-4D5E-A7C1-75D7FEAEE1BF}" srcOrd="1" destOrd="0" parTransId="{B524B322-AE17-402E-B718-AEAED92A41AB}" sibTransId="{D549F28E-A0B6-4628-8B0D-2ACB1620BDC4}"/>
    <dgm:cxn modelId="{AFAE009B-BA9C-4945-A3A6-EFCB50737D13}" type="presOf" srcId="{1469F484-1389-4257-A27A-4799F1208E84}" destId="{68D4F91F-F755-4782-A10A-4B4F664EC2BE}" srcOrd="0" destOrd="0" presId="urn:microsoft.com/office/officeart/2008/layout/LinedList"/>
    <dgm:cxn modelId="{1F0D3B12-019F-403F-8104-7A7035A7AC36}" srcId="{1469F484-1389-4257-A27A-4799F1208E84}" destId="{B6B5F8C4-445E-450C-9668-6A7032038284}" srcOrd="3" destOrd="0" parTransId="{6FB2BA9D-8AE3-40E1-9AFF-D771DE843128}" sibTransId="{9539FE38-728F-4F40-9341-81F4112277AC}"/>
    <dgm:cxn modelId="{06C10545-FABD-4AA5-A0A6-212AB4DF084C}" srcId="{66DA26D0-091B-4957-B3E8-AAAD66C0A9B1}" destId="{1469F484-1389-4257-A27A-4799F1208E84}" srcOrd="0" destOrd="0" parTransId="{8C8AC06C-6741-4F13-9A18-BB5314478DDA}" sibTransId="{73519F3D-942B-49F6-8F0A-EFE12F343041}"/>
    <dgm:cxn modelId="{DB325401-E336-415A-B636-4B3D7C4FB2B2}" srcId="{1469F484-1389-4257-A27A-4799F1208E84}" destId="{00E136E3-1A0F-49E4-BAF6-237DEF8B0792}" srcOrd="2" destOrd="0" parTransId="{FF0C4180-8763-4576-80FE-7183213FC156}" sibTransId="{B9C75736-6401-43CF-8C51-B2A9B22C863F}"/>
    <dgm:cxn modelId="{42E6AC82-1726-4839-927F-E47F8456FC78}" srcId="{1469F484-1389-4257-A27A-4799F1208E84}" destId="{2C960181-D51F-4617-A26B-392B29CD7CEE}" srcOrd="0" destOrd="0" parTransId="{6CB0FE92-FCDB-43AE-B8A3-1A2F4BA25419}" sibTransId="{A7012BB0-4094-4469-A662-1C3D4CDC06F1}"/>
    <dgm:cxn modelId="{1CE12802-9C8E-4598-AB83-C756AA18DE98}" type="presParOf" srcId="{7122C6F5-6CEB-4234-804C-C47B7282768E}" destId="{15D2A1A1-9E0D-4CCE-9AD6-231E937DCF82}" srcOrd="0" destOrd="0" presId="urn:microsoft.com/office/officeart/2008/layout/LinedList"/>
    <dgm:cxn modelId="{A1199AF5-C71C-463A-90FC-11EB9619AD9E}" type="presParOf" srcId="{7122C6F5-6CEB-4234-804C-C47B7282768E}" destId="{19A11A4D-9F8C-4B0F-8755-BB35EFB6107D}" srcOrd="1" destOrd="0" presId="urn:microsoft.com/office/officeart/2008/layout/LinedList"/>
    <dgm:cxn modelId="{AF7AD590-BDC6-4BD5-BFE1-4FCB677CEC01}" type="presParOf" srcId="{19A11A4D-9F8C-4B0F-8755-BB35EFB6107D}" destId="{68D4F91F-F755-4782-A10A-4B4F664EC2BE}" srcOrd="0" destOrd="0" presId="urn:microsoft.com/office/officeart/2008/layout/LinedList"/>
    <dgm:cxn modelId="{A9EDE443-9E92-4922-B25D-F31B920E4995}" type="presParOf" srcId="{19A11A4D-9F8C-4B0F-8755-BB35EFB6107D}" destId="{EA37403B-2063-4B61-BB5B-1A6FD581A70D}" srcOrd="1" destOrd="0" presId="urn:microsoft.com/office/officeart/2008/layout/LinedList"/>
    <dgm:cxn modelId="{61519C13-D84B-4C31-A98E-2EDB8E182EC5}" type="presParOf" srcId="{EA37403B-2063-4B61-BB5B-1A6FD581A70D}" destId="{93F8CB25-9C83-4F3F-B601-7FFE2DE2AC18}" srcOrd="0" destOrd="0" presId="urn:microsoft.com/office/officeart/2008/layout/LinedList"/>
    <dgm:cxn modelId="{052727B4-B8A5-4016-B6A3-7A79A4A5291F}" type="presParOf" srcId="{EA37403B-2063-4B61-BB5B-1A6FD581A70D}" destId="{C1B092F0-9BD7-4BC5-8E33-D981BACF5851}" srcOrd="1" destOrd="0" presId="urn:microsoft.com/office/officeart/2008/layout/LinedList"/>
    <dgm:cxn modelId="{EC7222CD-6D76-4805-845D-5141CF1BD424}" type="presParOf" srcId="{C1B092F0-9BD7-4BC5-8E33-D981BACF5851}" destId="{551AB635-DF5D-4705-8DA4-37DB08D380BE}" srcOrd="0" destOrd="0" presId="urn:microsoft.com/office/officeart/2008/layout/LinedList"/>
    <dgm:cxn modelId="{ED070F7F-424E-4660-98F4-3AE4B00B388B}" type="presParOf" srcId="{C1B092F0-9BD7-4BC5-8E33-D981BACF5851}" destId="{474333E3-1680-4D63-9B54-3B654AFD40B2}" srcOrd="1" destOrd="0" presId="urn:microsoft.com/office/officeart/2008/layout/LinedList"/>
    <dgm:cxn modelId="{91649CF6-9D39-48D4-BE60-1B1DA58E58E9}" type="presParOf" srcId="{C1B092F0-9BD7-4BC5-8E33-D981BACF5851}" destId="{BDC8059F-FA00-4FC9-A1D9-4687C1D2B2B3}" srcOrd="2" destOrd="0" presId="urn:microsoft.com/office/officeart/2008/layout/LinedList"/>
    <dgm:cxn modelId="{116B27E6-CD21-4FF8-9E1C-D443084193F7}" type="presParOf" srcId="{EA37403B-2063-4B61-BB5B-1A6FD581A70D}" destId="{65175D36-247D-468A-BD38-D5DC3A062E28}" srcOrd="2" destOrd="0" presId="urn:microsoft.com/office/officeart/2008/layout/LinedList"/>
    <dgm:cxn modelId="{3C001D99-E07D-41F8-BA42-784995150CCA}" type="presParOf" srcId="{EA37403B-2063-4B61-BB5B-1A6FD581A70D}" destId="{8AB1A06A-6A2B-4F74-A35F-507DC1C431F0}" srcOrd="3" destOrd="0" presId="urn:microsoft.com/office/officeart/2008/layout/LinedList"/>
    <dgm:cxn modelId="{6FA65BBC-9545-4350-93B7-13FE7C81AF3C}" type="presParOf" srcId="{EA37403B-2063-4B61-BB5B-1A6FD581A70D}" destId="{9D99E450-D842-4926-9A91-763BD7C23963}" srcOrd="4" destOrd="0" presId="urn:microsoft.com/office/officeart/2008/layout/LinedList"/>
    <dgm:cxn modelId="{4748B6D7-1918-423A-99ED-1F856202D1E6}" type="presParOf" srcId="{9D99E450-D842-4926-9A91-763BD7C23963}" destId="{86EB922A-BB43-4153-822B-DAC3941D2954}" srcOrd="0" destOrd="0" presId="urn:microsoft.com/office/officeart/2008/layout/LinedList"/>
    <dgm:cxn modelId="{8936275C-6DDC-47F6-B365-0033F7B97184}" type="presParOf" srcId="{9D99E450-D842-4926-9A91-763BD7C23963}" destId="{ADD428BF-F170-48E5-84D6-0E8B294FC791}" srcOrd="1" destOrd="0" presId="urn:microsoft.com/office/officeart/2008/layout/LinedList"/>
    <dgm:cxn modelId="{404FA42B-0AED-4CB5-87DB-9B993796835F}" type="presParOf" srcId="{9D99E450-D842-4926-9A91-763BD7C23963}" destId="{A95DD4C5-7838-480D-9339-6212E7C272BE}" srcOrd="2" destOrd="0" presId="urn:microsoft.com/office/officeart/2008/layout/LinedList"/>
    <dgm:cxn modelId="{E770492A-8BBD-4650-B455-1C6F1269A05C}" type="presParOf" srcId="{EA37403B-2063-4B61-BB5B-1A6FD581A70D}" destId="{106D25FE-137A-48AD-A431-E62E465D3FC4}" srcOrd="5" destOrd="0" presId="urn:microsoft.com/office/officeart/2008/layout/LinedList"/>
    <dgm:cxn modelId="{02902EB6-4155-4CAC-AFFB-7FC93491F140}" type="presParOf" srcId="{EA37403B-2063-4B61-BB5B-1A6FD581A70D}" destId="{789A1FDA-C664-41AA-92FB-85C42BD54FE8}" srcOrd="6" destOrd="0" presId="urn:microsoft.com/office/officeart/2008/layout/LinedList"/>
    <dgm:cxn modelId="{B5FF1531-E6A7-48AE-93AA-73E2BC6DF2CD}" type="presParOf" srcId="{EA37403B-2063-4B61-BB5B-1A6FD581A70D}" destId="{5FAC85C5-126A-4A1B-9C75-02F000F36722}" srcOrd="7" destOrd="0" presId="urn:microsoft.com/office/officeart/2008/layout/LinedList"/>
    <dgm:cxn modelId="{7368E57F-9411-4C0F-8E5E-14C84C1BD882}" type="presParOf" srcId="{5FAC85C5-126A-4A1B-9C75-02F000F36722}" destId="{50AC0B0B-5E96-4EEE-B806-3225AD7D6B49}" srcOrd="0" destOrd="0" presId="urn:microsoft.com/office/officeart/2008/layout/LinedList"/>
    <dgm:cxn modelId="{97601062-C063-41D0-80D2-1F68A2028334}" type="presParOf" srcId="{5FAC85C5-126A-4A1B-9C75-02F000F36722}" destId="{210D75EE-9812-4ADD-85D8-4BFCE6674FDD}" srcOrd="1" destOrd="0" presId="urn:microsoft.com/office/officeart/2008/layout/LinedList"/>
    <dgm:cxn modelId="{128E75C5-7FFB-4855-82DE-C6CAC73EC068}" type="presParOf" srcId="{5FAC85C5-126A-4A1B-9C75-02F000F36722}" destId="{0471C496-5E2A-4BCA-9945-F1144F536FF7}" srcOrd="2" destOrd="0" presId="urn:microsoft.com/office/officeart/2008/layout/LinedList"/>
    <dgm:cxn modelId="{312F838A-9924-43F3-92CA-844D9CAEFDE4}" type="presParOf" srcId="{EA37403B-2063-4B61-BB5B-1A6FD581A70D}" destId="{B5EB5734-CB83-4CB5-8429-9EDE91AA53FD}" srcOrd="8" destOrd="0" presId="urn:microsoft.com/office/officeart/2008/layout/LinedList"/>
    <dgm:cxn modelId="{209E6436-C04F-4A0A-8439-3453CEF964E8}" type="presParOf" srcId="{EA37403B-2063-4B61-BB5B-1A6FD581A70D}" destId="{A1CE9034-1D81-4C1E-B04D-9AF148937411}" srcOrd="9" destOrd="0" presId="urn:microsoft.com/office/officeart/2008/layout/LinedList"/>
    <dgm:cxn modelId="{416950CB-9038-4A8F-83E1-1A4197AD9A98}" type="presParOf" srcId="{EA37403B-2063-4B61-BB5B-1A6FD581A70D}" destId="{2923282D-BCA2-438A-8556-62290C6C6E81}" srcOrd="10" destOrd="0" presId="urn:microsoft.com/office/officeart/2008/layout/LinedList"/>
    <dgm:cxn modelId="{B9F99018-42BE-4FA2-B3F0-3EFEAEFB76D4}" type="presParOf" srcId="{2923282D-BCA2-438A-8556-62290C6C6E81}" destId="{27631B46-3DF1-44A2-BB0B-D438090D5318}" srcOrd="0" destOrd="0" presId="urn:microsoft.com/office/officeart/2008/layout/LinedList"/>
    <dgm:cxn modelId="{6EF7AA3C-70F2-4071-96DD-9234AED59B65}" type="presParOf" srcId="{2923282D-BCA2-438A-8556-62290C6C6E81}" destId="{3E9FA806-39E9-4B2D-8E14-7C5C5F83EFD0}" srcOrd="1" destOrd="0" presId="urn:microsoft.com/office/officeart/2008/layout/LinedList"/>
    <dgm:cxn modelId="{F863FAF9-434F-497F-AD12-FDEEECEB6395}" type="presParOf" srcId="{2923282D-BCA2-438A-8556-62290C6C6E81}" destId="{65D5B47E-1422-428F-BAFD-28989714A303}" srcOrd="2" destOrd="0" presId="urn:microsoft.com/office/officeart/2008/layout/LinedList"/>
    <dgm:cxn modelId="{586CFE69-7C62-4F73-B31D-41DB47E53930}" type="presParOf" srcId="{EA37403B-2063-4B61-BB5B-1A6FD581A70D}" destId="{AD60ECBA-0DB6-48BB-A9C0-C0F921464E3E}" srcOrd="11" destOrd="0" presId="urn:microsoft.com/office/officeart/2008/layout/LinedList"/>
    <dgm:cxn modelId="{8AE7ED6D-AD50-4E8A-A155-085DD9641367}" type="presParOf" srcId="{EA37403B-2063-4B61-BB5B-1A6FD581A70D}" destId="{67383036-6210-4407-B77C-3EC9E89D5293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4BADEB-9FB1-4AEA-BBD7-ACF95EE9BD68}" type="doc">
      <dgm:prSet loTypeId="urn:microsoft.com/office/officeart/2005/8/layout/h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E7778C75-025B-406F-B20E-F3CF72E5CBA4}">
      <dgm:prSet phldrT="[Текст]"/>
      <dgm:spPr/>
      <dgm:t>
        <a:bodyPr/>
        <a:lstStyle/>
        <a:p>
          <a:r>
            <a:rPr lang="ru-RU" dirty="0" smtClean="0"/>
            <a:t>Социально-значимые виды деятельности</a:t>
          </a:r>
          <a:endParaRPr lang="ru-RU" dirty="0"/>
        </a:p>
      </dgm:t>
    </dgm:pt>
    <dgm:pt modelId="{FFD5098F-9C0D-4026-9FA6-D658F803D801}" type="parTrans" cxnId="{1A7889DF-809F-4A0A-A6BE-78EA1B8EE7AE}">
      <dgm:prSet/>
      <dgm:spPr/>
      <dgm:t>
        <a:bodyPr/>
        <a:lstStyle/>
        <a:p>
          <a:endParaRPr lang="ru-RU"/>
        </a:p>
      </dgm:t>
    </dgm:pt>
    <dgm:pt modelId="{4E656D8C-04CB-4928-B218-3628CB36FB8B}" type="sibTrans" cxnId="{1A7889DF-809F-4A0A-A6BE-78EA1B8EE7AE}">
      <dgm:prSet/>
      <dgm:spPr/>
      <dgm:t>
        <a:bodyPr/>
        <a:lstStyle/>
        <a:p>
          <a:endParaRPr lang="ru-RU"/>
        </a:p>
      </dgm:t>
    </dgm:pt>
    <dgm:pt modelId="{2CCAB170-A283-4ED7-B87E-1A5B95909CEC}">
      <dgm:prSet phldrT="[Текст]"/>
      <dgm:spPr/>
      <dgm:t>
        <a:bodyPr/>
        <a:lstStyle/>
        <a:p>
          <a:pPr algn="just"/>
          <a:r>
            <a:rPr lang="ru-RU" dirty="0" smtClean="0"/>
            <a:t>Создание и развитие центром времяпрепровождения детей дошкольного возраста; </a:t>
          </a:r>
          <a:endParaRPr lang="ru-RU" dirty="0"/>
        </a:p>
      </dgm:t>
    </dgm:pt>
    <dgm:pt modelId="{66EFCA03-86E3-4B8D-8F38-9D388706529D}" type="parTrans" cxnId="{2DBC7725-DD62-40B4-9486-F7F20DC78941}">
      <dgm:prSet/>
      <dgm:spPr/>
      <dgm:t>
        <a:bodyPr/>
        <a:lstStyle/>
        <a:p>
          <a:endParaRPr lang="ru-RU"/>
        </a:p>
      </dgm:t>
    </dgm:pt>
    <dgm:pt modelId="{634E7F8A-E29B-4363-87AC-9D847D233D40}" type="sibTrans" cxnId="{2DBC7725-DD62-40B4-9486-F7F20DC78941}">
      <dgm:prSet/>
      <dgm:spPr/>
      <dgm:t>
        <a:bodyPr/>
        <a:lstStyle/>
        <a:p>
          <a:endParaRPr lang="ru-RU"/>
        </a:p>
      </dgm:t>
    </dgm:pt>
    <dgm:pt modelId="{FD72C5E5-1E78-4F7E-A640-61532CB24E89}">
      <dgm:prSet phldrT="[Текст]"/>
      <dgm:spPr/>
      <dgm:t>
        <a:bodyPr/>
        <a:lstStyle/>
        <a:p>
          <a:pPr algn="just"/>
          <a:r>
            <a:rPr lang="ru-RU" dirty="0" smtClean="0"/>
            <a:t>Создание и развитие дошкольных центров с образовательной программой или присмотру детей и уходу за ними.</a:t>
          </a:r>
          <a:endParaRPr lang="ru-RU" dirty="0"/>
        </a:p>
      </dgm:t>
    </dgm:pt>
    <dgm:pt modelId="{72C7D21A-B861-4F7E-8678-CF8DA965F726}" type="parTrans" cxnId="{8D8AD7ED-7EF0-4EC4-946A-815359222837}">
      <dgm:prSet/>
      <dgm:spPr/>
      <dgm:t>
        <a:bodyPr/>
        <a:lstStyle/>
        <a:p>
          <a:endParaRPr lang="ru-RU"/>
        </a:p>
      </dgm:t>
    </dgm:pt>
    <dgm:pt modelId="{71643E30-9EBF-428E-81C4-636C95BD50D1}" type="sibTrans" cxnId="{8D8AD7ED-7EF0-4EC4-946A-815359222837}">
      <dgm:prSet/>
      <dgm:spPr/>
      <dgm:t>
        <a:bodyPr/>
        <a:lstStyle/>
        <a:p>
          <a:endParaRPr lang="ru-RU"/>
        </a:p>
      </dgm:t>
    </dgm:pt>
    <dgm:pt modelId="{E75DBEFD-F566-4287-86B1-832EBB932903}">
      <dgm:prSet phldrT="[Текст]"/>
      <dgm:spPr/>
      <dgm:t>
        <a:bodyPr/>
        <a:lstStyle/>
        <a:p>
          <a:r>
            <a:rPr lang="ru-RU" dirty="0" smtClean="0"/>
            <a:t>По штатной численности</a:t>
          </a:r>
          <a:endParaRPr lang="ru-RU" dirty="0"/>
        </a:p>
      </dgm:t>
    </dgm:pt>
    <dgm:pt modelId="{E9EEAA2D-EE83-434A-BED5-1AEBB90E7742}" type="parTrans" cxnId="{1BD336CD-9434-46DD-843C-DE52E564FE60}">
      <dgm:prSet/>
      <dgm:spPr/>
      <dgm:t>
        <a:bodyPr/>
        <a:lstStyle/>
        <a:p>
          <a:endParaRPr lang="ru-RU"/>
        </a:p>
      </dgm:t>
    </dgm:pt>
    <dgm:pt modelId="{028C1240-8EEB-4B31-B97B-AC51FAE33961}" type="sibTrans" cxnId="{1BD336CD-9434-46DD-843C-DE52E564FE60}">
      <dgm:prSet/>
      <dgm:spPr/>
      <dgm:t>
        <a:bodyPr/>
        <a:lstStyle/>
        <a:p>
          <a:endParaRPr lang="ru-RU"/>
        </a:p>
      </dgm:t>
    </dgm:pt>
    <dgm:pt modelId="{EB267707-BFE4-466F-BF3D-91845D86892A}">
      <dgm:prSet phldrT="[Текст]"/>
      <dgm:spPr/>
      <dgm:t>
        <a:bodyPr/>
        <a:lstStyle/>
        <a:p>
          <a:pPr algn="just"/>
          <a:r>
            <a:rPr lang="ru-RU" dirty="0" smtClean="0"/>
            <a:t>Занятость у субъекта (по итогам прошлого года более 50% следующих категорий: инвалиды и люди с ограниченными возможностями, одинокие и многодетные родители, родители детей инвалидов, пенсионеры и лица </a:t>
          </a:r>
          <a:r>
            <a:rPr lang="ru-RU" dirty="0" err="1" smtClean="0"/>
            <a:t>предпенсионного</a:t>
          </a:r>
          <a:r>
            <a:rPr lang="ru-RU" dirty="0" smtClean="0"/>
            <a:t> возраста, выпускники детских домов до 21 года, </a:t>
          </a:r>
          <a:r>
            <a:rPr lang="ru-RU" dirty="0" err="1" smtClean="0"/>
            <a:t>освобоженные</a:t>
          </a:r>
          <a:r>
            <a:rPr lang="ru-RU" dirty="0" smtClean="0"/>
            <a:t> из мест лишения свободы (непогашенная, неснятая), беженцы и вынужденные переселенцы, уволенные с военной службы, чернобыльцы и </a:t>
          </a:r>
          <a:r>
            <a:rPr lang="ru-RU" dirty="0" err="1" smtClean="0"/>
            <a:t>пд</a:t>
          </a:r>
          <a:r>
            <a:rPr lang="ru-RU" dirty="0" smtClean="0"/>
            <a:t>.</a:t>
          </a:r>
          <a:endParaRPr lang="ru-RU" dirty="0"/>
        </a:p>
      </dgm:t>
    </dgm:pt>
    <dgm:pt modelId="{D6506779-DDB6-4425-BB41-7601F55151C7}" type="parTrans" cxnId="{5A28F8A5-40E5-4AA7-B192-2584582D66F7}">
      <dgm:prSet/>
      <dgm:spPr/>
      <dgm:t>
        <a:bodyPr/>
        <a:lstStyle/>
        <a:p>
          <a:endParaRPr lang="ru-RU"/>
        </a:p>
      </dgm:t>
    </dgm:pt>
    <dgm:pt modelId="{5CFB56EE-428F-471B-BD38-FAB9D1962F59}" type="sibTrans" cxnId="{5A28F8A5-40E5-4AA7-B192-2584582D66F7}">
      <dgm:prSet/>
      <dgm:spPr/>
      <dgm:t>
        <a:bodyPr/>
        <a:lstStyle/>
        <a:p>
          <a:endParaRPr lang="ru-RU"/>
        </a:p>
      </dgm:t>
    </dgm:pt>
    <dgm:pt modelId="{8F5DE605-946C-4A95-9F39-C7DD39C8481B}">
      <dgm:prSet phldrT="[Текст]"/>
      <dgm:spPr/>
      <dgm:t>
        <a:bodyPr/>
        <a:lstStyle/>
        <a:p>
          <a:r>
            <a:rPr lang="ru-RU" dirty="0" smtClean="0"/>
            <a:t>По видам деятельности</a:t>
          </a:r>
          <a:endParaRPr lang="ru-RU" dirty="0"/>
        </a:p>
      </dgm:t>
    </dgm:pt>
    <dgm:pt modelId="{157436F0-3A4C-4EEE-8227-FD3FC612D1E4}" type="parTrans" cxnId="{A2647D98-8280-44C0-8390-3166925945D1}">
      <dgm:prSet/>
      <dgm:spPr/>
      <dgm:t>
        <a:bodyPr/>
        <a:lstStyle/>
        <a:p>
          <a:endParaRPr lang="ru-RU"/>
        </a:p>
      </dgm:t>
    </dgm:pt>
    <dgm:pt modelId="{927124CA-5F26-41C6-8563-91FDE037356A}" type="sibTrans" cxnId="{A2647D98-8280-44C0-8390-3166925945D1}">
      <dgm:prSet/>
      <dgm:spPr/>
      <dgm:t>
        <a:bodyPr/>
        <a:lstStyle/>
        <a:p>
          <a:endParaRPr lang="ru-RU"/>
        </a:p>
      </dgm:t>
    </dgm:pt>
    <dgm:pt modelId="{51C190F8-B7C2-414B-B50F-99A3D4BB69B3}">
      <dgm:prSet phldrT="[Текст]" custT="1"/>
      <dgm:spPr/>
      <dgm:t>
        <a:bodyPr/>
        <a:lstStyle/>
        <a:p>
          <a:pPr algn="just"/>
          <a:r>
            <a:rPr lang="ru-RU" sz="1200" b="1" dirty="0" smtClean="0"/>
            <a:t>Предоставление социальных услуг;</a:t>
          </a:r>
          <a:endParaRPr lang="ru-RU" sz="1200" b="1" dirty="0"/>
        </a:p>
      </dgm:t>
    </dgm:pt>
    <dgm:pt modelId="{561402A4-5568-44AF-9461-1A5AD4B37207}" type="parTrans" cxnId="{44E799D9-DC53-47C4-9810-169463AFFAE8}">
      <dgm:prSet/>
      <dgm:spPr/>
      <dgm:t>
        <a:bodyPr/>
        <a:lstStyle/>
        <a:p>
          <a:endParaRPr lang="ru-RU"/>
        </a:p>
      </dgm:t>
    </dgm:pt>
    <dgm:pt modelId="{8A4FCD5C-1EA6-4809-A0C2-773628CB4152}" type="sibTrans" cxnId="{44E799D9-DC53-47C4-9810-169463AFFAE8}">
      <dgm:prSet/>
      <dgm:spPr/>
      <dgm:t>
        <a:bodyPr/>
        <a:lstStyle/>
        <a:p>
          <a:endParaRPr lang="ru-RU"/>
        </a:p>
      </dgm:t>
    </dgm:pt>
    <dgm:pt modelId="{1B40145E-91A4-49E5-8AA4-85EB50A5E69D}">
      <dgm:prSet phldrT="[Текст]" custT="1"/>
      <dgm:spPr/>
      <dgm:t>
        <a:bodyPr/>
        <a:lstStyle/>
        <a:p>
          <a:pPr algn="just"/>
          <a:r>
            <a:rPr lang="ru-RU" sz="1200" b="1" dirty="0" smtClean="0"/>
            <a:t>Производство и реализация медицинской техники, протезно-ортопедический изделий, программного обеспечения и средств профилактики инвалидности и реабилитации,</a:t>
          </a:r>
          <a:endParaRPr lang="ru-RU" sz="1200" b="1" dirty="0"/>
        </a:p>
      </dgm:t>
    </dgm:pt>
    <dgm:pt modelId="{6A66CB2D-5F75-43BA-B150-285AE179AA7C}" type="parTrans" cxnId="{9AC0751E-D66C-4965-96D6-4684194FD2D4}">
      <dgm:prSet/>
      <dgm:spPr/>
      <dgm:t>
        <a:bodyPr/>
        <a:lstStyle/>
        <a:p>
          <a:endParaRPr lang="ru-RU"/>
        </a:p>
      </dgm:t>
    </dgm:pt>
    <dgm:pt modelId="{1B9A51BF-10B2-49AD-B054-D0070EED7497}" type="sibTrans" cxnId="{9AC0751E-D66C-4965-96D6-4684194FD2D4}">
      <dgm:prSet/>
      <dgm:spPr/>
      <dgm:t>
        <a:bodyPr/>
        <a:lstStyle/>
        <a:p>
          <a:endParaRPr lang="ru-RU"/>
        </a:p>
      </dgm:t>
    </dgm:pt>
    <dgm:pt modelId="{0FD84099-99AD-46F7-BC88-A97469A26BBB}">
      <dgm:prSet phldrT="[Текст]" custT="1"/>
      <dgm:spPr/>
      <dgm:t>
        <a:bodyPr/>
        <a:lstStyle/>
        <a:p>
          <a:pPr algn="just"/>
          <a:r>
            <a:rPr lang="ru-RU" sz="1000" b="1" dirty="0" smtClean="0"/>
            <a:t> Содействие </a:t>
          </a:r>
          <a:r>
            <a:rPr lang="ru-RU" sz="1200" b="1" dirty="0" smtClean="0"/>
            <a:t>профориентации</a:t>
          </a:r>
          <a:r>
            <a:rPr lang="ru-RU" sz="1000" b="1" dirty="0" smtClean="0"/>
            <a:t>, занятости и </a:t>
          </a:r>
          <a:r>
            <a:rPr lang="ru-RU" sz="1000" b="1" dirty="0" err="1" smtClean="0"/>
            <a:t>самозанятости</a:t>
          </a:r>
          <a:r>
            <a:rPr lang="ru-RU" sz="1000" b="1" dirty="0" smtClean="0"/>
            <a:t> лиц </a:t>
          </a:r>
          <a:r>
            <a:rPr lang="ru-RU" sz="1000" b="1" dirty="0" err="1" smtClean="0"/>
            <a:t>соцкатегории</a:t>
          </a:r>
          <a:r>
            <a:rPr lang="ru-RU" sz="1000" b="1" dirty="0" smtClean="0"/>
            <a:t> (столбец по штатной численности);</a:t>
          </a:r>
          <a:endParaRPr lang="ru-RU" sz="1000" b="1" dirty="0"/>
        </a:p>
      </dgm:t>
    </dgm:pt>
    <dgm:pt modelId="{22F5B655-6070-4117-A40B-3DA014C813A2}" type="parTrans" cxnId="{E2DBC83D-9AC8-4648-97A3-0E6B14608067}">
      <dgm:prSet/>
      <dgm:spPr/>
      <dgm:t>
        <a:bodyPr/>
        <a:lstStyle/>
        <a:p>
          <a:endParaRPr lang="ru-RU"/>
        </a:p>
      </dgm:t>
    </dgm:pt>
    <dgm:pt modelId="{47FD971B-6D70-4852-BC19-B39F14F1F954}" type="sibTrans" cxnId="{E2DBC83D-9AC8-4648-97A3-0E6B14608067}">
      <dgm:prSet/>
      <dgm:spPr/>
      <dgm:t>
        <a:bodyPr/>
        <a:lstStyle/>
        <a:p>
          <a:endParaRPr lang="ru-RU"/>
        </a:p>
      </dgm:t>
    </dgm:pt>
    <dgm:pt modelId="{1DA42F45-3964-4C64-B158-2748D5E015CE}">
      <dgm:prSet phldrT="[Текст]" custT="1"/>
      <dgm:spPr/>
      <dgm:t>
        <a:bodyPr/>
        <a:lstStyle/>
        <a:p>
          <a:pPr algn="just"/>
          <a:r>
            <a:rPr lang="ru-RU" sz="1100" b="1" dirty="0" smtClean="0"/>
            <a:t>Культурно-просветительская* </a:t>
          </a:r>
          <a:r>
            <a:rPr lang="ru-RU" sz="1200" b="1" dirty="0" smtClean="0"/>
            <a:t>деятельность;</a:t>
          </a:r>
          <a:endParaRPr lang="ru-RU" sz="1200" b="1" dirty="0"/>
        </a:p>
      </dgm:t>
    </dgm:pt>
    <dgm:pt modelId="{919AE750-4AE2-46F5-B70D-29D0CBBC43E3}" type="parTrans" cxnId="{64355B70-5B74-4DBC-95F0-7515C3ACE63F}">
      <dgm:prSet/>
      <dgm:spPr/>
      <dgm:t>
        <a:bodyPr/>
        <a:lstStyle/>
        <a:p>
          <a:endParaRPr lang="ru-RU"/>
        </a:p>
      </dgm:t>
    </dgm:pt>
    <dgm:pt modelId="{46E664D6-F361-4358-A07E-2018BC5DB454}" type="sibTrans" cxnId="{64355B70-5B74-4DBC-95F0-7515C3ACE63F}">
      <dgm:prSet/>
      <dgm:spPr/>
      <dgm:t>
        <a:bodyPr/>
        <a:lstStyle/>
        <a:p>
          <a:endParaRPr lang="ru-RU"/>
        </a:p>
      </dgm:t>
    </dgm:pt>
    <dgm:pt modelId="{49FF4264-EE98-4C48-9A2D-6E1CFD4D32E4}">
      <dgm:prSet phldrT="[Текст]" custT="1"/>
      <dgm:spPr/>
      <dgm:t>
        <a:bodyPr/>
        <a:lstStyle/>
        <a:p>
          <a:pPr algn="just"/>
          <a:r>
            <a:rPr lang="ru-RU" sz="1200" b="1" dirty="0" smtClean="0"/>
            <a:t>Предоставление образовательных услуг детям до 18 лет и социальным категориям,</a:t>
          </a:r>
          <a:endParaRPr lang="ru-RU" sz="1200" b="1" dirty="0"/>
        </a:p>
      </dgm:t>
    </dgm:pt>
    <dgm:pt modelId="{DD50F29C-38F0-4965-B970-9032B6DB73F2}" type="parTrans" cxnId="{3A0AC203-A9A7-49BF-AEF2-798C3CC6A2A6}">
      <dgm:prSet/>
      <dgm:spPr/>
      <dgm:t>
        <a:bodyPr/>
        <a:lstStyle/>
        <a:p>
          <a:endParaRPr lang="ru-RU"/>
        </a:p>
      </dgm:t>
    </dgm:pt>
    <dgm:pt modelId="{C487B96D-736F-465F-809D-42FBC711D47E}" type="sibTrans" cxnId="{3A0AC203-A9A7-49BF-AEF2-798C3CC6A2A6}">
      <dgm:prSet/>
      <dgm:spPr/>
      <dgm:t>
        <a:bodyPr/>
        <a:lstStyle/>
        <a:p>
          <a:endParaRPr lang="ru-RU"/>
        </a:p>
      </dgm:t>
    </dgm:pt>
    <dgm:pt modelId="{8F3AAD06-8D49-4DF9-803F-379C3F33DFB2}">
      <dgm:prSet phldrT="[Текст]" custT="1"/>
      <dgm:spPr/>
      <dgm:t>
        <a:bodyPr/>
        <a:lstStyle/>
        <a:p>
          <a:pPr algn="just"/>
          <a:r>
            <a:rPr lang="ru-RU" sz="1200" b="1" dirty="0" smtClean="0"/>
            <a:t>Выпуск периодических изданий, книжной продукции образовательной, научной и культурной тематики. И включенных в Перечень, облагаемых под 10%НДС,</a:t>
          </a:r>
          <a:endParaRPr lang="ru-RU" sz="1200" b="1" dirty="0"/>
        </a:p>
      </dgm:t>
    </dgm:pt>
    <dgm:pt modelId="{D5B8F717-8605-4FF6-9B08-9D85EF8E6CF5}" type="parTrans" cxnId="{1E77136E-6884-4729-92A2-AD1616231844}">
      <dgm:prSet/>
      <dgm:spPr/>
      <dgm:t>
        <a:bodyPr/>
        <a:lstStyle/>
        <a:p>
          <a:endParaRPr lang="ru-RU"/>
        </a:p>
      </dgm:t>
    </dgm:pt>
    <dgm:pt modelId="{A2EF201E-511A-4762-A42F-E788A757C04D}" type="sibTrans" cxnId="{1E77136E-6884-4729-92A2-AD1616231844}">
      <dgm:prSet/>
      <dgm:spPr/>
      <dgm:t>
        <a:bodyPr/>
        <a:lstStyle/>
        <a:p>
          <a:endParaRPr lang="ru-RU"/>
        </a:p>
      </dgm:t>
    </dgm:pt>
    <dgm:pt modelId="{8E70FC7B-2CEE-4973-A5F0-9875C60AD903}">
      <dgm:prSet phldrT="[Текст]" custT="1"/>
      <dgm:spPr/>
      <dgm:t>
        <a:bodyPr/>
        <a:lstStyle/>
        <a:p>
          <a:pPr algn="just"/>
          <a:r>
            <a:rPr lang="ru-RU" sz="1200" b="1" dirty="0" smtClean="0"/>
            <a:t>Деятельность по отдыху и оздоровлению детей до 18 лет и пенсионеров, </a:t>
          </a:r>
          <a:endParaRPr lang="ru-RU" sz="1200" b="1" dirty="0"/>
        </a:p>
      </dgm:t>
    </dgm:pt>
    <dgm:pt modelId="{25D4522F-2B3E-458D-B17B-50B42AD061BF}" type="parTrans" cxnId="{1F737623-C4EC-41F1-9B45-3B2278089424}">
      <dgm:prSet/>
      <dgm:spPr/>
      <dgm:t>
        <a:bodyPr/>
        <a:lstStyle/>
        <a:p>
          <a:endParaRPr lang="ru-RU"/>
        </a:p>
      </dgm:t>
    </dgm:pt>
    <dgm:pt modelId="{F36BBF99-1E02-4FC3-ABF8-BF1645D640BE}" type="sibTrans" cxnId="{1F737623-C4EC-41F1-9B45-3B2278089424}">
      <dgm:prSet/>
      <dgm:spPr/>
      <dgm:t>
        <a:bodyPr/>
        <a:lstStyle/>
        <a:p>
          <a:endParaRPr lang="ru-RU"/>
        </a:p>
      </dgm:t>
    </dgm:pt>
    <dgm:pt modelId="{7BF31011-1EA1-47D4-A6D8-E78CDD1B06D7}">
      <dgm:prSet phldrT="[Текст]" custT="1"/>
      <dgm:spPr/>
      <dgm:t>
        <a:bodyPr/>
        <a:lstStyle/>
        <a:p>
          <a:pPr algn="just"/>
          <a:r>
            <a:rPr lang="ru-RU" sz="1200" b="1" dirty="0" smtClean="0"/>
            <a:t>Социальный туризм (для </a:t>
          </a:r>
          <a:r>
            <a:rPr lang="ru-RU" sz="1200" b="1" dirty="0" err="1" smtClean="0"/>
            <a:t>соц</a:t>
          </a:r>
          <a:r>
            <a:rPr lang="ru-RU" sz="1200" b="1" dirty="0" smtClean="0"/>
            <a:t> категорий);</a:t>
          </a:r>
          <a:endParaRPr lang="ru-RU" sz="1200" b="1" dirty="0"/>
        </a:p>
      </dgm:t>
    </dgm:pt>
    <dgm:pt modelId="{BB2013CB-0CDF-41B5-947C-B94DB0F1FEDF}" type="parTrans" cxnId="{57163F2D-6689-4CF2-A447-1B3D1395076C}">
      <dgm:prSet/>
      <dgm:spPr/>
      <dgm:t>
        <a:bodyPr/>
        <a:lstStyle/>
        <a:p>
          <a:endParaRPr lang="ru-RU"/>
        </a:p>
      </dgm:t>
    </dgm:pt>
    <dgm:pt modelId="{F107C70A-6E86-4829-8220-1AAF364F0B14}" type="sibTrans" cxnId="{57163F2D-6689-4CF2-A447-1B3D1395076C}">
      <dgm:prSet/>
      <dgm:spPr/>
      <dgm:t>
        <a:bodyPr/>
        <a:lstStyle/>
        <a:p>
          <a:endParaRPr lang="ru-RU"/>
        </a:p>
      </dgm:t>
    </dgm:pt>
    <dgm:pt modelId="{25476129-6153-4431-8799-06B09DCB4C9D}">
      <dgm:prSet phldrT="[Текст]" custT="1"/>
      <dgm:spPr/>
      <dgm:t>
        <a:bodyPr/>
        <a:lstStyle/>
        <a:p>
          <a:pPr algn="just"/>
          <a:r>
            <a:rPr lang="ru-RU" sz="1200" b="1" dirty="0" smtClean="0"/>
            <a:t>Охрана окружающей среды</a:t>
          </a:r>
          <a:endParaRPr lang="ru-RU" sz="1200" b="1" dirty="0"/>
        </a:p>
      </dgm:t>
    </dgm:pt>
    <dgm:pt modelId="{6925E158-12DF-42D8-9752-0CA13F3DA7D3}" type="parTrans" cxnId="{AEEDCA5B-B80F-42C6-B9FB-B39F83AFC989}">
      <dgm:prSet/>
      <dgm:spPr/>
      <dgm:t>
        <a:bodyPr/>
        <a:lstStyle/>
        <a:p>
          <a:endParaRPr lang="ru-RU"/>
        </a:p>
      </dgm:t>
    </dgm:pt>
    <dgm:pt modelId="{23C2FD23-C68B-444E-836C-96B27546141B}" type="sibTrans" cxnId="{AEEDCA5B-B80F-42C6-B9FB-B39F83AFC989}">
      <dgm:prSet/>
      <dgm:spPr/>
      <dgm:t>
        <a:bodyPr/>
        <a:lstStyle/>
        <a:p>
          <a:endParaRPr lang="ru-RU"/>
        </a:p>
      </dgm:t>
    </dgm:pt>
    <dgm:pt modelId="{D8549822-F001-47F4-B766-940E0F5D0202}" type="pres">
      <dgm:prSet presAssocID="{E74BADEB-9FB1-4AEA-BBD7-ACF95EE9BD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E3CF18-A5A5-49F6-9C70-B7053C05BE20}" type="pres">
      <dgm:prSet presAssocID="{E7778C75-025B-406F-B20E-F3CF72E5CBA4}" presName="composite" presStyleCnt="0"/>
      <dgm:spPr/>
    </dgm:pt>
    <dgm:pt modelId="{5071056A-FBAA-472E-952B-7B4189B520C1}" type="pres">
      <dgm:prSet presAssocID="{E7778C75-025B-406F-B20E-F3CF72E5CBA4}" presName="parTx" presStyleLbl="alignNode1" presStyleIdx="0" presStyleCnt="3" custScaleX="778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D2B5F4-D3A3-44F3-A87D-6E9938E0B6E2}" type="pres">
      <dgm:prSet presAssocID="{E7778C75-025B-406F-B20E-F3CF72E5CBA4}" presName="desTx" presStyleLbl="alignAccFollowNode1" presStyleIdx="0" presStyleCnt="3" custScaleX="7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14ED49-A9BC-45A5-841C-E065629A8330}" type="pres">
      <dgm:prSet presAssocID="{4E656D8C-04CB-4928-B218-3628CB36FB8B}" presName="space" presStyleCnt="0"/>
      <dgm:spPr/>
    </dgm:pt>
    <dgm:pt modelId="{1DA52DE7-2208-44AF-8BDB-3CB8FA0FDA17}" type="pres">
      <dgm:prSet presAssocID="{E75DBEFD-F566-4287-86B1-832EBB932903}" presName="composite" presStyleCnt="0"/>
      <dgm:spPr/>
    </dgm:pt>
    <dgm:pt modelId="{E84A3408-A2E7-41A3-8449-67E9359392AB}" type="pres">
      <dgm:prSet presAssocID="{E75DBEFD-F566-4287-86B1-832EBB932903}" presName="parTx" presStyleLbl="alignNode1" presStyleIdx="1" presStyleCnt="3" custScaleX="803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F54A81-548F-4720-9248-1D44041DB3BA}" type="pres">
      <dgm:prSet presAssocID="{E75DBEFD-F566-4287-86B1-832EBB932903}" presName="desTx" presStyleLbl="alignAccFollowNode1" presStyleIdx="1" presStyleCnt="3" custScaleX="80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8818F-DF8F-469F-BCA8-C8E38088A3CB}" type="pres">
      <dgm:prSet presAssocID="{028C1240-8EEB-4B31-B97B-AC51FAE33961}" presName="space" presStyleCnt="0"/>
      <dgm:spPr/>
    </dgm:pt>
    <dgm:pt modelId="{C429F3CA-74AD-4166-8DCD-504701563012}" type="pres">
      <dgm:prSet presAssocID="{8F5DE605-946C-4A95-9F39-C7DD39C8481B}" presName="composite" presStyleCnt="0"/>
      <dgm:spPr/>
    </dgm:pt>
    <dgm:pt modelId="{3D748DF6-C3C6-4478-83EF-0C84B6FDD4D7}" type="pres">
      <dgm:prSet presAssocID="{8F5DE605-946C-4A95-9F39-C7DD39C8481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15D318-946B-4295-A7D2-FA3F62BD6E14}" type="pres">
      <dgm:prSet presAssocID="{8F5DE605-946C-4A95-9F39-C7DD39C8481B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E799D9-DC53-47C4-9810-169463AFFAE8}" srcId="{8F5DE605-946C-4A95-9F39-C7DD39C8481B}" destId="{51C190F8-B7C2-414B-B50F-99A3D4BB69B3}" srcOrd="0" destOrd="0" parTransId="{561402A4-5568-44AF-9461-1A5AD4B37207}" sibTransId="{8A4FCD5C-1EA6-4809-A0C2-773628CB4152}"/>
    <dgm:cxn modelId="{E2148973-84E8-4CE2-B79B-125E29A8ACFB}" type="presOf" srcId="{7BF31011-1EA1-47D4-A6D8-E78CDD1B06D7}" destId="{6B15D318-946B-4295-A7D2-FA3F62BD6E14}" srcOrd="0" destOrd="7" presId="urn:microsoft.com/office/officeart/2005/8/layout/hList1"/>
    <dgm:cxn modelId="{7432059D-CE61-4BDA-ADE1-D60D6FFF7B4C}" type="presOf" srcId="{1DA42F45-3964-4C64-B158-2748D5E015CE}" destId="{6B15D318-946B-4295-A7D2-FA3F62BD6E14}" srcOrd="0" destOrd="3" presId="urn:microsoft.com/office/officeart/2005/8/layout/hList1"/>
    <dgm:cxn modelId="{1F737623-C4EC-41F1-9B45-3B2278089424}" srcId="{8F5DE605-946C-4A95-9F39-C7DD39C8481B}" destId="{8E70FC7B-2CEE-4973-A5F0-9875C60AD903}" srcOrd="6" destOrd="0" parTransId="{25D4522F-2B3E-458D-B17B-50B42AD061BF}" sibTransId="{F36BBF99-1E02-4FC3-ABF8-BF1645D640BE}"/>
    <dgm:cxn modelId="{EA8396BC-FFE8-4169-8695-FD109C7117BC}" type="presOf" srcId="{51C190F8-B7C2-414B-B50F-99A3D4BB69B3}" destId="{6B15D318-946B-4295-A7D2-FA3F62BD6E14}" srcOrd="0" destOrd="0" presId="urn:microsoft.com/office/officeart/2005/8/layout/hList1"/>
    <dgm:cxn modelId="{9AC0751E-D66C-4965-96D6-4684194FD2D4}" srcId="{8F5DE605-946C-4A95-9F39-C7DD39C8481B}" destId="{1B40145E-91A4-49E5-8AA4-85EB50A5E69D}" srcOrd="2" destOrd="0" parTransId="{6A66CB2D-5F75-43BA-B150-285AE179AA7C}" sibTransId="{1B9A51BF-10B2-49AD-B054-D0070EED7497}"/>
    <dgm:cxn modelId="{0BD08543-D4A4-4E6E-8B40-5EF416FE93F8}" type="presOf" srcId="{E7778C75-025B-406F-B20E-F3CF72E5CBA4}" destId="{5071056A-FBAA-472E-952B-7B4189B520C1}" srcOrd="0" destOrd="0" presId="urn:microsoft.com/office/officeart/2005/8/layout/hList1"/>
    <dgm:cxn modelId="{8B65F008-2B87-4302-8C38-61ACD3280CE7}" type="presOf" srcId="{2CCAB170-A283-4ED7-B87E-1A5B95909CEC}" destId="{B1D2B5F4-D3A3-44F3-A87D-6E9938E0B6E2}" srcOrd="0" destOrd="0" presId="urn:microsoft.com/office/officeart/2005/8/layout/hList1"/>
    <dgm:cxn modelId="{2DBC7725-DD62-40B4-9486-F7F20DC78941}" srcId="{E7778C75-025B-406F-B20E-F3CF72E5CBA4}" destId="{2CCAB170-A283-4ED7-B87E-1A5B95909CEC}" srcOrd="0" destOrd="0" parTransId="{66EFCA03-86E3-4B8D-8F38-9D388706529D}" sibTransId="{634E7F8A-E29B-4363-87AC-9D847D233D40}"/>
    <dgm:cxn modelId="{3A0AC203-A9A7-49BF-AEF2-798C3CC6A2A6}" srcId="{8F5DE605-946C-4A95-9F39-C7DD39C8481B}" destId="{49FF4264-EE98-4C48-9A2D-6E1CFD4D32E4}" srcOrd="4" destOrd="0" parTransId="{DD50F29C-38F0-4965-B970-9032B6DB73F2}" sibTransId="{C487B96D-736F-465F-809D-42FBC711D47E}"/>
    <dgm:cxn modelId="{5DCB4AD8-E3A6-4B3F-92F3-DC2DE912C94C}" type="presOf" srcId="{0FD84099-99AD-46F7-BC88-A97469A26BBB}" destId="{6B15D318-946B-4295-A7D2-FA3F62BD6E14}" srcOrd="0" destOrd="1" presId="urn:microsoft.com/office/officeart/2005/8/layout/hList1"/>
    <dgm:cxn modelId="{A2647D98-8280-44C0-8390-3166925945D1}" srcId="{E74BADEB-9FB1-4AEA-BBD7-ACF95EE9BD68}" destId="{8F5DE605-946C-4A95-9F39-C7DD39C8481B}" srcOrd="2" destOrd="0" parTransId="{157436F0-3A4C-4EEE-8227-FD3FC612D1E4}" sibTransId="{927124CA-5F26-41C6-8563-91FDE037356A}"/>
    <dgm:cxn modelId="{1A7889DF-809F-4A0A-A6BE-78EA1B8EE7AE}" srcId="{E74BADEB-9FB1-4AEA-BBD7-ACF95EE9BD68}" destId="{E7778C75-025B-406F-B20E-F3CF72E5CBA4}" srcOrd="0" destOrd="0" parTransId="{FFD5098F-9C0D-4026-9FA6-D658F803D801}" sibTransId="{4E656D8C-04CB-4928-B218-3628CB36FB8B}"/>
    <dgm:cxn modelId="{81C72177-EA25-49DE-859B-F6DC964F6402}" type="presOf" srcId="{8F3AAD06-8D49-4DF9-803F-379C3F33DFB2}" destId="{6B15D318-946B-4295-A7D2-FA3F62BD6E14}" srcOrd="0" destOrd="5" presId="urn:microsoft.com/office/officeart/2005/8/layout/hList1"/>
    <dgm:cxn modelId="{F3318254-1113-4FA2-8224-24FA513EB8B2}" type="presOf" srcId="{1B40145E-91A4-49E5-8AA4-85EB50A5E69D}" destId="{6B15D318-946B-4295-A7D2-FA3F62BD6E14}" srcOrd="0" destOrd="2" presId="urn:microsoft.com/office/officeart/2005/8/layout/hList1"/>
    <dgm:cxn modelId="{A5ADBB0A-311D-4463-B267-324DBC67CEDD}" type="presOf" srcId="{E75DBEFD-F566-4287-86B1-832EBB932903}" destId="{E84A3408-A2E7-41A3-8449-67E9359392AB}" srcOrd="0" destOrd="0" presId="urn:microsoft.com/office/officeart/2005/8/layout/hList1"/>
    <dgm:cxn modelId="{8D8AD7ED-7EF0-4EC4-946A-815359222837}" srcId="{E7778C75-025B-406F-B20E-F3CF72E5CBA4}" destId="{FD72C5E5-1E78-4F7E-A640-61532CB24E89}" srcOrd="1" destOrd="0" parTransId="{72C7D21A-B861-4F7E-8678-CF8DA965F726}" sibTransId="{71643E30-9EBF-428E-81C4-636C95BD50D1}"/>
    <dgm:cxn modelId="{1BD336CD-9434-46DD-843C-DE52E564FE60}" srcId="{E74BADEB-9FB1-4AEA-BBD7-ACF95EE9BD68}" destId="{E75DBEFD-F566-4287-86B1-832EBB932903}" srcOrd="1" destOrd="0" parTransId="{E9EEAA2D-EE83-434A-BED5-1AEBB90E7742}" sibTransId="{028C1240-8EEB-4B31-B97B-AC51FAE33961}"/>
    <dgm:cxn modelId="{520A2A7A-1D07-4D05-A1A7-8DAC5E942DB4}" type="presOf" srcId="{8E70FC7B-2CEE-4973-A5F0-9875C60AD903}" destId="{6B15D318-946B-4295-A7D2-FA3F62BD6E14}" srcOrd="0" destOrd="6" presId="urn:microsoft.com/office/officeart/2005/8/layout/hList1"/>
    <dgm:cxn modelId="{1E77136E-6884-4729-92A2-AD1616231844}" srcId="{8F5DE605-946C-4A95-9F39-C7DD39C8481B}" destId="{8F3AAD06-8D49-4DF9-803F-379C3F33DFB2}" srcOrd="5" destOrd="0" parTransId="{D5B8F717-8605-4FF6-9B08-9D85EF8E6CF5}" sibTransId="{A2EF201E-511A-4762-A42F-E788A757C04D}"/>
    <dgm:cxn modelId="{64355B70-5B74-4DBC-95F0-7515C3ACE63F}" srcId="{8F5DE605-946C-4A95-9F39-C7DD39C8481B}" destId="{1DA42F45-3964-4C64-B158-2748D5E015CE}" srcOrd="3" destOrd="0" parTransId="{919AE750-4AE2-46F5-B70D-29D0CBBC43E3}" sibTransId="{46E664D6-F361-4358-A07E-2018BC5DB454}"/>
    <dgm:cxn modelId="{FC4BE354-B06E-4076-99A3-C2D72A8BC0F6}" type="presOf" srcId="{EB267707-BFE4-466F-BF3D-91845D86892A}" destId="{45F54A81-548F-4720-9248-1D44041DB3BA}" srcOrd="0" destOrd="0" presId="urn:microsoft.com/office/officeart/2005/8/layout/hList1"/>
    <dgm:cxn modelId="{5A28F8A5-40E5-4AA7-B192-2584582D66F7}" srcId="{E75DBEFD-F566-4287-86B1-832EBB932903}" destId="{EB267707-BFE4-466F-BF3D-91845D86892A}" srcOrd="0" destOrd="0" parTransId="{D6506779-DDB6-4425-BB41-7601F55151C7}" sibTransId="{5CFB56EE-428F-471B-BD38-FAB9D1962F59}"/>
    <dgm:cxn modelId="{AEEDCA5B-B80F-42C6-B9FB-B39F83AFC989}" srcId="{8F5DE605-946C-4A95-9F39-C7DD39C8481B}" destId="{25476129-6153-4431-8799-06B09DCB4C9D}" srcOrd="8" destOrd="0" parTransId="{6925E158-12DF-42D8-9752-0CA13F3DA7D3}" sibTransId="{23C2FD23-C68B-444E-836C-96B27546141B}"/>
    <dgm:cxn modelId="{57163F2D-6689-4CF2-A447-1B3D1395076C}" srcId="{8F5DE605-946C-4A95-9F39-C7DD39C8481B}" destId="{7BF31011-1EA1-47D4-A6D8-E78CDD1B06D7}" srcOrd="7" destOrd="0" parTransId="{BB2013CB-0CDF-41B5-947C-B94DB0F1FEDF}" sibTransId="{F107C70A-6E86-4829-8220-1AAF364F0B14}"/>
    <dgm:cxn modelId="{4B54EB33-F7C8-478B-BB98-37595C9D657E}" type="presOf" srcId="{49FF4264-EE98-4C48-9A2D-6E1CFD4D32E4}" destId="{6B15D318-946B-4295-A7D2-FA3F62BD6E14}" srcOrd="0" destOrd="4" presId="urn:microsoft.com/office/officeart/2005/8/layout/hList1"/>
    <dgm:cxn modelId="{E2DBC83D-9AC8-4648-97A3-0E6B14608067}" srcId="{8F5DE605-946C-4A95-9F39-C7DD39C8481B}" destId="{0FD84099-99AD-46F7-BC88-A97469A26BBB}" srcOrd="1" destOrd="0" parTransId="{22F5B655-6070-4117-A40B-3DA014C813A2}" sibTransId="{47FD971B-6D70-4852-BC19-B39F14F1F954}"/>
    <dgm:cxn modelId="{6D442452-785D-4FD4-86F7-51F8FA697E15}" type="presOf" srcId="{E74BADEB-9FB1-4AEA-BBD7-ACF95EE9BD68}" destId="{D8549822-F001-47F4-B766-940E0F5D0202}" srcOrd="0" destOrd="0" presId="urn:microsoft.com/office/officeart/2005/8/layout/hList1"/>
    <dgm:cxn modelId="{DE7C763C-D4FD-4275-8C8E-A60682D8F35B}" type="presOf" srcId="{FD72C5E5-1E78-4F7E-A640-61532CB24E89}" destId="{B1D2B5F4-D3A3-44F3-A87D-6E9938E0B6E2}" srcOrd="0" destOrd="1" presId="urn:microsoft.com/office/officeart/2005/8/layout/hList1"/>
    <dgm:cxn modelId="{C13D83EE-7FF1-4E7D-9428-08912F9DDD81}" type="presOf" srcId="{25476129-6153-4431-8799-06B09DCB4C9D}" destId="{6B15D318-946B-4295-A7D2-FA3F62BD6E14}" srcOrd="0" destOrd="8" presId="urn:microsoft.com/office/officeart/2005/8/layout/hList1"/>
    <dgm:cxn modelId="{6D868725-55CF-4B72-829E-E503D92CCE6C}" type="presOf" srcId="{8F5DE605-946C-4A95-9F39-C7DD39C8481B}" destId="{3D748DF6-C3C6-4478-83EF-0C84B6FDD4D7}" srcOrd="0" destOrd="0" presId="urn:microsoft.com/office/officeart/2005/8/layout/hList1"/>
    <dgm:cxn modelId="{3BF9E873-BE42-4EDB-86C3-C292F1718351}" type="presParOf" srcId="{D8549822-F001-47F4-B766-940E0F5D0202}" destId="{DDE3CF18-A5A5-49F6-9C70-B7053C05BE20}" srcOrd="0" destOrd="0" presId="urn:microsoft.com/office/officeart/2005/8/layout/hList1"/>
    <dgm:cxn modelId="{D1155BD1-46C4-4489-867B-B64F7AE2762B}" type="presParOf" srcId="{DDE3CF18-A5A5-49F6-9C70-B7053C05BE20}" destId="{5071056A-FBAA-472E-952B-7B4189B520C1}" srcOrd="0" destOrd="0" presId="urn:microsoft.com/office/officeart/2005/8/layout/hList1"/>
    <dgm:cxn modelId="{C9F1F87B-79B8-4B29-BA7C-4C1AEB110058}" type="presParOf" srcId="{DDE3CF18-A5A5-49F6-9C70-B7053C05BE20}" destId="{B1D2B5F4-D3A3-44F3-A87D-6E9938E0B6E2}" srcOrd="1" destOrd="0" presId="urn:microsoft.com/office/officeart/2005/8/layout/hList1"/>
    <dgm:cxn modelId="{561E4E22-E65A-4D95-80CE-2C53C7F6D919}" type="presParOf" srcId="{D8549822-F001-47F4-B766-940E0F5D0202}" destId="{BB14ED49-A9BC-45A5-841C-E065629A8330}" srcOrd="1" destOrd="0" presId="urn:microsoft.com/office/officeart/2005/8/layout/hList1"/>
    <dgm:cxn modelId="{04DEB432-F180-488E-A2C1-688E6E149FF4}" type="presParOf" srcId="{D8549822-F001-47F4-B766-940E0F5D0202}" destId="{1DA52DE7-2208-44AF-8BDB-3CB8FA0FDA17}" srcOrd="2" destOrd="0" presId="urn:microsoft.com/office/officeart/2005/8/layout/hList1"/>
    <dgm:cxn modelId="{D6B28408-66B8-4B5B-A299-0822F72FFAD0}" type="presParOf" srcId="{1DA52DE7-2208-44AF-8BDB-3CB8FA0FDA17}" destId="{E84A3408-A2E7-41A3-8449-67E9359392AB}" srcOrd="0" destOrd="0" presId="urn:microsoft.com/office/officeart/2005/8/layout/hList1"/>
    <dgm:cxn modelId="{B38B0148-3F7D-459A-9BE4-83CC95D62971}" type="presParOf" srcId="{1DA52DE7-2208-44AF-8BDB-3CB8FA0FDA17}" destId="{45F54A81-548F-4720-9248-1D44041DB3BA}" srcOrd="1" destOrd="0" presId="urn:microsoft.com/office/officeart/2005/8/layout/hList1"/>
    <dgm:cxn modelId="{7F81FECA-6DC6-42CE-8BD2-6464FC870EA0}" type="presParOf" srcId="{D8549822-F001-47F4-B766-940E0F5D0202}" destId="{C6D8818F-DF8F-469F-BCA8-C8E38088A3CB}" srcOrd="3" destOrd="0" presId="urn:microsoft.com/office/officeart/2005/8/layout/hList1"/>
    <dgm:cxn modelId="{4C2BA1DC-4848-4A2C-9279-A86D24CFD8E4}" type="presParOf" srcId="{D8549822-F001-47F4-B766-940E0F5D0202}" destId="{C429F3CA-74AD-4166-8DCD-504701563012}" srcOrd="4" destOrd="0" presId="urn:microsoft.com/office/officeart/2005/8/layout/hList1"/>
    <dgm:cxn modelId="{4B3679BB-8CC0-40A6-B19E-995E9FD113FE}" type="presParOf" srcId="{C429F3CA-74AD-4166-8DCD-504701563012}" destId="{3D748DF6-C3C6-4478-83EF-0C84B6FDD4D7}" srcOrd="0" destOrd="0" presId="urn:microsoft.com/office/officeart/2005/8/layout/hList1"/>
    <dgm:cxn modelId="{2431D5EE-839B-479C-9661-3DE593051C7C}" type="presParOf" srcId="{C429F3CA-74AD-4166-8DCD-504701563012}" destId="{6B15D318-946B-4295-A7D2-FA3F62BD6E1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D2A1A1-9E0D-4CCE-9AD6-231E937DCF82}">
      <dsp:nvSpPr>
        <dsp:cNvPr id="0" name=""/>
        <dsp:cNvSpPr/>
      </dsp:nvSpPr>
      <dsp:spPr>
        <a:xfrm>
          <a:off x="0" y="0"/>
          <a:ext cx="80752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D4F91F-F755-4782-A10A-4B4F664EC2BE}">
      <dsp:nvSpPr>
        <dsp:cNvPr id="0" name=""/>
        <dsp:cNvSpPr/>
      </dsp:nvSpPr>
      <dsp:spPr>
        <a:xfrm>
          <a:off x="0" y="0"/>
          <a:ext cx="1615048" cy="39170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Планируемое 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финансирование 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2019-2024гг: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ФБ  417,0 млн руб.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РБ  4,2 млн руб.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год: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ФБ 110,5 млн руб.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РБ 1,1 млн руб.</a:t>
          </a:r>
          <a:endParaRPr lang="ru-RU" sz="1500" kern="1200" dirty="0">
            <a:latin typeface="+mn-lt"/>
            <a:cs typeface="Times New Roman" panose="02020603050405020304" pitchFamily="18" charset="0"/>
          </a:endParaRPr>
        </a:p>
      </dsp:txBody>
      <dsp:txXfrm>
        <a:off x="0" y="0"/>
        <a:ext cx="1615048" cy="3917032"/>
      </dsp:txXfrm>
    </dsp:sp>
    <dsp:sp modelId="{474333E3-1680-4D63-9B54-3B654AFD40B2}">
      <dsp:nvSpPr>
        <dsp:cNvPr id="0" name=""/>
        <dsp:cNvSpPr/>
      </dsp:nvSpPr>
      <dsp:spPr>
        <a:xfrm>
          <a:off x="1736176" y="46046"/>
          <a:ext cx="6339063" cy="920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>
              <a:solidFill>
                <a:schemeClr val="tx1"/>
              </a:solidFill>
              <a:latin typeface="+mn-lt"/>
            </a:rPr>
            <a:t>Докапитализация</a:t>
          </a:r>
          <a:r>
            <a:rPr lang="ru-RU" sz="2500" kern="1200" dirty="0" smtClean="0">
              <a:solidFill>
                <a:schemeClr val="tx1"/>
              </a:solidFill>
              <a:latin typeface="+mn-lt"/>
            </a:rPr>
            <a:t> МФО на 60 млн. руб.</a:t>
          </a:r>
          <a:endParaRPr lang="ru-RU" sz="2500" kern="1200" dirty="0">
            <a:solidFill>
              <a:schemeClr val="tx1"/>
            </a:solidFill>
            <a:latin typeface="+mn-lt"/>
          </a:endParaRPr>
        </a:p>
      </dsp:txBody>
      <dsp:txXfrm>
        <a:off x="1736176" y="46046"/>
        <a:ext cx="6339063" cy="920923"/>
      </dsp:txXfrm>
    </dsp:sp>
    <dsp:sp modelId="{65175D36-247D-468A-BD38-D5DC3A062E28}">
      <dsp:nvSpPr>
        <dsp:cNvPr id="0" name=""/>
        <dsp:cNvSpPr/>
      </dsp:nvSpPr>
      <dsp:spPr>
        <a:xfrm>
          <a:off x="1615047" y="966969"/>
          <a:ext cx="64601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428BF-F170-48E5-84D6-0E8B294FC791}">
      <dsp:nvSpPr>
        <dsp:cNvPr id="0" name=""/>
        <dsp:cNvSpPr/>
      </dsp:nvSpPr>
      <dsp:spPr>
        <a:xfrm>
          <a:off x="1736176" y="1013015"/>
          <a:ext cx="6339063" cy="920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>
              <a:latin typeface="+mn-lt"/>
            </a:rPr>
            <a:t>Докапитализация</a:t>
          </a:r>
          <a:r>
            <a:rPr lang="ru-RU" sz="2500" kern="1200" dirty="0" smtClean="0">
              <a:latin typeface="+mn-lt"/>
            </a:rPr>
            <a:t> гарантийного фонда на 10-20 млн. руб.</a:t>
          </a:r>
          <a:endParaRPr lang="ru-RU" sz="2500" kern="1200" dirty="0">
            <a:latin typeface="+mn-lt"/>
          </a:endParaRPr>
        </a:p>
      </dsp:txBody>
      <dsp:txXfrm>
        <a:off x="1736176" y="1013015"/>
        <a:ext cx="6339063" cy="920923"/>
      </dsp:txXfrm>
    </dsp:sp>
    <dsp:sp modelId="{106D25FE-137A-48AD-A431-E62E465D3FC4}">
      <dsp:nvSpPr>
        <dsp:cNvPr id="0" name=""/>
        <dsp:cNvSpPr/>
      </dsp:nvSpPr>
      <dsp:spPr>
        <a:xfrm>
          <a:off x="1615047" y="1933938"/>
          <a:ext cx="64601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0D75EE-9812-4ADD-85D8-4BFCE6674FDD}">
      <dsp:nvSpPr>
        <dsp:cNvPr id="0" name=""/>
        <dsp:cNvSpPr/>
      </dsp:nvSpPr>
      <dsp:spPr>
        <a:xfrm>
          <a:off x="1736176" y="1979985"/>
          <a:ext cx="6339063" cy="920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+mn-lt"/>
            </a:rPr>
            <a:t>Гранты на социальное предпринимательство 20 млн. руб.</a:t>
          </a:r>
          <a:endParaRPr lang="ru-RU" sz="2500" kern="1200" dirty="0">
            <a:latin typeface="+mn-lt"/>
          </a:endParaRPr>
        </a:p>
      </dsp:txBody>
      <dsp:txXfrm>
        <a:off x="1736176" y="1979985"/>
        <a:ext cx="6339063" cy="920923"/>
      </dsp:txXfrm>
    </dsp:sp>
    <dsp:sp modelId="{B5EB5734-CB83-4CB5-8429-9EDE91AA53FD}">
      <dsp:nvSpPr>
        <dsp:cNvPr id="0" name=""/>
        <dsp:cNvSpPr/>
      </dsp:nvSpPr>
      <dsp:spPr>
        <a:xfrm>
          <a:off x="1615047" y="2900908"/>
          <a:ext cx="64601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9FA806-39E9-4B2D-8E14-7C5C5F83EFD0}">
      <dsp:nvSpPr>
        <dsp:cNvPr id="0" name=""/>
        <dsp:cNvSpPr/>
      </dsp:nvSpPr>
      <dsp:spPr>
        <a:xfrm>
          <a:off x="1736176" y="2946954"/>
          <a:ext cx="6339063" cy="920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+mn-lt"/>
            </a:rPr>
            <a:t>Субсидии на поддержку производителей товаров (работ, услуг) 12 млн. руб.</a:t>
          </a:r>
          <a:endParaRPr lang="ru-RU" sz="2500" kern="1200" dirty="0">
            <a:latin typeface="+mn-lt"/>
          </a:endParaRPr>
        </a:p>
      </dsp:txBody>
      <dsp:txXfrm>
        <a:off x="1736176" y="2946954"/>
        <a:ext cx="6339063" cy="920923"/>
      </dsp:txXfrm>
    </dsp:sp>
    <dsp:sp modelId="{AD60ECBA-0DB6-48BB-A9C0-C0F921464E3E}">
      <dsp:nvSpPr>
        <dsp:cNvPr id="0" name=""/>
        <dsp:cNvSpPr/>
      </dsp:nvSpPr>
      <dsp:spPr>
        <a:xfrm>
          <a:off x="1615047" y="3867877"/>
          <a:ext cx="64601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71056A-FBAA-472E-952B-7B4189B520C1}">
      <dsp:nvSpPr>
        <dsp:cNvPr id="0" name=""/>
        <dsp:cNvSpPr/>
      </dsp:nvSpPr>
      <dsp:spPr>
        <a:xfrm>
          <a:off x="3944" y="22149"/>
          <a:ext cx="2236556" cy="4712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Социально-значимые виды деятельности</a:t>
          </a:r>
          <a:endParaRPr lang="ru-RU" sz="1300" kern="1200" dirty="0"/>
        </a:p>
      </dsp:txBody>
      <dsp:txXfrm>
        <a:off x="3944" y="22149"/>
        <a:ext cx="2236556" cy="471256"/>
      </dsp:txXfrm>
    </dsp:sp>
    <dsp:sp modelId="{B1D2B5F4-D3A3-44F3-A87D-6E9938E0B6E2}">
      <dsp:nvSpPr>
        <dsp:cNvPr id="0" name=""/>
        <dsp:cNvSpPr/>
      </dsp:nvSpPr>
      <dsp:spPr>
        <a:xfrm>
          <a:off x="3944" y="493405"/>
          <a:ext cx="2236556" cy="466901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Создание и развитие центром времяпрепровождения детей дошкольного возраста; </a:t>
          </a:r>
          <a:endParaRPr lang="ru-RU" sz="1300" kern="1200" dirty="0"/>
        </a:p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Создание и развитие дошкольных центров с образовательной программой или присмотру детей и уходу за ними.</a:t>
          </a:r>
          <a:endParaRPr lang="ru-RU" sz="1300" kern="1200" dirty="0"/>
        </a:p>
      </dsp:txBody>
      <dsp:txXfrm>
        <a:off x="3944" y="493405"/>
        <a:ext cx="2236556" cy="4669019"/>
      </dsp:txXfrm>
    </dsp:sp>
    <dsp:sp modelId="{E84A3408-A2E7-41A3-8449-67E9359392AB}">
      <dsp:nvSpPr>
        <dsp:cNvPr id="0" name=""/>
        <dsp:cNvSpPr/>
      </dsp:nvSpPr>
      <dsp:spPr>
        <a:xfrm>
          <a:off x="2642739" y="22149"/>
          <a:ext cx="2307551" cy="4712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 штатной численности</a:t>
          </a:r>
          <a:endParaRPr lang="ru-RU" sz="1300" kern="1200" dirty="0"/>
        </a:p>
      </dsp:txBody>
      <dsp:txXfrm>
        <a:off x="2642739" y="22149"/>
        <a:ext cx="2307551" cy="471256"/>
      </dsp:txXfrm>
    </dsp:sp>
    <dsp:sp modelId="{45F54A81-548F-4720-9248-1D44041DB3BA}">
      <dsp:nvSpPr>
        <dsp:cNvPr id="0" name=""/>
        <dsp:cNvSpPr/>
      </dsp:nvSpPr>
      <dsp:spPr>
        <a:xfrm>
          <a:off x="2642739" y="493405"/>
          <a:ext cx="2307551" cy="466901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Занятость у субъекта (по итогам прошлого года более 50% следующих категорий: инвалиды и люди с ограниченными возможностями, одинокие и многодетные родители, родители детей инвалидов, пенсионеры и лица </a:t>
          </a:r>
          <a:r>
            <a:rPr lang="ru-RU" sz="1300" kern="1200" dirty="0" err="1" smtClean="0"/>
            <a:t>предпенсионного</a:t>
          </a:r>
          <a:r>
            <a:rPr lang="ru-RU" sz="1300" kern="1200" dirty="0" smtClean="0"/>
            <a:t> возраста, выпускники детских домов до 21 года, </a:t>
          </a:r>
          <a:r>
            <a:rPr lang="ru-RU" sz="1300" kern="1200" dirty="0" err="1" smtClean="0"/>
            <a:t>освобоженные</a:t>
          </a:r>
          <a:r>
            <a:rPr lang="ru-RU" sz="1300" kern="1200" dirty="0" smtClean="0"/>
            <a:t> из мест лишения свободы (непогашенная, неснятая), беженцы и вынужденные переселенцы, уволенные с военной службы, чернобыльцы и </a:t>
          </a:r>
          <a:r>
            <a:rPr lang="ru-RU" sz="1300" kern="1200" dirty="0" err="1" smtClean="0"/>
            <a:t>пд</a:t>
          </a:r>
          <a:r>
            <a:rPr lang="ru-RU" sz="1300" kern="1200" dirty="0" smtClean="0"/>
            <a:t>.</a:t>
          </a:r>
          <a:endParaRPr lang="ru-RU" sz="1300" kern="1200" dirty="0"/>
        </a:p>
      </dsp:txBody>
      <dsp:txXfrm>
        <a:off x="2642739" y="493405"/>
        <a:ext cx="2307551" cy="4669019"/>
      </dsp:txXfrm>
    </dsp:sp>
    <dsp:sp modelId="{3D748DF6-C3C6-4478-83EF-0C84B6FDD4D7}">
      <dsp:nvSpPr>
        <dsp:cNvPr id="0" name=""/>
        <dsp:cNvSpPr/>
      </dsp:nvSpPr>
      <dsp:spPr>
        <a:xfrm>
          <a:off x="5352528" y="22149"/>
          <a:ext cx="2873126" cy="4712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 видам деятельности</a:t>
          </a:r>
          <a:endParaRPr lang="ru-RU" sz="1300" kern="1200" dirty="0"/>
        </a:p>
      </dsp:txBody>
      <dsp:txXfrm>
        <a:off x="5352528" y="22149"/>
        <a:ext cx="2873126" cy="471256"/>
      </dsp:txXfrm>
    </dsp:sp>
    <dsp:sp modelId="{6B15D318-946B-4295-A7D2-FA3F62BD6E14}">
      <dsp:nvSpPr>
        <dsp:cNvPr id="0" name=""/>
        <dsp:cNvSpPr/>
      </dsp:nvSpPr>
      <dsp:spPr>
        <a:xfrm>
          <a:off x="5352528" y="493405"/>
          <a:ext cx="2873126" cy="466901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Предоставление социальных услуг;</a:t>
          </a:r>
          <a:endParaRPr lang="ru-RU" sz="1200" b="1" kern="1200" dirty="0"/>
        </a:p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 Содействие </a:t>
          </a:r>
          <a:r>
            <a:rPr lang="ru-RU" sz="1200" b="1" kern="1200" dirty="0" smtClean="0"/>
            <a:t>профориентации</a:t>
          </a:r>
          <a:r>
            <a:rPr lang="ru-RU" sz="1000" b="1" kern="1200" dirty="0" smtClean="0"/>
            <a:t>, занятости и </a:t>
          </a:r>
          <a:r>
            <a:rPr lang="ru-RU" sz="1000" b="1" kern="1200" dirty="0" err="1" smtClean="0"/>
            <a:t>самозанятости</a:t>
          </a:r>
          <a:r>
            <a:rPr lang="ru-RU" sz="1000" b="1" kern="1200" dirty="0" smtClean="0"/>
            <a:t> лиц </a:t>
          </a:r>
          <a:r>
            <a:rPr lang="ru-RU" sz="1000" b="1" kern="1200" dirty="0" err="1" smtClean="0"/>
            <a:t>соцкатегории</a:t>
          </a:r>
          <a:r>
            <a:rPr lang="ru-RU" sz="1000" b="1" kern="1200" dirty="0" smtClean="0"/>
            <a:t> (столбец по штатной численности);</a:t>
          </a:r>
          <a:endParaRPr lang="ru-RU" sz="1000" b="1" kern="1200" dirty="0"/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Производство и реализация медицинской техники, протезно-ортопедический изделий, программного обеспечения и средств профилактики инвалидности и реабилитации,</a:t>
          </a:r>
          <a:endParaRPr lang="ru-RU" sz="1200" b="1" kern="1200" dirty="0"/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/>
            <a:t>Культурно-просветительская* </a:t>
          </a:r>
          <a:r>
            <a:rPr lang="ru-RU" sz="1200" b="1" kern="1200" dirty="0" smtClean="0"/>
            <a:t>деятельность;</a:t>
          </a:r>
          <a:endParaRPr lang="ru-RU" sz="1200" b="1" kern="1200" dirty="0"/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Предоставление образовательных услуг детям до 18 лет и социальным категориям,</a:t>
          </a:r>
          <a:endParaRPr lang="ru-RU" sz="1200" b="1" kern="1200" dirty="0"/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Выпуск периодических изданий, книжной продукции образовательной, научной и культурной тематики. И включенных в Перечень, облагаемых под 10%НДС,</a:t>
          </a:r>
          <a:endParaRPr lang="ru-RU" sz="1200" b="1" kern="1200" dirty="0"/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Деятельность по отдыху и оздоровлению детей до 18 лет и пенсионеров, </a:t>
          </a:r>
          <a:endParaRPr lang="ru-RU" sz="1200" b="1" kern="1200" dirty="0"/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Социальный туризм (для </a:t>
          </a:r>
          <a:r>
            <a:rPr lang="ru-RU" sz="1200" b="1" kern="1200" dirty="0" err="1" smtClean="0"/>
            <a:t>соц</a:t>
          </a:r>
          <a:r>
            <a:rPr lang="ru-RU" sz="1200" b="1" kern="1200" dirty="0" smtClean="0"/>
            <a:t> категорий);</a:t>
          </a:r>
          <a:endParaRPr lang="ru-RU" sz="1200" b="1" kern="1200" dirty="0"/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Охрана окружающей среды</a:t>
          </a:r>
          <a:endParaRPr lang="ru-RU" sz="1200" b="1" kern="1200" dirty="0"/>
        </a:p>
      </dsp:txBody>
      <dsp:txXfrm>
        <a:off x="5352528" y="493405"/>
        <a:ext cx="2873126" cy="46690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721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194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384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429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005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118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88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422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45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259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27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23132-FBE1-497E-A883-B884750F5BE7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7E39A-5DE4-480F-97D3-EA25BDE9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605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Поддержка программ развития МСП моногородов РХ 2019-2024гг.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356992"/>
            <a:ext cx="6400800" cy="17526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Национальный проект «Малое и среднее предпринимательство и поддержка предпринимательской инициативы»</a:t>
            </a:r>
            <a:endParaRPr lang="ru-RU" sz="1600" dirty="0"/>
          </a:p>
        </p:txBody>
      </p:sp>
      <p:pic>
        <p:nvPicPr>
          <p:cNvPr id="4" name="Picture 7" descr="C:\Users\Пользователь\Desktop\997dc859bea363f8ff2f590b0d6be888_X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013176"/>
            <a:ext cx="1770233" cy="119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6205132"/>
            <a:ext cx="5472608" cy="392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Приказ Минэкономразвития РФ №67 от 14.02.20018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038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u="sng" dirty="0" smtClean="0"/>
              <a:t>Общее финансирование и мероприятия</a:t>
            </a:r>
            <a:endParaRPr lang="ru-RU" sz="2800" u="sng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7679888"/>
              </p:ext>
            </p:extLst>
          </p:nvPr>
        </p:nvGraphicFramePr>
        <p:xfrm>
          <a:off x="457200" y="1600201"/>
          <a:ext cx="8075240" cy="3917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1902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u="sng" dirty="0" smtClean="0"/>
              <a:t>Поддержка субъектов МСП, осуществляющих деятельность в сфере производства товаров (работ, услуг) </a:t>
            </a:r>
            <a:endParaRPr lang="ru-RU" sz="2400" u="sng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22712" cy="4525963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3400" b="1" dirty="0" smtClean="0"/>
              <a:t>Виды поддержки</a:t>
            </a:r>
          </a:p>
          <a:p>
            <a:pPr marL="0" indent="0">
              <a:buNone/>
            </a:pPr>
            <a:endParaRPr lang="ru-RU" b="1" dirty="0" smtClean="0"/>
          </a:p>
          <a:p>
            <a:pPr algn="just"/>
            <a:r>
              <a:rPr lang="ru-RU" sz="3500" b="1" dirty="0" smtClean="0"/>
              <a:t>Субсидирование части затрат </a:t>
            </a:r>
            <a:r>
              <a:rPr lang="ru-RU" sz="3500" dirty="0" smtClean="0"/>
              <a:t>субъектов МСП, связанных с </a:t>
            </a:r>
            <a:r>
              <a:rPr lang="ru-RU" sz="3500" b="1" dirty="0" smtClean="0"/>
              <a:t>уплатой % по кредитам на строительство (реконструкцию) производственных</a:t>
            </a:r>
            <a:r>
              <a:rPr lang="ru-RU" sz="3500" b="1" dirty="0"/>
              <a:t> </a:t>
            </a:r>
            <a:r>
              <a:rPr lang="ru-RU" sz="3500" b="1" dirty="0" smtClean="0"/>
              <a:t>зданий, сооружений либо приобретение оборудования</a:t>
            </a:r>
            <a:r>
              <a:rPr lang="ru-RU" sz="3500" dirty="0" smtClean="0"/>
              <a:t> в целях создания либо модернизации производства товаров (работ, услуг). Кредит до 1,5 млн. руб.</a:t>
            </a:r>
          </a:p>
          <a:p>
            <a:pPr algn="just"/>
            <a:r>
              <a:rPr lang="ru-RU" sz="3500" b="1" dirty="0" smtClean="0"/>
              <a:t>Субсидирование части затрат </a:t>
            </a:r>
            <a:r>
              <a:rPr lang="ru-RU" sz="3500" dirty="0" smtClean="0"/>
              <a:t>субъектов МСП, связанных с уплатой </a:t>
            </a:r>
            <a:r>
              <a:rPr lang="ru-RU" sz="3500" b="1" dirty="0" smtClean="0"/>
              <a:t>лизинговых платежей </a:t>
            </a:r>
            <a:r>
              <a:rPr lang="ru-RU" sz="3500" dirty="0" smtClean="0"/>
              <a:t>и (или) </a:t>
            </a:r>
            <a:r>
              <a:rPr lang="ru-RU" sz="3500" b="1" dirty="0" smtClean="0"/>
              <a:t>первого взноса (аванса) по лизингу </a:t>
            </a:r>
            <a:r>
              <a:rPr lang="ru-RU" sz="3500" dirty="0" smtClean="0"/>
              <a:t>в целях создания или модернизации производства. Текущие платежи по лизингу – текущего года, первоначальный взнос без ограничений.</a:t>
            </a:r>
          </a:p>
          <a:p>
            <a:endParaRPr lang="ru-RU" sz="35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51920" y="1600200"/>
            <a:ext cx="4834880" cy="4525963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3400" b="1" dirty="0" smtClean="0"/>
              <a:t>Условия</a:t>
            </a:r>
          </a:p>
          <a:p>
            <a:endParaRPr lang="ru-RU" dirty="0" smtClean="0"/>
          </a:p>
          <a:p>
            <a:pPr algn="just"/>
            <a:r>
              <a:rPr lang="ru-RU" sz="3500" b="1" dirty="0" smtClean="0"/>
              <a:t>Вид деятельности – сфера производства</a:t>
            </a:r>
            <a:r>
              <a:rPr lang="ru-RU" sz="3500" dirty="0" smtClean="0"/>
              <a:t>, кроме </a:t>
            </a:r>
            <a:r>
              <a:rPr lang="en-US" sz="3500" dirty="0" smtClean="0"/>
              <a:t>G</a:t>
            </a:r>
            <a:r>
              <a:rPr lang="ru-RU" sz="3500" dirty="0" smtClean="0"/>
              <a:t> (45 код входит), </a:t>
            </a:r>
            <a:r>
              <a:rPr lang="en-US" sz="3500" dirty="0" smtClean="0"/>
              <a:t>K, L, M</a:t>
            </a:r>
            <a:r>
              <a:rPr lang="ru-RU" sz="3500" dirty="0" smtClean="0"/>
              <a:t> (71 и 75 код входят), </a:t>
            </a:r>
            <a:r>
              <a:rPr lang="en-US" sz="3500" dirty="0" smtClean="0"/>
              <a:t>N, O, S </a:t>
            </a:r>
            <a:r>
              <a:rPr lang="ru-RU" sz="3500" dirty="0" smtClean="0"/>
              <a:t>(коды 95-96 входят), </a:t>
            </a:r>
            <a:r>
              <a:rPr lang="en-US" sz="3500" dirty="0" smtClean="0"/>
              <a:t>T, U </a:t>
            </a:r>
            <a:r>
              <a:rPr lang="ru-RU" sz="3500" dirty="0" smtClean="0"/>
              <a:t>ОКВЭД. Кроме подакцизных товаров и добычи полезных ископаемых (кроме </a:t>
            </a:r>
            <a:r>
              <a:rPr lang="ru-RU" sz="3500" dirty="0" err="1" smtClean="0"/>
              <a:t>общераспостраненных</a:t>
            </a:r>
            <a:r>
              <a:rPr lang="ru-RU" sz="3500" dirty="0" smtClean="0"/>
              <a:t>);</a:t>
            </a:r>
          </a:p>
          <a:p>
            <a:pPr algn="just"/>
            <a:r>
              <a:rPr lang="ru-RU" sz="3500" b="1" dirty="0" smtClean="0"/>
              <a:t>Предмет поддержки:</a:t>
            </a:r>
            <a:r>
              <a:rPr lang="ru-RU" sz="3500" dirty="0" smtClean="0"/>
              <a:t> оборудование</a:t>
            </a:r>
            <a:r>
              <a:rPr lang="ru-RU" sz="3500" dirty="0"/>
              <a:t>,</a:t>
            </a:r>
            <a:r>
              <a:rPr lang="ru-RU" sz="3500" dirty="0" smtClean="0"/>
              <a:t> устройства, механизмы, ТС (кроме легковых и воздушных судов), станки, приборы, аппараты, агрегаты, установки, машины</a:t>
            </a:r>
            <a:r>
              <a:rPr lang="ru-RU" sz="3500" dirty="0"/>
              <a:t>.</a:t>
            </a:r>
            <a:r>
              <a:rPr lang="ru-RU" sz="3500" dirty="0" smtClean="0"/>
              <a:t>  Все они должны относится к 2 амортизационной группе. Кроме оборудования в целях оптовой и розничной торговли;</a:t>
            </a:r>
          </a:p>
          <a:p>
            <a:pPr algn="just"/>
            <a:r>
              <a:rPr lang="ru-RU" sz="3500" dirty="0" smtClean="0"/>
              <a:t>Предмет поддержки по лизингу: оборудование, универсальные мобильные платформы, нестационарные объекты для осуществления деятельности;</a:t>
            </a:r>
          </a:p>
          <a:p>
            <a:pPr algn="just"/>
            <a:r>
              <a:rPr lang="ru-RU" sz="3500" b="1" dirty="0" smtClean="0"/>
              <a:t>Макс размер субсидии 15 млн. руб. на 1 получателя;</a:t>
            </a:r>
          </a:p>
          <a:p>
            <a:pPr algn="just"/>
            <a:r>
              <a:rPr lang="ru-RU" sz="3500" b="1" dirty="0" smtClean="0"/>
              <a:t>Характер субсидии - компенсация затрат!</a:t>
            </a:r>
          </a:p>
          <a:p>
            <a:pPr algn="just"/>
            <a:r>
              <a:rPr lang="ru-RU" sz="3500" b="1" dirty="0" smtClean="0"/>
              <a:t>¾ ставки рефинансирования до 70% фактически уплаченных платежей </a:t>
            </a:r>
            <a:r>
              <a:rPr lang="ru-RU" sz="3500" dirty="0" smtClean="0"/>
              <a:t>(по платежам лизинга и % по кредиту);</a:t>
            </a:r>
          </a:p>
          <a:p>
            <a:pPr algn="just"/>
            <a:r>
              <a:rPr lang="ru-RU" sz="3500" dirty="0" smtClean="0"/>
              <a:t>Отсутствие задолженности по всем налогам и платежам. 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1330961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2200" u="sng" dirty="0" smtClean="0"/>
              <a:t>Поддержка начинающих субъектов МСП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708920"/>
            <a:ext cx="3024336" cy="205318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2400" u="sng" dirty="0" smtClean="0"/>
              <a:t>Лизинг</a:t>
            </a:r>
          </a:p>
          <a:p>
            <a:pPr marL="0" indent="0" algn="just">
              <a:buNone/>
            </a:pPr>
            <a:r>
              <a:rPr lang="ru-RU" sz="2000" dirty="0" smtClean="0"/>
              <a:t>Авансовый платеж до 1,5 млн. руб.</a:t>
            </a:r>
          </a:p>
          <a:p>
            <a:pPr algn="ctr"/>
            <a:endParaRPr lang="ru-RU" sz="2200" dirty="0" smtClean="0"/>
          </a:p>
          <a:p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09600" y="1396460"/>
            <a:ext cx="8066856" cy="7373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600" b="1" dirty="0" smtClean="0"/>
              <a:t>Суть поддержки </a:t>
            </a:r>
            <a:r>
              <a:rPr lang="ru-RU" sz="1600" b="1" dirty="0" smtClean="0"/>
              <a:t>–</a:t>
            </a:r>
            <a:r>
              <a:rPr lang="en-US" sz="1600" b="1" dirty="0" smtClean="0"/>
              <a:t> </a:t>
            </a:r>
            <a:r>
              <a:rPr lang="ru-RU" sz="1600" dirty="0" smtClean="0"/>
              <a:t>субсидировани</a:t>
            </a:r>
            <a:r>
              <a:rPr lang="ru-RU" sz="1600" dirty="0"/>
              <a:t>е</a:t>
            </a:r>
            <a:r>
              <a:rPr lang="ru-RU" sz="1600" dirty="0" smtClean="0"/>
              <a:t> </a:t>
            </a:r>
            <a:r>
              <a:rPr lang="ru-RU" sz="1600" dirty="0" smtClean="0"/>
              <a:t>части затрат по лизингу и франшизе. До 12 месяцев с регистрации. В сфере производства товаров (работ, услуг</a:t>
            </a:r>
            <a:r>
              <a:rPr lang="ru-RU" sz="1600" dirty="0" smtClean="0"/>
              <a:t>), при выдаче гранта </a:t>
            </a:r>
            <a:r>
              <a:rPr lang="ru-RU" sz="1600" dirty="0"/>
              <a:t>учитывается приоритетная </a:t>
            </a:r>
            <a:r>
              <a:rPr lang="ru-RU" sz="1600" dirty="0" smtClean="0"/>
              <a:t>целевая </a:t>
            </a:r>
            <a:r>
              <a:rPr lang="ru-RU" sz="1600" dirty="0"/>
              <a:t>группа получателей грантов</a:t>
            </a:r>
          </a:p>
          <a:p>
            <a:pPr marL="0" indent="0" algn="just">
              <a:buNone/>
            </a:pPr>
            <a:endParaRPr lang="ru-RU" sz="1600" dirty="0" smtClean="0"/>
          </a:p>
          <a:p>
            <a:endParaRPr lang="ru-RU" sz="16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563888" y="2708920"/>
            <a:ext cx="5266928" cy="20623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u="sng" dirty="0" smtClean="0"/>
              <a:t>Франшиза (договор концессии)</a:t>
            </a:r>
          </a:p>
          <a:p>
            <a:pPr algn="just"/>
            <a:r>
              <a:rPr lang="ru-RU" sz="2000" dirty="0" smtClean="0"/>
              <a:t>После подписания договора на право использования исключительных правы;</a:t>
            </a:r>
          </a:p>
          <a:p>
            <a:pPr algn="just"/>
            <a:r>
              <a:rPr lang="ru-RU" sz="2000" dirty="0" smtClean="0"/>
              <a:t>Сумма 0,5 млн. руб. на каждого получателя (в случае нескольких учредителей – до 1 млн. руб.)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609600" y="5085184"/>
            <a:ext cx="8066856" cy="79208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7200" b="1" dirty="0" smtClean="0"/>
              <a:t>Приоритетные группы: </a:t>
            </a:r>
            <a:r>
              <a:rPr lang="ru-RU" sz="7200" dirty="0" smtClean="0"/>
              <a:t>безработные, молодые семьи до 35 лет (в </a:t>
            </a:r>
            <a:r>
              <a:rPr lang="ru-RU" sz="7200" dirty="0" err="1" smtClean="0"/>
              <a:t>т.ч</a:t>
            </a:r>
            <a:r>
              <a:rPr lang="ru-RU" sz="7200" dirty="0" smtClean="0"/>
              <a:t>. неполные), военнослужащие в запасе, </a:t>
            </a:r>
            <a:r>
              <a:rPr lang="ru-RU" sz="7200" dirty="0" err="1" smtClean="0"/>
              <a:t>ф.л</a:t>
            </a:r>
            <a:r>
              <a:rPr lang="ru-RU" sz="7200" dirty="0" smtClean="0"/>
              <a:t>. до 30 лет, </a:t>
            </a:r>
            <a:r>
              <a:rPr lang="ru-RU" sz="7200" dirty="0" err="1" smtClean="0"/>
              <a:t>соц</a:t>
            </a:r>
            <a:r>
              <a:rPr lang="ru-RU" sz="7200" dirty="0" smtClean="0"/>
              <a:t> предприниматели, </a:t>
            </a:r>
            <a:r>
              <a:rPr lang="ru-RU" sz="7200" dirty="0" err="1" smtClean="0"/>
              <a:t>ю.л</a:t>
            </a:r>
            <a:r>
              <a:rPr lang="ru-RU" sz="7200" dirty="0" smtClean="0"/>
              <a:t>. </a:t>
            </a:r>
            <a:r>
              <a:rPr lang="ru-RU" sz="7200" dirty="0"/>
              <a:t>с</a:t>
            </a:r>
            <a:r>
              <a:rPr lang="ru-RU" sz="7200" dirty="0" smtClean="0"/>
              <a:t> учредителями долей более 60% из приоритетной группы. 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272915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2400" u="sng" dirty="0" smtClean="0"/>
              <a:t>Поддержка социального предпринимательства </a:t>
            </a:r>
            <a:endParaRPr lang="ru-RU" sz="2400" u="sng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64632"/>
              </p:ext>
            </p:extLst>
          </p:nvPr>
        </p:nvGraphicFramePr>
        <p:xfrm>
          <a:off x="611560" y="692697"/>
          <a:ext cx="8229600" cy="5184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83568" y="6093296"/>
            <a:ext cx="8136904" cy="36004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200" dirty="0" smtClean="0"/>
              <a:t>* музеи</a:t>
            </a:r>
            <a:r>
              <a:rPr lang="ru-RU" sz="1200" dirty="0"/>
              <a:t>, театры, библиотеки, архивы, школы-студии, музыкальные учреждения, творческие мастерские, зоосады, дома культуры, дома народного творчества, семейно-досуговые центры</a:t>
            </a:r>
          </a:p>
        </p:txBody>
      </p:sp>
    </p:spTree>
    <p:extLst>
      <p:ext uri="{BB962C8B-B14F-4D97-AF65-F5344CB8AC3E}">
        <p14:creationId xmlns:p14="http://schemas.microsoft.com/office/powerpoint/2010/main" val="3071838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</p:spPr>
        <p:txBody>
          <a:bodyPr>
            <a:normAutofit fontScale="90000"/>
          </a:bodyPr>
          <a:lstStyle/>
          <a:p>
            <a:pPr lvl="0" algn="r"/>
            <a:r>
              <a:rPr lang="ru-RU" sz="2400" u="sng" dirty="0" smtClean="0"/>
              <a:t>Поддержка социального предпринимательства</a:t>
            </a:r>
            <a:br>
              <a:rPr lang="ru-RU" sz="2400" u="sng" dirty="0" smtClean="0"/>
            </a:br>
            <a:r>
              <a:rPr lang="ru-RU" sz="2000" dirty="0" smtClean="0"/>
              <a:t>Социально-значимые виды деятельности</a:t>
            </a:r>
            <a:br>
              <a:rPr lang="ru-RU" sz="2000" dirty="0" smtClean="0"/>
            </a:br>
            <a:r>
              <a:rPr lang="ru-RU" sz="2400" u="sng" dirty="0" smtClean="0"/>
              <a:t> </a:t>
            </a:r>
            <a:endParaRPr lang="ru-RU" sz="24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u="sng" dirty="0" smtClean="0"/>
              <a:t>Условия открытия центров времяпрепровождения детей:</a:t>
            </a:r>
          </a:p>
          <a:p>
            <a:pPr marL="0" indent="0">
              <a:buNone/>
            </a:pPr>
            <a:endParaRPr lang="ru-RU" u="sng" dirty="0" smtClean="0"/>
          </a:p>
          <a:p>
            <a:r>
              <a:rPr lang="ru-RU" dirty="0" smtClean="0"/>
              <a:t>Размер субсидии до 1,5 </a:t>
            </a:r>
            <a:r>
              <a:rPr lang="ru-RU" dirty="0" err="1" smtClean="0"/>
              <a:t>млн.руб</a:t>
            </a:r>
            <a:r>
              <a:rPr lang="ru-RU" dirty="0" smtClean="0"/>
              <a:t>.;</a:t>
            </a:r>
          </a:p>
          <a:p>
            <a:r>
              <a:rPr lang="ru-RU" dirty="0" smtClean="0"/>
              <a:t>Свои средства не менее 15% от расходов на создание;</a:t>
            </a:r>
          </a:p>
          <a:p>
            <a:r>
              <a:rPr lang="ru-RU" dirty="0" smtClean="0"/>
              <a:t>Поэтапная выплата субсидии: первый транш 5% после конкурса, 45% при подтверждении понесённых затрат, 50% после получения санитарно-эпидемиологического заключения (по факту понесенных – единовременно);</a:t>
            </a:r>
          </a:p>
          <a:p>
            <a:r>
              <a:rPr lang="ru-RU" dirty="0" smtClean="0"/>
              <a:t>Оплачиваемые затраты: аренда либо выкуп помещения, его реконструкция или ремонт, оборудование, мебель, материалы, коммунальные расходы, энергоснабжение, покупка оборудования;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8787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</p:spPr>
        <p:txBody>
          <a:bodyPr>
            <a:normAutofit fontScale="90000"/>
          </a:bodyPr>
          <a:lstStyle/>
          <a:p>
            <a:pPr lvl="0" algn="r"/>
            <a:r>
              <a:rPr lang="ru-RU" sz="2400" u="sng" dirty="0" smtClean="0"/>
              <a:t>Поддержка социального предпринимательства</a:t>
            </a:r>
            <a:br>
              <a:rPr lang="ru-RU" sz="2400" u="sng" dirty="0" smtClean="0"/>
            </a:br>
            <a:r>
              <a:rPr lang="ru-RU" sz="2000" dirty="0" smtClean="0"/>
              <a:t>Социально-значимые виды деятельности</a:t>
            </a:r>
            <a:br>
              <a:rPr lang="ru-RU" sz="2000" dirty="0" smtClean="0"/>
            </a:br>
            <a:r>
              <a:rPr lang="ru-RU" sz="2400" u="sng" dirty="0" smtClean="0"/>
              <a:t> </a:t>
            </a:r>
            <a:endParaRPr lang="ru-RU" sz="24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u="sng" dirty="0" smtClean="0"/>
              <a:t>Условия открытия образовательных центров:</a:t>
            </a:r>
          </a:p>
          <a:p>
            <a:pPr marL="0" indent="0">
              <a:buNone/>
            </a:pPr>
            <a:endParaRPr lang="ru-RU" u="sng" dirty="0" smtClean="0"/>
          </a:p>
          <a:p>
            <a:r>
              <a:rPr lang="ru-RU" dirty="0" smtClean="0"/>
              <a:t>Размер субсидии до 15 </a:t>
            </a:r>
            <a:r>
              <a:rPr lang="ru-RU" dirty="0" err="1" smtClean="0"/>
              <a:t>млн.руб</a:t>
            </a:r>
            <a:r>
              <a:rPr lang="ru-RU" dirty="0" smtClean="0"/>
              <a:t>.;</a:t>
            </a:r>
          </a:p>
          <a:p>
            <a:r>
              <a:rPr lang="ru-RU" dirty="0" smtClean="0"/>
              <a:t>Свои средства не менее 50% от расходов на создание;</a:t>
            </a:r>
          </a:p>
          <a:p>
            <a:r>
              <a:rPr lang="ru-RU" dirty="0" smtClean="0"/>
              <a:t>Поэтапная выплата субсидии: первый транш 10% после конкурса, 75% при подтверждении понесённых затрат, 50% после получения санитарно-эпидемиологического заключения (по факту понесенных – единовременно);</a:t>
            </a:r>
          </a:p>
          <a:p>
            <a:r>
              <a:rPr lang="ru-RU" dirty="0" smtClean="0"/>
              <a:t>Оплачиваемые затраты: аренда либо выкуп помещения, его реконструкция или ремонт, оборудование, мебель, материалы, инвентарь, коммунальные расходы, энергоснабжение, покупка оборудования; оснащение помещений по требованиям к сфере образования, выплата % по кредиту 2-3 ставки ЦБ РФ до 70% от факта затрат, учебно-методические материалы и литература, включая информационные ресурсы.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873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</p:spPr>
        <p:txBody>
          <a:bodyPr>
            <a:normAutofit fontScale="90000"/>
          </a:bodyPr>
          <a:lstStyle/>
          <a:p>
            <a:pPr lvl="0" algn="r"/>
            <a:r>
              <a:rPr lang="ru-RU" sz="2400" u="sng" dirty="0" smtClean="0"/>
              <a:t>Поддержка социального предпринимательства</a:t>
            </a:r>
            <a:br>
              <a:rPr lang="ru-RU" sz="2400" u="sng" dirty="0" smtClean="0"/>
            </a:br>
            <a:r>
              <a:rPr lang="ru-RU" sz="2000" dirty="0" smtClean="0"/>
              <a:t>Социальное предпринимательство по видам деятельности</a:t>
            </a:r>
            <a:br>
              <a:rPr lang="ru-RU" sz="2000" dirty="0" smtClean="0"/>
            </a:br>
            <a:r>
              <a:rPr lang="ru-RU" sz="2400" u="sng" dirty="0" smtClean="0"/>
              <a:t> </a:t>
            </a:r>
            <a:endParaRPr lang="ru-RU" sz="24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 smtClean="0"/>
              <a:t>Условия субсидирования:</a:t>
            </a:r>
          </a:p>
          <a:p>
            <a:pPr marL="0" indent="0">
              <a:buNone/>
            </a:pPr>
            <a:endParaRPr lang="ru-RU" u="sng" dirty="0" smtClean="0"/>
          </a:p>
          <a:p>
            <a:r>
              <a:rPr lang="ru-RU" dirty="0" smtClean="0"/>
              <a:t>Размер субсидии до 1,5 </a:t>
            </a:r>
            <a:r>
              <a:rPr lang="ru-RU" dirty="0" err="1" smtClean="0"/>
              <a:t>млн.руб</a:t>
            </a:r>
            <a:r>
              <a:rPr lang="ru-RU" dirty="0" smtClean="0"/>
              <a:t>.;</a:t>
            </a:r>
          </a:p>
          <a:p>
            <a:r>
              <a:rPr lang="ru-RU" dirty="0" smtClean="0"/>
              <a:t>Свои средства не менее 15% от расходов по проекту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034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2088"/>
          </a:xfrm>
        </p:spPr>
        <p:txBody>
          <a:bodyPr>
            <a:normAutofit fontScale="90000"/>
          </a:bodyPr>
          <a:lstStyle/>
          <a:p>
            <a:pPr lvl="0" algn="r"/>
            <a:r>
              <a:rPr lang="ru-RU" sz="2400" u="sng" dirty="0" smtClean="0"/>
              <a:t>Финансовая поддержка</a:t>
            </a:r>
            <a:r>
              <a:rPr lang="ru-RU" sz="2400" u="sng" dirty="0"/>
              <a:t> </a:t>
            </a:r>
            <a:r>
              <a:rPr lang="ru-RU" sz="2400" u="sng" dirty="0" smtClean="0"/>
              <a:t>субъектов, </a:t>
            </a:r>
            <a:br>
              <a:rPr lang="ru-RU" sz="2400" u="sng" dirty="0" smtClean="0"/>
            </a:br>
            <a:r>
              <a:rPr lang="ru-RU" sz="2400" u="sng" dirty="0" smtClean="0"/>
              <a:t>осуществляющих свою деятельность в моногородах*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u="sng" dirty="0" smtClean="0"/>
              <a:t> </a:t>
            </a:r>
            <a:endParaRPr lang="ru-RU" sz="24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u="sng" dirty="0" smtClean="0"/>
              <a:t>Поручительство:</a:t>
            </a:r>
          </a:p>
          <a:p>
            <a:r>
              <a:rPr lang="ru-RU" dirty="0" smtClean="0"/>
              <a:t>До 70% от привлекаемого кредита, </a:t>
            </a:r>
          </a:p>
          <a:p>
            <a:r>
              <a:rPr lang="ru-RU" dirty="0" smtClean="0"/>
              <a:t>Платная услуга в зависимости от вида деятельности от 0,5 или 0,75% годовых на сумму поручительства, макс сумма поручительства 6,9 </a:t>
            </a:r>
            <a:r>
              <a:rPr lang="ru-RU" dirty="0" err="1" smtClean="0"/>
              <a:t>млн.руб</a:t>
            </a:r>
            <a:r>
              <a:rPr lang="ru-RU" dirty="0" smtClean="0"/>
              <a:t>.,</a:t>
            </a:r>
          </a:p>
          <a:p>
            <a:r>
              <a:rPr lang="ru-RU" dirty="0" smtClean="0"/>
              <a:t>Положительное решение банка.</a:t>
            </a:r>
          </a:p>
          <a:p>
            <a:pPr marL="0" indent="0">
              <a:buNone/>
            </a:pPr>
            <a:r>
              <a:rPr lang="ru-RU" u="sng" dirty="0" err="1" smtClean="0"/>
              <a:t>Микрозайм</a:t>
            </a:r>
            <a:r>
              <a:rPr lang="ru-RU" u="sng" dirty="0" smtClean="0"/>
              <a:t>:</a:t>
            </a:r>
          </a:p>
          <a:p>
            <a:r>
              <a:rPr lang="ru-RU" dirty="0" smtClean="0"/>
              <a:t>Сумма от 100 тыс. руб. до 3 </a:t>
            </a:r>
            <a:r>
              <a:rPr lang="ru-RU" dirty="0" err="1" smtClean="0"/>
              <a:t>млн.руб</a:t>
            </a:r>
            <a:r>
              <a:rPr lang="ru-RU" dirty="0" smtClean="0"/>
              <a:t>.;</a:t>
            </a:r>
          </a:p>
          <a:p>
            <a:r>
              <a:rPr lang="ru-RU" dirty="0" smtClean="0"/>
              <a:t>Ставка 7,5%;</a:t>
            </a:r>
          </a:p>
          <a:p>
            <a:r>
              <a:rPr lang="ru-RU" dirty="0" smtClean="0"/>
              <a:t>Наличие обеспечения не менее 70% от суммы займа;</a:t>
            </a:r>
          </a:p>
          <a:p>
            <a:r>
              <a:rPr lang="ru-RU" dirty="0" smtClean="0"/>
              <a:t>Оценка финансового положения, кредитной истории, кредитоспособности.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6093296"/>
            <a:ext cx="8064896" cy="5760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*Все </a:t>
            </a:r>
            <a:r>
              <a:rPr lang="ru-RU" dirty="0"/>
              <a:t>виды деятельности, включая торговлю, кроме подакцизных и добычи полезных ископаемых (кроме общераспространенных)</a:t>
            </a:r>
          </a:p>
        </p:txBody>
      </p:sp>
    </p:spTree>
    <p:extLst>
      <p:ext uri="{BB962C8B-B14F-4D97-AF65-F5344CB8AC3E}">
        <p14:creationId xmlns:p14="http://schemas.microsoft.com/office/powerpoint/2010/main" val="14161937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1029</Words>
  <Application>Microsoft Office PowerPoint</Application>
  <PresentationFormat>Экран (4:3)</PresentationFormat>
  <Paragraphs>92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Поддержка программ развития МСП моногородов РХ 2019-2024гг.</vt:lpstr>
      <vt:lpstr>Общее финансирование и мероприятия</vt:lpstr>
      <vt:lpstr>Поддержка субъектов МСП, осуществляющих деятельность в сфере производства товаров (работ, услуг) </vt:lpstr>
      <vt:lpstr>Поддержка начинающих субъектов МСП</vt:lpstr>
      <vt:lpstr>Поддержка социального предпринимательства </vt:lpstr>
      <vt:lpstr>Поддержка социального предпринимательства Социально-значимые виды деятельности  </vt:lpstr>
      <vt:lpstr>Поддержка социального предпринимательства Социально-значимые виды деятельности  </vt:lpstr>
      <vt:lpstr>Поддержка социального предпринимательства Социальное предпринимательство по видам деятельности  </vt:lpstr>
      <vt:lpstr>Финансовая поддержка субъектов,  осуществляющих свою деятельность в моногородах*  </vt:lpstr>
    </vt:vector>
  </TitlesOfParts>
  <Company>Министерство экономики Республики Хакасия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Поддержка программ развития МСП моногородов РХ 2019-2024гг.</dc:title>
  <dc:creator>Ходько Анастасия Николаевна</dc:creator>
  <cp:lastModifiedBy>Наумкин Владимир Александрович</cp:lastModifiedBy>
  <cp:revision>34</cp:revision>
  <cp:lastPrinted>2018-11-27T10:32:28Z</cp:lastPrinted>
  <dcterms:created xsi:type="dcterms:W3CDTF">2018-11-22T04:03:31Z</dcterms:created>
  <dcterms:modified xsi:type="dcterms:W3CDTF">2018-11-27T10:39:25Z</dcterms:modified>
</cp:coreProperties>
</file>