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9" r:id="rId2"/>
  </p:sldMasterIdLst>
  <p:notesMasterIdLst>
    <p:notesMasterId r:id="rId26"/>
  </p:notesMasterIdLst>
  <p:handoutMasterIdLst>
    <p:handoutMasterId r:id="rId27"/>
  </p:handoutMasterIdLst>
  <p:sldIdLst>
    <p:sldId id="257" r:id="rId3"/>
    <p:sldId id="322" r:id="rId4"/>
    <p:sldId id="321" r:id="rId5"/>
    <p:sldId id="369" r:id="rId6"/>
    <p:sldId id="323" r:id="rId7"/>
    <p:sldId id="325" r:id="rId8"/>
    <p:sldId id="326" r:id="rId9"/>
    <p:sldId id="327" r:id="rId10"/>
    <p:sldId id="329" r:id="rId11"/>
    <p:sldId id="330" r:id="rId12"/>
    <p:sldId id="331" r:id="rId13"/>
    <p:sldId id="332" r:id="rId14"/>
    <p:sldId id="333" r:id="rId15"/>
    <p:sldId id="334" r:id="rId16"/>
    <p:sldId id="336" r:id="rId17"/>
    <p:sldId id="337" r:id="rId18"/>
    <p:sldId id="335" r:id="rId19"/>
    <p:sldId id="339" r:id="rId20"/>
    <p:sldId id="377" r:id="rId21"/>
    <p:sldId id="340" r:id="rId22"/>
    <p:sldId id="366" r:id="rId23"/>
    <p:sldId id="371" r:id="rId24"/>
    <p:sldId id="375" r:id="rId2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FF"/>
    <a:srgbClr val="FFFF99"/>
    <a:srgbClr val="4A9667"/>
    <a:srgbClr val="736E6D"/>
    <a:srgbClr val="807D60"/>
    <a:srgbClr val="489852"/>
    <a:srgbClr val="FF5050"/>
    <a:srgbClr val="00FF00"/>
    <a:srgbClr val="009900"/>
    <a:srgbClr val="99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1379" autoAdjust="0"/>
  </p:normalViewPr>
  <p:slideViewPr>
    <p:cSldViewPr snapToGrid="0">
      <p:cViewPr>
        <p:scale>
          <a:sx n="90" d="100"/>
          <a:sy n="90" d="100"/>
        </p:scale>
        <p:origin x="-931" y="3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-1699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10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10.pn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  <a:cs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города (тыс.руб</a:t>
            </a: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.) </a:t>
            </a:r>
          </a:p>
        </c:rich>
      </c:tx>
      <c:layout>
        <c:manualLayout>
          <c:xMode val="edge"/>
          <c:yMode val="edge"/>
          <c:x val="0.26063209653049324"/>
          <c:y val="6.6103887203519313E-2"/>
        </c:manualLayout>
      </c:layout>
    </c:title>
    <c:plotArea>
      <c:layout>
        <c:manualLayout>
          <c:layoutTarget val="inner"/>
          <c:xMode val="edge"/>
          <c:yMode val="edge"/>
          <c:x val="2.7932988979924935E-2"/>
          <c:y val="0.14693124414976286"/>
          <c:w val="0.3249664010539427"/>
          <c:h val="0.4717945470365592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муниципального района </c:v>
                </c:pt>
              </c:strCache>
            </c:strRef>
          </c:tx>
          <c:dLbls>
            <c:dLbl>
              <c:idx val="0"/>
              <c:layout>
                <c:manualLayout>
                  <c:x val="-9.11778351700131E-2"/>
                  <c:y val="8.5922561291403202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9106977434889299E-2"/>
                  <c:y val="-3.6124646600117463E-3"/>
                </c:manualLayout>
              </c:layout>
              <c:showVal val="1"/>
            </c:dLbl>
            <c:dLbl>
              <c:idx val="3"/>
              <c:layout>
                <c:manualLayout>
                  <c:x val="2.1969279109181384E-2"/>
                  <c:y val="2.5025092584479824E-2"/>
                </c:manualLayout>
              </c:layout>
              <c:showVal val="1"/>
            </c:dLbl>
            <c:dLbl>
              <c:idx val="4"/>
              <c:layout>
                <c:manualLayout>
                  <c:x val="5.5090644660203386E-2"/>
                  <c:y val="9.1905049833829522E-2"/>
                </c:manualLayout>
              </c:layout>
              <c:showVal val="1"/>
            </c:dLbl>
            <c:dLbl>
              <c:idx val="5"/>
              <c:layout>
                <c:manualLayout>
                  <c:x val="5.9654463639599434E-2"/>
                  <c:y val="0.11061956345409302"/>
                </c:manualLayout>
              </c:layout>
              <c:showVal val="1"/>
            </c:dLbl>
            <c:dLbl>
              <c:idx val="6"/>
              <c:layout>
                <c:manualLayout>
                  <c:x val="3.2837622189379169E-2"/>
                  <c:y val="0.11843404922744347"/>
                </c:manualLayout>
              </c:layout>
              <c:showVal val="1"/>
            </c:dLbl>
            <c:dLbl>
              <c:idx val="7"/>
              <c:layout>
                <c:manualLayout>
                  <c:x val="1.946897857104132E-2"/>
                  <c:y val="0.22194232652717771"/>
                </c:manualLayout>
              </c:layout>
              <c:showVal val="1"/>
            </c:dLbl>
            <c:dLbl>
              <c:idx val="8"/>
              <c:layout>
                <c:manualLayout>
                  <c:x val="-6.4491949113589284E-2"/>
                  <c:y val="0.22982777421618747"/>
                </c:manualLayout>
              </c:layout>
              <c:showVal val="1"/>
            </c:dLbl>
            <c:dLbl>
              <c:idx val="9"/>
              <c:layout>
                <c:manualLayout>
                  <c:x val="-8.6209424404639842E-2"/>
                  <c:y val="6.3088266039518337E-2"/>
                </c:manualLayout>
              </c:layout>
              <c:showVal val="1"/>
            </c:dLbl>
            <c:dLbl>
              <c:idx val="10"/>
              <c:layout>
                <c:manualLayout>
                  <c:x val="1.481829817626385E-2"/>
                  <c:y val="0.22698253105017582"/>
                </c:manualLayout>
              </c:layout>
              <c:showVal val="1"/>
            </c:dLbl>
            <c:dLbl>
              <c:idx val="11"/>
              <c:layout>
                <c:manualLayout>
                  <c:x val="0.11051122978982569"/>
                  <c:y val="-0.160306610995973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Налоги на имущество</c:v>
                </c:pt>
                <c:pt idx="5">
                  <c:v>Доходы от использования имущества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</c:v>
                </c:pt>
                <c:pt idx="10">
                  <c:v>Безвозмездные поступления от других бюджетов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100924.1</c:v>
                </c:pt>
                <c:pt idx="1">
                  <c:v>1937.5</c:v>
                </c:pt>
                <c:pt idx="2">
                  <c:v>1948.3</c:v>
                </c:pt>
                <c:pt idx="3">
                  <c:v>1916</c:v>
                </c:pt>
                <c:pt idx="4">
                  <c:v>8833.7000000000007</c:v>
                </c:pt>
                <c:pt idx="5">
                  <c:v>10252.200000000003</c:v>
                </c:pt>
                <c:pt idx="6">
                  <c:v>4590.6000000000004</c:v>
                </c:pt>
                <c:pt idx="7">
                  <c:v>1559.8</c:v>
                </c:pt>
                <c:pt idx="8">
                  <c:v>481.4</c:v>
                </c:pt>
                <c:pt idx="9">
                  <c:v>1286.5</c:v>
                </c:pt>
                <c:pt idx="10">
                  <c:v>207384.6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.42991049856330987"/>
          <c:y val="0.26343197155277337"/>
          <c:w val="0.54645364994731671"/>
          <c:h val="0.45867231817310372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09"/>
          <c:h val="0.91106404022692922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собственных доходов в общем обьеме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133 731,7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7133737277054915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385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2018 г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133731.70000000001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77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891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442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2018 г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341116.3</c:v>
                </c:pt>
              </c:numCache>
            </c:numRef>
          </c:val>
        </c:ser>
        <c:gapWidth val="50"/>
        <c:shape val="cylinder"/>
        <c:axId val="198371200"/>
        <c:axId val="198372736"/>
        <c:axId val="0"/>
      </c:bar3DChart>
      <c:catAx>
        <c:axId val="19837120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8372736"/>
        <c:crosses val="autoZero"/>
        <c:auto val="1"/>
        <c:lblAlgn val="ctr"/>
        <c:lblOffset val="100"/>
      </c:catAx>
      <c:valAx>
        <c:axId val="198372736"/>
        <c:scaling>
          <c:orientation val="minMax"/>
        </c:scaling>
        <c:delete val="1"/>
        <c:axPos val="b"/>
        <c:numFmt formatCode="General" sourceLinked="1"/>
        <c:tickLblPos val="none"/>
        <c:crossAx val="198371200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8.6032074396652766E-2"/>
          <c:y val="0.22349772851695923"/>
          <c:w val="0.55668062871955104"/>
          <c:h val="0.751456688990097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от других бюджетов бюджетной системы (тыс.руб.)</c:v>
                </c:pt>
              </c:strCache>
            </c:strRef>
          </c:tx>
          <c:explosion val="41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Lbls>
            <c:dLbl>
              <c:idx val="0"/>
              <c:layout>
                <c:manualLayout>
                  <c:x val="-0.24414707118217488"/>
                  <c:y val="-6.823241804973181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21 181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1263509730639405"/>
                  <c:y val="-7.539984262747929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 43 559</a:t>
                    </a:r>
                    <a:r>
                      <a:rPr lang="en-US" sz="1200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3.0668731224279051E-2"/>
                  <c:y val="8.6783227706686811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103 811</a:t>
                    </a:r>
                    <a:r>
                      <a:rPr lang="en-US" sz="1200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ru-RU" sz="1200" dirty="0" smtClean="0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10653</c:v>
                </c:pt>
                <c:pt idx="1">
                  <c:v>54906.1</c:v>
                </c:pt>
                <c:pt idx="2">
                  <c:v>141651.70000000001</c:v>
                </c:pt>
                <c:pt idx="3" formatCode="0.0">
                  <c:v>240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112"/>
          <c:h val="0.91106404022692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безвозмездных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.15489526430011546"/>
                  <c:y val="8.1220611488879348E-3"/>
                </c:manualLayout>
              </c:layout>
              <c:showVal val="1"/>
            </c:dLbl>
            <c:dLbl>
              <c:idx val="1"/>
              <c:layout>
                <c:manualLayout>
                  <c:x val="2.7133737277054936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375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2018 г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207384.6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83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925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477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2018 г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341116.3</c:v>
                </c:pt>
              </c:numCache>
            </c:numRef>
          </c:val>
        </c:ser>
        <c:gapWidth val="50"/>
        <c:shape val="cylinder"/>
        <c:axId val="158012544"/>
        <c:axId val="158014080"/>
        <c:axId val="0"/>
      </c:bar3DChart>
      <c:catAx>
        <c:axId val="15801254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8014080"/>
        <c:crosses val="autoZero"/>
        <c:auto val="1"/>
        <c:lblAlgn val="ctr"/>
        <c:lblOffset val="100"/>
      </c:catAx>
      <c:valAx>
        <c:axId val="158014080"/>
        <c:scaling>
          <c:orientation val="minMax"/>
        </c:scaling>
        <c:delete val="1"/>
        <c:axPos val="b"/>
        <c:numFmt formatCode="#,##0.00" sourceLinked="1"/>
        <c:tickLblPos val="none"/>
        <c:crossAx val="158012544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Сорска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Республики Хакасия в 2018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тыс. рублей)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
</a:t>
            </a:r>
          </a:p>
        </c:rich>
      </c:tx>
      <c:layout>
        <c:manualLayout>
          <c:xMode val="edge"/>
          <c:yMode val="edge"/>
          <c:x val="0.15933913089590054"/>
          <c:y val="1.99470242802763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0019827766470863E-2"/>
          <c:y val="0.45310053718259846"/>
          <c:w val="0.43420346532497139"/>
          <c:h val="0.483920470416848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dLbls>
            <c:dLbl>
              <c:idx val="0"/>
              <c:layout>
                <c:manualLayout>
                  <c:x val="-5.9440520098423696E-2"/>
                  <c:y val="-0.19951110215348436"/>
                </c:manualLayout>
              </c:layout>
              <c:showVal val="1"/>
            </c:dLbl>
            <c:dLbl>
              <c:idx val="1"/>
              <c:layout>
                <c:manualLayout>
                  <c:x val="-7.4373620046832385E-3"/>
                  <c:y val="-0.17401486730336541"/>
                </c:manualLayout>
              </c:layout>
              <c:showVal val="1"/>
            </c:dLbl>
            <c:dLbl>
              <c:idx val="2"/>
              <c:layout>
                <c:manualLayout>
                  <c:x val="0.10527833235538782"/>
                  <c:y val="-0.15822371044549682"/>
                </c:manualLayout>
              </c:layout>
              <c:showVal val="1"/>
            </c:dLbl>
            <c:dLbl>
              <c:idx val="3"/>
              <c:layout>
                <c:manualLayout>
                  <c:x val="0.11195502468110199"/>
                  <c:y val="-1.0660558193733847E-2"/>
                </c:manualLayout>
              </c:layout>
              <c:showVal val="1"/>
            </c:dLbl>
            <c:dLbl>
              <c:idx val="4"/>
              <c:layout>
                <c:manualLayout>
                  <c:x val="5.8679404801599264E-2"/>
                  <c:y val="5.2236911944563404E-2"/>
                </c:manualLayout>
              </c:layout>
              <c:showVal val="1"/>
            </c:dLbl>
            <c:dLbl>
              <c:idx val="5"/>
              <c:layout>
                <c:manualLayout>
                  <c:x val="8.9700646179311592E-3"/>
                  <c:y val="0.11394847871601062"/>
                </c:manualLayout>
              </c:layout>
              <c:showVal val="1"/>
            </c:dLbl>
            <c:dLbl>
              <c:idx val="6"/>
              <c:layout>
                <c:manualLayout>
                  <c:x val="-3.7099580328244376E-2"/>
                  <c:y val="-0.15775245283789835"/>
                </c:manualLayout>
              </c:layout>
              <c:showVal val="1"/>
            </c:dLbl>
            <c:numFmt formatCode="#,##0.0" sourceLinked="0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">
                  <c:v>36214</c:v>
                </c:pt>
                <c:pt idx="1">
                  <c:v>561.20000000000005</c:v>
                </c:pt>
                <c:pt idx="2">
                  <c:v>2884.7</c:v>
                </c:pt>
                <c:pt idx="3" formatCode="#,##0.0">
                  <c:v>23865.200000000001</c:v>
                </c:pt>
                <c:pt idx="4" formatCode="#,##0.0">
                  <c:v>32003.599999999999</c:v>
                </c:pt>
                <c:pt idx="5" formatCode="0.0">
                  <c:v>247387.4</c:v>
                </c:pt>
                <c:pt idx="6">
                  <c:v>11.7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724089020633331"/>
          <c:y val="0.25910642957242652"/>
          <c:w val="0.36964223904701948"/>
          <c:h val="0.58011850783222541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расходов бюджета   муниципального образования города Сорска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 процентах)
</a:t>
            </a:r>
          </a:p>
        </c:rich>
      </c:tx>
      <c:layout>
        <c:manualLayout>
          <c:xMode val="edge"/>
          <c:yMode val="edge"/>
          <c:x val="0.16075396758642588"/>
          <c:y val="3.589544130017353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68052775856E-2"/>
          <c:y val="0.42687003818797487"/>
          <c:w val="0.4582556890639029"/>
          <c:h val="0.51347391374060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4"/>
          <c:dPt>
            <c:idx val="0"/>
            <c:explosion val="0"/>
          </c:dPt>
          <c:dPt>
            <c:idx val="1"/>
            <c:explosion val="0"/>
          </c:dPt>
          <c:dPt>
            <c:idx val="3"/>
            <c:explosion val="0"/>
          </c:dPt>
          <c:dPt>
            <c:idx val="4"/>
            <c:explosion val="0"/>
          </c:dPt>
          <c:dPt>
            <c:idx val="5"/>
            <c:explosion val="0"/>
          </c:dPt>
          <c:dLbls>
            <c:dLbl>
              <c:idx val="0"/>
              <c:layout>
                <c:manualLayout>
                  <c:x val="-3.8414598619186231E-2"/>
                  <c:y val="-0.21134322365347821"/>
                </c:manualLayout>
              </c:layout>
              <c:showVal val="1"/>
            </c:dLbl>
            <c:dLbl>
              <c:idx val="1"/>
              <c:layout>
                <c:manualLayout>
                  <c:x val="-6.3562373855333195E-3"/>
                  <c:y val="-0.19251629561268793"/>
                </c:manualLayout>
              </c:layout>
              <c:showVal val="1"/>
            </c:dLbl>
            <c:dLbl>
              <c:idx val="2"/>
              <c:layout>
                <c:manualLayout>
                  <c:x val="5.1104179772937609E-2"/>
                  <c:y val="-0.11414806092914949"/>
                </c:manualLayout>
              </c:layout>
              <c:showVal val="1"/>
            </c:dLbl>
            <c:dLbl>
              <c:idx val="3"/>
              <c:layout>
                <c:manualLayout>
                  <c:x val="6.6693006395396062E-2"/>
                  <c:y val="1.115774577390558E-3"/>
                </c:manualLayout>
              </c:layout>
              <c:showVal val="1"/>
            </c:dLbl>
            <c:dLbl>
              <c:idx val="4"/>
              <c:layout>
                <c:manualLayout>
                  <c:x val="1.3614572416856353E-2"/>
                  <c:y val="7.3480434853497756E-2"/>
                </c:manualLayout>
              </c:layout>
              <c:showVal val="1"/>
            </c:dLbl>
            <c:dLbl>
              <c:idx val="5"/>
              <c:layout>
                <c:manualLayout>
                  <c:x val="3.2058305531421048E-2"/>
                  <c:y val="7.8735968840030604E-2"/>
                </c:manualLayout>
              </c:layout>
              <c:showVal val="1"/>
            </c:dLbl>
            <c:dLbl>
              <c:idx val="6"/>
              <c:layout>
                <c:manualLayout>
                  <c:x val="-1.4815958154700918E-2"/>
                  <c:y val="-8.3594892109706012E-2"/>
                </c:manualLayout>
              </c:layout>
              <c:showVal val="1"/>
            </c:dLbl>
            <c:numFmt formatCode="#,##0.0" sourceLinked="0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10.6</c:v>
                </c:pt>
                <c:pt idx="1">
                  <c:v>0.2</c:v>
                </c:pt>
                <c:pt idx="2">
                  <c:v>0.8</c:v>
                </c:pt>
                <c:pt idx="3" formatCode="0.0">
                  <c:v>7</c:v>
                </c:pt>
                <c:pt idx="4" formatCode="0.0">
                  <c:v>9.3000000000000007</c:v>
                </c:pt>
                <c:pt idx="5">
                  <c:v>72.099999999999994</c:v>
                </c:pt>
                <c:pt idx="6">
                  <c:v>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6186997294319874"/>
          <c:y val="0.2291690976015954"/>
          <c:w val="0.40501315631015494"/>
          <c:h val="0.69986783571555133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Муниципальный долг на конец года, млн.рублей</c:v>
                </c:pt>
              </c:strCache>
            </c:strRef>
          </c:tx>
          <c:spPr>
            <a:gradFill rotWithShape="0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9199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11,6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71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11.6</c:v>
                </c:pt>
                <c:pt idx="1">
                  <c:v>11.6</c:v>
                </c:pt>
              </c:numCache>
            </c:numRef>
          </c:val>
        </c:ser>
        <c:dLbls>
          <c:showVal val="1"/>
        </c:dLbls>
        <c:gapWidth val="75"/>
        <c:overlap val="100"/>
        <c:axId val="218009600"/>
        <c:axId val="218011136"/>
      </c:barChar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43798">
              <a:solidFill>
                <a:srgbClr val="FF99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8.4641636925461533E-2"/>
                  <c:y val="-4.0228470065497318E-2"/>
                </c:manualLayout>
              </c:layout>
              <c:showVal val="1"/>
            </c:dLbl>
            <c:dLbl>
              <c:idx val="1"/>
              <c:layout>
                <c:manualLayout>
                  <c:x val="-6.3481227694096171E-2"/>
                  <c:y val="-5.4857004634769023E-2"/>
                </c:manualLayout>
              </c:layout>
              <c:showVal val="1"/>
            </c:dLbl>
            <c:dLbl>
              <c:idx val="2"/>
              <c:layout>
                <c:manualLayout>
                  <c:x val="-3.0229156044807706E-2"/>
                  <c:y val="-4.3885603707815177E-2"/>
                </c:manualLayout>
              </c:layout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</c:numCache>
            </c:numRef>
          </c:val>
        </c:ser>
        <c:dLbls>
          <c:showVal val="1"/>
        </c:dLbls>
        <c:marker val="1"/>
        <c:axId val="218012672"/>
        <c:axId val="218030848"/>
      </c:lineChart>
      <c:catAx>
        <c:axId val="218009600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18011136"/>
        <c:crosses val="autoZero"/>
        <c:lblAlgn val="ctr"/>
        <c:lblOffset val="100"/>
        <c:tickLblSkip val="1"/>
        <c:tickMarkSkip val="1"/>
      </c:catAx>
      <c:valAx>
        <c:axId val="218011136"/>
        <c:scaling>
          <c:orientation val="minMax"/>
        </c:scaling>
        <c:axPos val="l"/>
        <c:numFmt formatCode="#,##0" sourceLinked="0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18009600"/>
        <c:crosses val="autoZero"/>
        <c:crossBetween val="between"/>
        <c:majorUnit val="20"/>
      </c:valAx>
      <c:catAx>
        <c:axId val="218012672"/>
        <c:scaling>
          <c:orientation val="minMax"/>
        </c:scaling>
        <c:delete val="1"/>
        <c:axPos val="b"/>
        <c:numFmt formatCode="General" sourceLinked="1"/>
        <c:tickLblPos val="none"/>
        <c:crossAx val="218030848"/>
        <c:crosses val="autoZero"/>
        <c:lblAlgn val="ctr"/>
        <c:lblOffset val="100"/>
      </c:catAx>
      <c:valAx>
        <c:axId val="218030848"/>
        <c:scaling>
          <c:orientation val="minMax"/>
        </c:scaling>
        <c:delete val="1"/>
        <c:axPos val="r"/>
        <c:numFmt formatCode="0%" sourceLinked="0"/>
        <c:majorTickMark val="none"/>
        <c:tickLblPos val="none"/>
        <c:crossAx val="218012672"/>
        <c:crosses val="max"/>
        <c:crossBetween val="between"/>
        <c:majorUnit val="0.1"/>
      </c:valAx>
      <c:spPr>
        <a:noFill/>
        <a:ln w="29199">
          <a:noFill/>
        </a:ln>
      </c:spPr>
    </c:plotArea>
    <c:legend>
      <c:legendPos val="r"/>
      <c:legendEntry>
        <c:idx val="1"/>
        <c:delete val="1"/>
      </c:legendEntry>
      <c:layout/>
      <c:spPr>
        <a:noFill/>
        <a:ln w="29199">
          <a:noFill/>
        </a:ln>
      </c:spPr>
    </c:legend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2"/>
          </a:solidFill>
          <a:latin typeface="+mj-lt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0.91266</cdr:y>
    </cdr:from>
    <cdr:to>
      <cdr:x>0.60738</cdr:x>
      <cdr:y>0.95917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2" y="2854137"/>
          <a:ext cx="171804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0.23957</cdr:x>
      <cdr:y>0.55114</cdr:y>
    </cdr:from>
    <cdr:to>
      <cdr:x>0.44663</cdr:x>
      <cdr:y>0.64417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069902" y="1723568"/>
          <a:ext cx="924711" cy="290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39,2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0.85418</cdr:y>
    </cdr:from>
    <cdr:to>
      <cdr:x>0.60738</cdr:x>
      <cdr:y>0.90069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0" y="2671268"/>
          <a:ext cx="171803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0.24241</cdr:x>
      <cdr:y>0.54808</cdr:y>
    </cdr:from>
    <cdr:to>
      <cdr:x>0.44947</cdr:x>
      <cdr:y>0.64949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082565" y="1713991"/>
          <a:ext cx="924711" cy="3171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60,8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pPr/>
              <a:t>28.03.2019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pPr/>
              <a:t>28.03.2019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882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6923" y="1158222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3/28/2019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441" y="4165667"/>
            <a:ext cx="3657600" cy="416052"/>
          </a:xfrm>
        </p:spPr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8733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18768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802892" y="5788152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063750" y="4495800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436006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18161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512" y="1873584"/>
            <a:ext cx="416052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512" y="4572000"/>
            <a:ext cx="416052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5479260" y="0"/>
            <a:ext cx="4426741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281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444" y="1154557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644" y="4162806"/>
            <a:ext cx="3657600" cy="4160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435096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802892" y="5791200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035627" y="4479888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85610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452334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0899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8305800" y="1065849"/>
            <a:ext cx="2011680" cy="416052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706052" y="3722000"/>
            <a:ext cx="3200400" cy="39624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chart" Target="../charts/char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0304" y="3508268"/>
            <a:ext cx="7592114" cy="252756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</a:t>
            </a:r>
            <a:b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Сорска Республики Хакасия </a:t>
            </a:r>
            <a:b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0" cap="none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2018 год</a:t>
            </a:r>
            <a:endParaRPr lang="ru-RU" sz="4400" b="1" i="0" cap="none" dirty="0">
              <a:ln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6698" y="311649"/>
            <a:ext cx="1259976" cy="15736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095928"/>
            <a:ext cx="9906000" cy="359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59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города Сорска Республики Хакасия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78146" y="824893"/>
          <a:ext cx="8484780" cy="5763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graphicFrame>
        <p:nvGraphicFramePr>
          <p:cNvPr id="8" name="Диаграмма 8"/>
          <p:cNvGraphicFramePr>
            <a:graphicFrameLocks/>
          </p:cNvGraphicFramePr>
          <p:nvPr/>
        </p:nvGraphicFramePr>
        <p:xfrm>
          <a:off x="280263" y="1463040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 flipV="1">
            <a:off x="1417887" y="432454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2358529" y="4574363"/>
            <a:ext cx="1808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/>
              <a:t>Объем собственных доходов 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3242" y="4555071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311147" y="2829175"/>
            <a:ext cx="4967433" cy="2569029"/>
          </a:xfrm>
          <a:prstGeom prst="rect">
            <a:avLst/>
          </a:prstGeom>
          <a:ln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Собственные доходы в общем объеме доходов бюджета города составляют 39,2%, план поступления по ним выполнен на 90,9% (при плане 147074,4 тыс. руб., поступило 133 731,7 тыс. руб.). 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248592" y="1150262"/>
            <a:ext cx="8385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ОБЪЕМ И СТРУКТУРА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ДОХОДОВ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ГОРОДА,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pic>
        <p:nvPicPr>
          <p:cNvPr id="14" name="Рисунок 13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27702" y="1254651"/>
          <a:ext cx="8586689" cy="495635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014550"/>
                <a:gridCol w="1288488"/>
                <a:gridCol w="1132621"/>
                <a:gridCol w="1151030"/>
              </a:tblGrid>
              <a:tr h="285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01.01.2019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569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147 074,4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133 731,7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НАЛОГИ НА ПРИБЫЛЬ, ДОХОДЫ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112 310,5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100 924,1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112 310,5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100 924,1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89,9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90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НАЛОГИ НА ТОВАРЫ (РАБОТЫ,УСЛУГИ), РЕАЛИЗУЕМЫЕ НА ТЕРРИТОРИИ РОССИЙСКОЙ </a:t>
                      </a: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-ФЕДЕРАЦИИ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1 913,7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1 937,5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1 969,0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1 948,3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9 098,0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8 833,7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71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</a:t>
                      </a:r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1 916,0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СОБСТВЕНННОСТИ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11 131,5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10 252,2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4 738,5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4 590,6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93799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1 560,0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1559,8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62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1 375,2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481,4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1 078,0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1 286,5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119,3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219 991,9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207 384,6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10 653,0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10 653,0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3943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СУБЪЕКТОВ РОССИЙСКОЙ ФЕДЕРАЦИИ И МУНИЦИПАЛЬНЫХ ОБРАЗОВАНИЙ ( МЕЖБЮДЖЕТНЫЕ СУБСИДИИ)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56 786,1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54 906,1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152 312,8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141 651,7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542607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 СУБВЕНЦИЙ И ИНЫХ МЕЖБЮДЖЕТНЫХ</a:t>
                      </a:r>
                      <a:r>
                        <a:rPr lang="ru-RU" sz="105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ТРАНСФЕРТОВ, ИМЕЮЩИХ ЦЕЛЕВОЕ НАЗНАЧЕНИЕ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-66,2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  <a:tr h="95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367 066,3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341 116,3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56" marR="4056" marT="4056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Сорск Республики Хакасия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492969" y="2523803"/>
          <a:ext cx="4238519" cy="3770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69025" y="1338833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от других бюджетов бюджетной системы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2018 год.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Диаграмма 8"/>
          <p:cNvGraphicFramePr>
            <a:graphicFrameLocks/>
          </p:cNvGraphicFramePr>
          <p:nvPr/>
        </p:nvGraphicFramePr>
        <p:xfrm>
          <a:off x="5261568" y="1071155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 flipV="1">
            <a:off x="6564653" y="3758487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858749" y="4093516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435625" y="4023364"/>
            <a:ext cx="1808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Объем безвозмездных поступлений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21551" y="4614531"/>
            <a:ext cx="3586514" cy="20839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доля безвозмездных поступлений 60,8 % поступила в бюджет города в форме субвенций на выполнение переданных государственных полномочий.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поступлений в бюджет муниципального образования в виде субсидий  54 906,1 тыс. руб., была направлена на обеспечение мероприятий по строительству модернизации и ремонту , программы энергосбережения, модернизации систем дошкольного образования.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87081" y="1310131"/>
          <a:ext cx="8367822" cy="506331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140638"/>
                <a:gridCol w="689748"/>
                <a:gridCol w="486890"/>
                <a:gridCol w="977198"/>
                <a:gridCol w="1010093"/>
                <a:gridCol w="1063255"/>
              </a:tblGrid>
              <a:tr h="2786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                         на </a:t>
                      </a:r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050" b="1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01.01.2019 </a:t>
                      </a:r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39 268,1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36 214,0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 субъекта Российской Федерации и муниципального образования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1 252,9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1 211,1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40059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2 605,9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2 458,9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46240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 власти субъектов Российской Федерации, местных администраций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24 090,2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22 075,3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1 349,1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1 296,5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9 451,0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9 450,6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621,0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561,2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621,0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561,2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2 324,5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2 884,7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характера , гражданская оборона</a:t>
                      </a:r>
                      <a:endParaRPr kumimoji="0" lang="ru-RU" sz="105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2 085,6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2 074,0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092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</a:t>
                      </a:r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безопасности и правоохранительной деятельности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838,9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810,7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25 989,0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23 865,2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и рыболовство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386,0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192,3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Автомобильный транспорт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5 663,0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05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254,0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19 410,0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17 970,3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92,6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      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530,0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448,6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84,6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38 044,5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32 003,6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2 360,7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1 582,0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9 041,0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8 802,4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5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05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24 134,3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19 524,3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80,9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991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kumimoji="0" lang="ru-RU" sz="105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2 508,5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2 094,9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524938" y="721870"/>
            <a:ext cx="8078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Структура расходов бюджета  города Сорска Республики Хакасия</a:t>
            </a:r>
          </a:p>
          <a:p>
            <a:pPr algn="ctr"/>
            <a:r>
              <a:rPr lang="ru-RU" sz="1400" b="1" dirty="0" smtClean="0"/>
              <a:t> по разделам, подразделам за 2018 год</a:t>
            </a:r>
            <a:endParaRPr lang="ru-RU" sz="1400" b="1" dirty="0"/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36333" y="771588"/>
            <a:ext cx="8078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 города Сорска Республики Хакасия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 разделам, подразделам за 2018 год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96334" y="1371969"/>
          <a:ext cx="8229599" cy="489177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767634"/>
                <a:gridCol w="719641"/>
                <a:gridCol w="470166"/>
                <a:gridCol w="1017093"/>
                <a:gridCol w="978712"/>
                <a:gridCol w="1276353"/>
              </a:tblGrid>
              <a:tr h="518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Сумма                          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endParaRPr lang="ru-RU" sz="1100" b="1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01.01.2019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07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210 755,2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193 655,2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07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85 294,5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77 751,4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06306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smtClean="0"/>
                        <a:t>07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smtClean="0"/>
                        <a:t>02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102 422,6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94 558,6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</a:p>
                  </a:txBody>
                  <a:tcPr marL="3029" marR="3029" marT="3029" marB="0" anchor="ctr"/>
                </a:tc>
              </a:tr>
              <a:tr h="192760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 детей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15 417,4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14 974,9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5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07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09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7 576,8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6 326,4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0585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08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23 369,6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20 709,5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88,6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8706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08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14 253,7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12 702,6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культуры, кинематографии 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08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04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9 115,9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8 006,9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22 009,7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18 418,0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77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01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1 876,0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1 872,2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6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населения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03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470,3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371,7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79,0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194988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04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19 198,8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15 748,9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социальной политики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10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06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464,6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425,2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3288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11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/>
                        <a:t> </a:t>
                      </a:r>
                      <a:endParaRPr lang="ru-RU" sz="105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14 605,0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14 604,7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05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/>
                        </a:rPr>
                        <a:t>11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latin typeface="Times New Roman"/>
                        </a:rPr>
                        <a:t>01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14 605,0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14 604,7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24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/>
                        <a:t>13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31869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050" b="1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Times New Roman"/>
                        </a:rPr>
                        <a:t>13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Times New Roman"/>
                        </a:rPr>
                        <a:t>01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  <a:tr h="249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 smtClean="0"/>
                        <a:t>Всего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377 686,6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342 927,8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</p:txBody>
      </p:sp>
      <p:graphicFrame>
        <p:nvGraphicFramePr>
          <p:cNvPr id="8" name="Объект 1"/>
          <p:cNvGraphicFramePr/>
          <p:nvPr/>
        </p:nvGraphicFramePr>
        <p:xfrm>
          <a:off x="461867" y="1095153"/>
          <a:ext cx="8976301" cy="533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Объект 1"/>
          <p:cNvGraphicFramePr/>
          <p:nvPr>
            <p:extLst>
              <p:ext uri="{D42A27DB-BD31-4B8C-83A1-F6EECF244321}">
                <p14:modId xmlns:p14="http://schemas.microsoft.com/office/powerpoint/2010/main" xmlns="" val="3325772961"/>
              </p:ext>
            </p:extLst>
          </p:nvPr>
        </p:nvGraphicFramePr>
        <p:xfrm>
          <a:off x="472500" y="1063256"/>
          <a:ext cx="8976301" cy="5419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79522" y="234767"/>
            <a:ext cx="7764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29340" y="1430914"/>
          <a:ext cx="7645793" cy="463162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778044"/>
                <a:gridCol w="888598"/>
                <a:gridCol w="1080455"/>
                <a:gridCol w="898696"/>
              </a:tblGrid>
              <a:tr h="3909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01.01.2019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1967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299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097,5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763,5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47584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Профессиональное развитие муниципальных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служащих, работников технической группы, централизованной бухгалтерии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органов местного самоуправления города Сорска Республики Хакасия на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2018-2020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общественного порядка и противодействия преступности на территории городского округа г.Сорск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189,9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58919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Противодействие незаконному обороту наркотиков, снижение масштабов наркотизации и алкоголизации населения муниципального образования город 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59475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город Сорск от чрезвычайных ситуаций, обеспечение пожарной безопасности и безопасности людей на водных объектах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2017-2019годы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198,3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сельскохозяйственного производства на территории муниципального образования город Сорск на 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386,0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192,3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транспортной системы муниципального образования город Сорск (</a:t>
                      </a:r>
                      <a:r>
                        <a:rPr kumimoji="0" lang="ru-RU" sz="11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2017-2019 </a:t>
                      </a:r>
                      <a:r>
                        <a:rPr kumimoji="0" lang="ru-RU" sz="1100" b="1" i="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25 073,0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23 224,3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Подпрограмма "Организация пассажирских перевозок автомобильным </a:t>
                      </a:r>
                      <a:r>
                        <a:rPr kumimoji="0" lang="ru-RU" sz="110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транспортом общего </a:t>
                      </a:r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пользования"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5 663,0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5 254,0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54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100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Подпрограмма "Автомобильные дороги на территории муниципального образования города Сорска"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19 410,0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17 970,3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3433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  на 2017-2019 годы</a:t>
                      </a:r>
                    </a:p>
                    <a:p>
                      <a:pPr marL="0" algn="l" rtl="0" eaLnBrk="1" fontAlgn="t" latinLnBrk="0" hangingPunct="1"/>
                      <a:endParaRPr kumimoji="0" lang="ru-RU" sz="110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330,0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248,6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86540" y="268945"/>
          <a:ext cx="7535728" cy="555612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649632"/>
                <a:gridCol w="894283"/>
                <a:gridCol w="1087367"/>
                <a:gridCol w="904446"/>
              </a:tblGrid>
              <a:tr h="385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0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0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01.01.2019 </a:t>
                      </a:r>
                      <a:r>
                        <a:rPr lang="ru-RU" sz="10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0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Комплексное развитие систем коммунальной инфраструктуры муниципального образования г. Сорск на 2011-2025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4 050,0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4 020,8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"Модернизация объектов коммунальной инфраструктуры территории муниципального образования г.Сорск на 2011-2025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4 050,0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4 020,8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90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энергоэффективности в муниципальном образовании город Сорск на 2011-2015 годы и на перспективу до 2020 года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4 991,0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4 781,6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0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Развитие и благоустройство территории муниципального образования город Сорск (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годы)"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14 070,0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11 310,8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97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"Благоустройство территории муниципального образования город Сорск"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13 170,0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10 674,2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97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доступным и комфортным жильем и коммунальными услугами населения"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636,6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3209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культуры муниципального образования г.Сорска на 2017-2019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19 517,8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17 802,1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6998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культуры, спорта, молодежной политики, туризма в муниципальном образовании город Сорск на 2017-2019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14 605,0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14 604,6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2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на территории муниципального образования город Сорск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2 106,0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2 099,6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23811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"Старшее поколение на </a:t>
                      </a:r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1 926,0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1 919,6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90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"Повышение роли некоммерческих организаций муниципального образования в решении социально-культурных и иных общественно значимых задач развития города Сорска на </a:t>
                      </a:r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5115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жильем молодых семей в муниципальном образовании город Сорск на 2015-2020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470,3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371,7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715965" y="1209676"/>
            <a:ext cx="8894761" cy="4914899"/>
          </a:xfrm>
        </p:spPr>
        <p:txBody>
          <a:bodyPr rtlCol="0">
            <a:noAutofit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города Сорска Республики Хакасия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об исполнении расходов бюджета города Сорска Республики Хакасия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по исполнению  муниципальных программ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Показатели социально - экономического развития города Сорска Республики Хакасия</a:t>
            </a:r>
          </a:p>
          <a:p>
            <a:pPr marL="571500" indent="-57150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94661" y="422756"/>
            <a:ext cx="3089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68400" y="801084"/>
          <a:ext cx="7518401" cy="562898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499028"/>
                <a:gridCol w="989103"/>
                <a:gridCol w="1124457"/>
                <a:gridCol w="905813"/>
              </a:tblGrid>
              <a:tr h="369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Исполнение на </a:t>
                      </a:r>
                      <a:r>
                        <a:rPr lang="ru-RU" sz="11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01.01.2019г</a:t>
                      </a:r>
                      <a:r>
                        <a:rPr lang="ru-RU" sz="11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100" b="1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ctr"/>
                </a:tc>
              </a:tr>
              <a:tr h="377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Содействие занятости населения города Сорска Республики Хакасия (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 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7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Развитие системы образования в муниципальном образовании г.Сорск на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2017-2019годы</a:t>
                      </a:r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197 790,4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182 161,3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дошкольного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85 294,5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77 751,4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общего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97 680,6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90 659,7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943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доступности дополнительного образования"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073,3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851,3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7786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Подпрограмма "Реализация национальной образовательной инициативы "Наша новая школа"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269,0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106,8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167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</a:t>
                      </a:r>
                      <a:r>
                        <a:rPr lang="ru-RU" sz="11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"Школьное питание"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4 473,0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3 792,1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84,8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2581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сироты (2017-2019 годы)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34,6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8422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безопасности дорожного движения в муниципальном образовании город Сорск на 2015-2017г.г.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236,0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236,0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2581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архивного дела в городе Сорске на 2015-2017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64263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капитального ремонта муниципального жилищного фонда в многоквартирных домах, расположенных на территории муниципального образования город Сорск на 2018-2020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2 360,7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1 582,0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48422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Улучшение условий и охраны труда на территории муниципального образования город Сорск на 2017-2019 годы</a:t>
                      </a:r>
                    </a:p>
                    <a:p>
                      <a:pPr algn="l" fontAlgn="b"/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140,7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93,8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единой дежурно-диспетчерской службы муниципального образования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город Сорск (2017-2019)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2  085,6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2 074,0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комфортной среды города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Сорска на </a:t>
                      </a:r>
                      <a:r>
                        <a:rPr lang="ru-RU" sz="11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2018 -2022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10 064,3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8 213,4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  <a:tr h="313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299 097,5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763,5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26286" y="206415"/>
            <a:ext cx="776478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www.express-novosti.ru/images/2012/06/4fcdf2675a4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28" y="1357239"/>
            <a:ext cx="3069517" cy="2079350"/>
          </a:xfrm>
          <a:prstGeom prst="rect">
            <a:avLst/>
          </a:prstGeom>
          <a:noFill/>
        </p:spPr>
      </p:pic>
      <p:pic>
        <p:nvPicPr>
          <p:cNvPr id="80900" name="Picture 4" descr="http://img1.vashgorod.ru/uploads/images/news/t5/f33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90" y="3740151"/>
            <a:ext cx="3079123" cy="2001430"/>
          </a:xfrm>
          <a:prstGeom prst="rect">
            <a:avLst/>
          </a:prstGeom>
          <a:noFill/>
        </p:spPr>
      </p:pic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19350933"/>
              </p:ext>
            </p:extLst>
          </p:nvPr>
        </p:nvGraphicFramePr>
        <p:xfrm>
          <a:off x="3694761" y="1376738"/>
          <a:ext cx="5279118" cy="4412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B1504-9BFE-46DB-B976-1F70662CFD48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2294" name="Текст 2"/>
          <p:cNvSpPr txBox="1">
            <a:spLocks/>
          </p:cNvSpPr>
          <p:nvPr/>
        </p:nvSpPr>
        <p:spPr bwMode="auto">
          <a:xfrm>
            <a:off x="32677" y="225424"/>
            <a:ext cx="9789054" cy="97472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571500" indent="-571500" algn="ctr">
              <a:defRPr/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Показатели </a:t>
            </a:r>
            <a:r>
              <a:rPr lang="ru-RU" sz="2400" b="1" dirty="0" err="1" smtClean="0">
                <a:solidFill>
                  <a:srgbClr val="C00000"/>
                </a:solidFill>
                <a:cs typeface="Times New Roman" pitchFamily="18" charset="0"/>
              </a:rPr>
              <a:t>социально-экономичского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развития</a:t>
            </a:r>
          </a:p>
          <a:p>
            <a:pPr marL="571500" indent="-571500" algn="ctr">
              <a:defRPr/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города Сорска Республики Хакасия</a:t>
            </a:r>
            <a:endParaRPr lang="ru-RU" sz="24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92106" y="1589237"/>
          <a:ext cx="8054181" cy="1289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053"/>
                <a:gridCol w="2074392"/>
                <a:gridCol w="757168"/>
                <a:gridCol w="1001560"/>
                <a:gridCol w="1001560"/>
                <a:gridCol w="1001560"/>
                <a:gridCol w="868444"/>
                <a:gridCol w="868444"/>
              </a:tblGrid>
              <a:tr h="60341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</a:tr>
              <a:tr h="2711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Выпуск товаров и услуг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5 328,0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4 586,9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4 760,4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5 280,9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  <a:tr h="3538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25225" y="4312056"/>
            <a:ext cx="90929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ЖИЗНИ НАСЕЛЕНИЯ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СОРСКА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0929" y="3191713"/>
            <a:ext cx="8302440" cy="73170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городе Сорске проживает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11,4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снизится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11,2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56,2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998659" y="4869712"/>
          <a:ext cx="7794468" cy="139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541"/>
                <a:gridCol w="2007502"/>
                <a:gridCol w="732753"/>
                <a:gridCol w="969264"/>
                <a:gridCol w="969264"/>
                <a:gridCol w="969264"/>
                <a:gridCol w="840440"/>
                <a:gridCol w="840440"/>
              </a:tblGrid>
              <a:tr h="44287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6351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1,02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5406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</a:tr>
            </a:tbl>
          </a:graphicData>
        </a:graphic>
      </p:graphicFrame>
      <p:pic>
        <p:nvPicPr>
          <p:cNvPr id="9" name="Рисунок 8" descr="gerb 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00124" y="1238666"/>
            <a:ext cx="8497093" cy="61645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00050" indent="-400050" algn="ctr"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323849" y="854994"/>
            <a:ext cx="9191626" cy="4593306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Отдел финансов и экономики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администрации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города Сорска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Адрес: 655111  г.Сорск, ул. Кирова,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Заместитель главы по финансовым и экономическим вопросам –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Бондаренко Марина Николаевна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тел. (8 39033)    2-43-37                   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(8 39033)    2-43-48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E-mail: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sorskfin@lmail.ru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bakan.sibnovosti.ru/pictures/0462/8462/v_ust_abakanskom_rayone_nadeyutsya_na_turistov_thumb_fed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3" y="1687284"/>
            <a:ext cx="4536078" cy="3024052"/>
          </a:xfrm>
          <a:prstGeom prst="rect">
            <a:avLst/>
          </a:prstGeom>
          <a:noFill/>
        </p:spPr>
      </p:pic>
      <p:pic>
        <p:nvPicPr>
          <p:cNvPr id="1028" name="Picture 4" descr="http://photo.foto-planeta.com/view/6/8/8/0/mayskiy-688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" y="1680754"/>
            <a:ext cx="4101738" cy="307389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01479" y="4572005"/>
            <a:ext cx="701070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информационный ресурс, содержащий данные об исполнении бюджета за отчетный финансовый год, в доступной для широкого круга заинтересованных пользователей форме.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3829" y="309543"/>
            <a:ext cx="46532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для граждан</a:t>
            </a: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445616" y="0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3915" y="1325836"/>
            <a:ext cx="918427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Годовой отчет об исполнении городского бюджета, представляемый в Совет депутатов, составляет отдел финансов и экономики.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Отчет об исполнении городского бюджета за отчетный год направляется на рассмотрение и утверждение в Совет депутатов не позднее 1 мая текущего года.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Отчет - состоит из источников и наборов данных, параметров и композиции элементов отчета города на определенный период (отчетный финансовый год).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Отчет составляется в соответствии с той же структурой и бюджетной классификацией, которые применялись при утверждении бюджета города.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До начала рассмотрения Советом депутатов годового отчета проводятся публичные слушания по нему.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Публичные слушания по годовому отчету проводятся в порядке, аналогичном порядку проведения публичных слушаний по проекту решения о бюджете города.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По результатам рассмотрения годового отчета Совет депутатов принимает решение об утверждении либо отклонении решения об исполнении бюджета города.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815" y="2575448"/>
            <a:ext cx="89665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Доходы бюджета – поступившие в бюджет денежные средства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774" y="3428889"/>
            <a:ext cx="8470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бюджета - выплаченные из бюджета денежные средства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8133" y="3690610"/>
            <a:ext cx="544285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Сбалансированный бюджет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76165" y="4518741"/>
            <a:ext cx="2324505" cy="1690673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ДОХОДЫ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49212" y="4502063"/>
            <a:ext cx="2287793" cy="1686086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РАСХОДЫ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5340" y="1354413"/>
            <a:ext cx="9184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- состоит из источников и наборов данных, параметров и композиции элементов отчета города на определенный период (отчетный финансовый год).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85639" y="5265820"/>
            <a:ext cx="1062446" cy="35705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=</a:t>
            </a:r>
            <a:endParaRPr lang="ru-RU" sz="3200" b="1" dirty="0"/>
          </a:p>
        </p:txBody>
      </p:sp>
      <p:pic>
        <p:nvPicPr>
          <p:cNvPr id="31746" name="Picture 2" descr="http://admduliapino.ru/tinybrowser/images/byudget/_full/_budzh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3693" y="3891543"/>
            <a:ext cx="2296592" cy="1531061"/>
          </a:xfrm>
          <a:prstGeom prst="rect">
            <a:avLst/>
          </a:prstGeom>
          <a:noFill/>
        </p:spPr>
      </p:pic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41107" y="1599188"/>
            <a:ext cx="5509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16" y="1454634"/>
            <a:ext cx="3511050" cy="261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9305" y="3149450"/>
            <a:ext cx="3332413" cy="242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203969" y="4692712"/>
            <a:ext cx="5535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88147" y="0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795" y="1174679"/>
            <a:ext cx="90482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61903" y="2133706"/>
            <a:ext cx="2914535" cy="123681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/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разница между полученными (поступившими) и погашенными средствами по кредиту банков </a:t>
            </a:r>
          </a:p>
          <a:p>
            <a:endParaRPr lang="ru-RU" dirty="0" smtClean="0"/>
          </a:p>
        </p:txBody>
      </p:sp>
      <p:sp>
        <p:nvSpPr>
          <p:cNvPr id="17" name="Овал 16"/>
          <p:cNvSpPr/>
          <p:nvPr/>
        </p:nvSpPr>
        <p:spPr>
          <a:xfrm>
            <a:off x="5356175" y="3591783"/>
            <a:ext cx="2873423" cy="14267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разница между полученными (поступившими) и погашенными средствами по кредиту от других уровней бюджета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330556" y="5206715"/>
            <a:ext cx="3005370" cy="13216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остатки средств на счетах по учету средств бюджета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96073" y="2775099"/>
            <a:ext cx="2676466" cy="24326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3130814">
            <a:off x="4246343" y="2683248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>
            <a:off x="4320362" y="3645544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6818165">
            <a:off x="4233278" y="4612197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51941" y="0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0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3284" y="935847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- средства, предоставляемые одним бюджетом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бюджетной системы Российской Федерации другому бюджету бюджетной системы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Российской Федерации 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909880" y="2267166"/>
            <a:ext cx="5860869" cy="644434"/>
          </a:xfrm>
          <a:prstGeom prst="roundRect">
            <a:avLst>
              <a:gd name="adj" fmla="val 2866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Дотации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дар, пожертвование)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на безвозмездной и безвозвратной основе без установления направлений и (или) условий их использования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24868" y="3112811"/>
            <a:ext cx="5882640" cy="918755"/>
          </a:xfrm>
          <a:prstGeom prst="roundRect">
            <a:avLst>
              <a:gd name="adj" fmla="val 2322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поддержка)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-Предоставляются в целях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расходных обязательств,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возникающих при выполнении полномочий органов местного самоуправления по вопросам местного значения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881931" y="4147206"/>
            <a:ext cx="5869577" cy="1323703"/>
          </a:xfrm>
          <a:prstGeom prst="roundRect">
            <a:avLst>
              <a:gd name="adj" fmla="val 25309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Субвенции (от лат.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venire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приходить на помощь)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33916" y="2437490"/>
            <a:ext cx="1459801" cy="3771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864108" y="5651361"/>
            <a:ext cx="5839096" cy="1049383"/>
          </a:xfrm>
          <a:prstGeom prst="roundRect">
            <a:avLst>
              <a:gd name="adj" fmla="val 3024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Иные межбюджетные трансферты </a:t>
            </a:r>
          </a:p>
          <a:p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Предоставляются в случаях и порядке, предусмотренных законами субъекта Российской Федерации и принимаемыми в соответствии с ними иными нормативными правовыми актами органов государственной власти субъекта Российской Федерации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трелка влево 38"/>
          <p:cNvSpPr/>
          <p:nvPr/>
        </p:nvSpPr>
        <p:spPr>
          <a:xfrm rot="20804216">
            <a:off x="1861806" y="2567254"/>
            <a:ext cx="766672" cy="1978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>
            <a:off x="1889660" y="4663950"/>
            <a:ext cx="770709" cy="21336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>
            <a:off x="1843685" y="3465000"/>
            <a:ext cx="809898" cy="2351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 rot="878422">
            <a:off x="1843848" y="5745150"/>
            <a:ext cx="820772" cy="2023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2052" y="0"/>
            <a:ext cx="77647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 Сорска Республики Хакасия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68250" y="1178498"/>
            <a:ext cx="4953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Виды доходов городского бюджета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00951" y="2471819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Налоговые доходы - поступление от уплаты налогов, установленных Налоговым кодексом Российской Федерации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•налог на доходы физических лиц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•акцизы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•единый налог на вмененный доход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•налоги на имущество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госпошлина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19782" y="1996592"/>
            <a:ext cx="2753427" cy="42128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Неналоговые доходы -платежи, установленные законодательством Российской Федерации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•арендная плата за землю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использования муниципального имущества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реализации муниципального имущества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•плата за негативное воздействие на окружающую среду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•платные услуги от муниципальных учреждений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•доходы от продажи земельных участков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•штрафы за нарушение законодательства РФ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•прочие неналоговые доходы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45708" y="2009960"/>
            <a:ext cx="2810943" cy="366782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•поступления из республиканского бюджета межбюджетных трансфертов в виде дотаций, субсидий, субвенций и иных межбюджетных трансфертов </a:t>
            </a:r>
          </a:p>
        </p:txBody>
      </p:sp>
      <p:pic>
        <p:nvPicPr>
          <p:cNvPr id="11" name="Рисунок 10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2501</Words>
  <Application>Microsoft Office PowerPoint</Application>
  <PresentationFormat>Лист A4 (210x297 мм)</PresentationFormat>
  <Paragraphs>744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Отчет об исполнении бюджета  города Сорска Республики Хакасия  за 2018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2016-02-17T06:12:14Z</dcterms:created>
  <dcterms:modified xsi:type="dcterms:W3CDTF">2019-03-28T04:24:28Z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