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35"/>
  </p:notesMasterIdLst>
  <p:handoutMasterIdLst>
    <p:handoutMasterId r:id="rId36"/>
  </p:handoutMasterIdLst>
  <p:sldIdLst>
    <p:sldId id="256" r:id="rId2"/>
    <p:sldId id="331" r:id="rId3"/>
    <p:sldId id="282" r:id="rId4"/>
    <p:sldId id="257" r:id="rId5"/>
    <p:sldId id="289" r:id="rId6"/>
    <p:sldId id="294" r:id="rId7"/>
    <p:sldId id="297" r:id="rId8"/>
    <p:sldId id="304" r:id="rId9"/>
    <p:sldId id="306" r:id="rId10"/>
    <p:sldId id="308" r:id="rId11"/>
    <p:sldId id="309" r:id="rId12"/>
    <p:sldId id="310" r:id="rId13"/>
    <p:sldId id="311" r:id="rId14"/>
    <p:sldId id="312" r:id="rId15"/>
    <p:sldId id="313" r:id="rId16"/>
    <p:sldId id="314" r:id="rId17"/>
    <p:sldId id="315" r:id="rId18"/>
    <p:sldId id="324" r:id="rId19"/>
    <p:sldId id="316" r:id="rId20"/>
    <p:sldId id="325" r:id="rId21"/>
    <p:sldId id="326" r:id="rId22"/>
    <p:sldId id="320" r:id="rId23"/>
    <p:sldId id="321" r:id="rId24"/>
    <p:sldId id="322" r:id="rId25"/>
    <p:sldId id="323" r:id="rId26"/>
    <p:sldId id="317" r:id="rId27"/>
    <p:sldId id="327" r:id="rId28"/>
    <p:sldId id="318" r:id="rId29"/>
    <p:sldId id="328" r:id="rId30"/>
    <p:sldId id="329" r:id="rId31"/>
    <p:sldId id="330" r:id="rId32"/>
    <p:sldId id="319" r:id="rId33"/>
    <p:sldId id="305" r:id="rId34"/>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6" d="100"/>
          <a:sy n="96" d="100"/>
        </p:scale>
        <p:origin x="-1428" y="-3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2"/>
            <a:ext cx="2946400" cy="49696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89" y="2"/>
            <a:ext cx="2946400" cy="496968"/>
          </a:xfrm>
          <a:prstGeom prst="rect">
            <a:avLst/>
          </a:prstGeom>
        </p:spPr>
        <p:txBody>
          <a:bodyPr vert="horz" lIns="91440" tIns="45720" rIns="91440" bIns="45720" rtlCol="0"/>
          <a:lstStyle>
            <a:lvl1pPr algn="r">
              <a:defRPr sz="1200"/>
            </a:lvl1pPr>
          </a:lstStyle>
          <a:p>
            <a:fld id="{311A0C44-2D16-413E-84F0-7599E62BDA3A}" type="datetimeFigureOut">
              <a:rPr lang="ru-RU" smtClean="0"/>
              <a:t>10.02.2020</a:t>
            </a:fld>
            <a:endParaRPr lang="ru-RU"/>
          </a:p>
        </p:txBody>
      </p:sp>
      <p:sp>
        <p:nvSpPr>
          <p:cNvPr id="4" name="Нижний колонтитул 3"/>
          <p:cNvSpPr>
            <a:spLocks noGrp="1"/>
          </p:cNvSpPr>
          <p:nvPr>
            <p:ph type="ftr" sz="quarter" idx="2"/>
          </p:nvPr>
        </p:nvSpPr>
        <p:spPr>
          <a:xfrm>
            <a:off x="0" y="9429672"/>
            <a:ext cx="2946400" cy="496966"/>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89" y="9429672"/>
            <a:ext cx="2946400" cy="496966"/>
          </a:xfrm>
          <a:prstGeom prst="rect">
            <a:avLst/>
          </a:prstGeom>
        </p:spPr>
        <p:txBody>
          <a:bodyPr vert="horz" lIns="91440" tIns="45720" rIns="91440" bIns="45720" rtlCol="0" anchor="b"/>
          <a:lstStyle>
            <a:lvl1pPr algn="r">
              <a:defRPr sz="1200"/>
            </a:lvl1pPr>
          </a:lstStyle>
          <a:p>
            <a:fld id="{0968990A-320E-441A-959D-D43B30D70E08}" type="slidenum">
              <a:rPr lang="ru-RU" smtClean="0"/>
              <a:t>‹#›</a:t>
            </a:fld>
            <a:endParaRPr lang="ru-RU"/>
          </a:p>
        </p:txBody>
      </p:sp>
    </p:spTree>
    <p:extLst>
      <p:ext uri="{BB962C8B-B14F-4D97-AF65-F5344CB8AC3E}">
        <p14:creationId xmlns:p14="http://schemas.microsoft.com/office/powerpoint/2010/main" val="2863315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0"/>
            <a:ext cx="2945659" cy="496411"/>
          </a:xfrm>
          <a:prstGeom prst="rect">
            <a:avLst/>
          </a:prstGeom>
        </p:spPr>
        <p:txBody>
          <a:bodyPr vert="horz" lIns="91248" tIns="45624" rIns="91248" bIns="45624" rtlCol="0"/>
          <a:lstStyle>
            <a:lvl1pPr algn="l">
              <a:defRPr sz="1200"/>
            </a:lvl1pPr>
          </a:lstStyle>
          <a:p>
            <a:endParaRPr lang="ru-RU"/>
          </a:p>
        </p:txBody>
      </p:sp>
      <p:sp>
        <p:nvSpPr>
          <p:cNvPr id="3" name="Дата 2"/>
          <p:cNvSpPr>
            <a:spLocks noGrp="1"/>
          </p:cNvSpPr>
          <p:nvPr>
            <p:ph type="dt" idx="1"/>
          </p:nvPr>
        </p:nvSpPr>
        <p:spPr>
          <a:xfrm>
            <a:off x="3850445" y="0"/>
            <a:ext cx="2945659" cy="496411"/>
          </a:xfrm>
          <a:prstGeom prst="rect">
            <a:avLst/>
          </a:prstGeom>
        </p:spPr>
        <p:txBody>
          <a:bodyPr vert="horz" lIns="91248" tIns="45624" rIns="91248" bIns="45624" rtlCol="0"/>
          <a:lstStyle>
            <a:lvl1pPr algn="r">
              <a:defRPr sz="1200"/>
            </a:lvl1pPr>
          </a:lstStyle>
          <a:p>
            <a:fld id="{0541A1A3-D6EF-4439-ADCB-C644CC3246A8}" type="datetimeFigureOut">
              <a:rPr lang="ru-RU" smtClean="0"/>
              <a:pPr/>
              <a:t>10.02.2020</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248" tIns="45624" rIns="91248" bIns="45624" rtlCol="0" anchor="ctr"/>
          <a:lstStyle/>
          <a:p>
            <a:endParaRPr lang="ru-RU"/>
          </a:p>
        </p:txBody>
      </p:sp>
      <p:sp>
        <p:nvSpPr>
          <p:cNvPr id="5" name="Заметки 4"/>
          <p:cNvSpPr>
            <a:spLocks noGrp="1"/>
          </p:cNvSpPr>
          <p:nvPr>
            <p:ph type="body" sz="quarter" idx="3"/>
          </p:nvPr>
        </p:nvSpPr>
        <p:spPr>
          <a:xfrm>
            <a:off x="679768" y="4715908"/>
            <a:ext cx="5438140" cy="4467701"/>
          </a:xfrm>
          <a:prstGeom prst="rect">
            <a:avLst/>
          </a:prstGeom>
        </p:spPr>
        <p:txBody>
          <a:bodyPr vert="horz" lIns="91248" tIns="45624" rIns="91248" bIns="45624"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2" y="9430092"/>
            <a:ext cx="2945659" cy="496411"/>
          </a:xfrm>
          <a:prstGeom prst="rect">
            <a:avLst/>
          </a:prstGeom>
        </p:spPr>
        <p:txBody>
          <a:bodyPr vert="horz" lIns="91248" tIns="45624" rIns="91248" bIns="45624" rtlCol="0" anchor="b"/>
          <a:lstStyle>
            <a:lvl1pPr algn="l">
              <a:defRPr sz="1200"/>
            </a:lvl1pPr>
          </a:lstStyle>
          <a:p>
            <a:endParaRPr lang="ru-RU"/>
          </a:p>
        </p:txBody>
      </p:sp>
      <p:sp>
        <p:nvSpPr>
          <p:cNvPr id="7" name="Номер слайда 6"/>
          <p:cNvSpPr>
            <a:spLocks noGrp="1"/>
          </p:cNvSpPr>
          <p:nvPr>
            <p:ph type="sldNum" sz="quarter" idx="5"/>
          </p:nvPr>
        </p:nvSpPr>
        <p:spPr>
          <a:xfrm>
            <a:off x="3850445" y="9430092"/>
            <a:ext cx="2945659" cy="496411"/>
          </a:xfrm>
          <a:prstGeom prst="rect">
            <a:avLst/>
          </a:prstGeom>
        </p:spPr>
        <p:txBody>
          <a:bodyPr vert="horz" lIns="91248" tIns="45624" rIns="91248" bIns="45624" rtlCol="0" anchor="b"/>
          <a:lstStyle>
            <a:lvl1pPr algn="r">
              <a:defRPr sz="1200"/>
            </a:lvl1pPr>
          </a:lstStyle>
          <a:p>
            <a:fld id="{E6867D92-AD98-4E2F-9D12-EBBB380C4FEC}" type="slidenum">
              <a:rPr lang="ru-RU" smtClean="0"/>
              <a:pPr/>
              <a:t>‹#›</a:t>
            </a:fld>
            <a:endParaRPr lang="ru-RU"/>
          </a:p>
        </p:txBody>
      </p:sp>
    </p:spTree>
    <p:extLst>
      <p:ext uri="{BB962C8B-B14F-4D97-AF65-F5344CB8AC3E}">
        <p14:creationId xmlns:p14="http://schemas.microsoft.com/office/powerpoint/2010/main" val="1566246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6867D92-AD98-4E2F-9D12-EBBB380C4FEC}"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6867D92-AD98-4E2F-9D12-EBBB380C4FEC}"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6867D92-AD98-4E2F-9D12-EBBB380C4FEC}"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6867D92-AD98-4E2F-9D12-EBBB380C4FEC}"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F5AC32A-30FA-4F2B-9EA1-7B27819B816F}" type="datetime1">
              <a:rPr lang="ru-RU" smtClean="0"/>
              <a:pPr/>
              <a:t>10.02.2020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027037-487B-4071-B451-81D0E808C6AE}" type="datetime1">
              <a:rPr lang="ru-RU" smtClean="0"/>
              <a:pPr/>
              <a:t>10.02.2020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A81AE6-1DBD-4932-873E-D898EAC656AA}" type="datetime1">
              <a:rPr lang="ru-RU" smtClean="0"/>
              <a:pPr/>
              <a:t>10.02.2020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095B6E-57FE-4838-A92D-30E68B0896AD}" type="datetime1">
              <a:rPr lang="ru-RU" smtClean="0"/>
              <a:pPr/>
              <a:t>10.02.2020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6742160-C7FE-49FF-B08D-4CD4C95B850B}" type="datetime1">
              <a:rPr lang="ru-RU" smtClean="0"/>
              <a:pPr/>
              <a:t>10.02.2020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285453B-7CCA-4AED-A977-B4F6DADB6C34}" type="datetime1">
              <a:rPr lang="ru-RU" smtClean="0"/>
              <a:pPr/>
              <a:t>10.02.2020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41393C5-38B1-4435-BA86-72B65C6298C8}" type="datetime1">
              <a:rPr lang="ru-RU" smtClean="0"/>
              <a:pPr/>
              <a:t>10.02.2020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1AACF0A-40A2-448B-8833-A03A9AD304FD}" type="datetime1">
              <a:rPr lang="ru-RU" smtClean="0"/>
              <a:pPr/>
              <a:t>10.02.2020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612A495-D5F0-4C09-B2DE-3B6325DDFD8E}" type="datetime1">
              <a:rPr lang="ru-RU" smtClean="0"/>
              <a:pPr/>
              <a:t>10.02.2020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E719C2-F4C3-4D9C-838C-F18C4160BC99}" type="datetime1">
              <a:rPr lang="ru-RU" smtClean="0"/>
              <a:pPr/>
              <a:t>10.02.2020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F997343-79BA-40A9-A7F4-EB0141FAE23B}" type="datetime1">
              <a:rPr lang="ru-RU" smtClean="0"/>
              <a:pPr/>
              <a:t>10.02.2020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3B0430-4869-46EE-9DB0-75CE690AE1A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01358A-7582-427D-9959-9D31FFB2BB9F}" type="datetime1">
              <a:rPr lang="ru-RU" smtClean="0"/>
              <a:pPr/>
              <a:t>10.02.2020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3B0430-4869-46EE-9DB0-75CE690AE1A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nalog.ru/rn77/fl/interest/inf_baccoun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kremlin.ru/structure/additional/12"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gossluzhba.gov.ru/page/index/spravki_bk"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772816"/>
            <a:ext cx="7958166" cy="3960440"/>
          </a:xfrm>
        </p:spPr>
        <p:txBody>
          <a:bodyPr>
            <a:noAutofit/>
          </a:bodyPr>
          <a:lstStyle/>
          <a:p>
            <a:r>
              <a:rPr lang="ru-RU" sz="4000" b="1" i="1" dirty="0" smtClean="0">
                <a:latin typeface="Times New Roman" pitchFamily="18" charset="0"/>
                <a:cs typeface="Times New Roman" pitchFamily="18" charset="0"/>
              </a:rPr>
              <a:t>Семинар-совещание по теме: «Представление сведений о доходах, расходах, об имуществе и обязательствах имущественного характера в 2020 году»</a:t>
            </a:r>
            <a:endParaRPr lang="ru-RU" sz="4000"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28662" y="5877272"/>
            <a:ext cx="7643866" cy="480686"/>
          </a:xfrm>
        </p:spPr>
        <p:txBody>
          <a:bodyPr>
            <a:normAutofit fontScale="55000" lnSpcReduction="20000"/>
          </a:bodyPr>
          <a:lstStyle/>
          <a:p>
            <a:endParaRPr lang="ru-RU" sz="1400" b="1" i="1" dirty="0" smtClean="0">
              <a:solidFill>
                <a:schemeClr val="tx1"/>
              </a:solidFill>
              <a:latin typeface="Times New Roman" pitchFamily="18" charset="0"/>
              <a:cs typeface="Times New Roman" pitchFamily="18" charset="0"/>
            </a:endParaRPr>
          </a:p>
          <a:p>
            <a:r>
              <a:rPr lang="ru-RU" sz="3300" b="1" i="1" dirty="0" smtClean="0">
                <a:solidFill>
                  <a:schemeClr val="tx1"/>
                </a:solidFill>
                <a:latin typeface="Times New Roman" pitchFamily="18" charset="0"/>
                <a:cs typeface="Times New Roman" pitchFamily="18" charset="0"/>
              </a:rPr>
              <a:t>г. Абакан</a:t>
            </a:r>
            <a:endParaRPr lang="ru-RU" sz="3300" b="1" i="1" dirty="0">
              <a:solidFill>
                <a:schemeClr val="tx1"/>
              </a:solidFill>
              <a:latin typeface="Times New Roman" pitchFamily="18" charset="0"/>
              <a:cs typeface="Times New Roman" pitchFamily="18" charset="0"/>
            </a:endParaRPr>
          </a:p>
        </p:txBody>
      </p:sp>
      <p:sp>
        <p:nvSpPr>
          <p:cNvPr id="5" name="TextBox 4"/>
          <p:cNvSpPr txBox="1"/>
          <p:nvPr/>
        </p:nvSpPr>
        <p:spPr>
          <a:xfrm>
            <a:off x="571472" y="142852"/>
            <a:ext cx="4572032"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616624"/>
          </a:xfrm>
        </p:spPr>
        <p:txBody>
          <a:bodyPr>
            <a:normAutofit fontScale="85000" lnSpcReduction="20000"/>
          </a:bodyPr>
          <a:lstStyle/>
          <a:p>
            <a:pPr marL="0" indent="0" algn="ctr">
              <a:buNone/>
            </a:pPr>
            <a:r>
              <a:rPr lang="ru-RU" dirty="0" smtClean="0"/>
              <a:t>	</a:t>
            </a:r>
            <a:r>
              <a:rPr lang="ru-RU" dirty="0" smtClean="0">
                <a:latin typeface="Times New Roman" pitchFamily="18" charset="0"/>
                <a:cs typeface="Times New Roman" pitchFamily="18" charset="0"/>
              </a:rPr>
              <a:t>Справку </a:t>
            </a:r>
            <a:r>
              <a:rPr lang="ru-RU" dirty="0">
                <a:latin typeface="Times New Roman" pitchFamily="18" charset="0"/>
                <a:cs typeface="Times New Roman" pitchFamily="18" charset="0"/>
              </a:rPr>
              <a:t>рекомендуется заполнять на основании правоустанавливающих и иных подтверждающих официальных документов. </a:t>
            </a:r>
            <a:endParaRPr lang="ru-RU" dirty="0" smtClean="0">
              <a:latin typeface="Times New Roman" pitchFamily="18" charset="0"/>
              <a:cs typeface="Times New Roman" pitchFamily="18" charset="0"/>
            </a:endParaRPr>
          </a:p>
          <a:p>
            <a:pPr marL="0" indent="0" algn="ctr">
              <a:buNone/>
            </a:pPr>
            <a:endParaRPr lang="ru-RU" b="1" dirty="0">
              <a:solidFill>
                <a:srgbClr val="FF0000"/>
              </a:solidFill>
              <a:latin typeface="Times New Roman" pitchFamily="18" charset="0"/>
              <a:cs typeface="Times New Roman" pitchFamily="18" charset="0"/>
            </a:endParaRPr>
          </a:p>
          <a:p>
            <a:pPr marL="0" indent="0" algn="ctr">
              <a:buNone/>
            </a:pPr>
            <a:r>
              <a:rPr lang="ru-RU" b="1" dirty="0" smtClean="0">
                <a:solidFill>
                  <a:srgbClr val="FF0000"/>
                </a:solidFill>
                <a:latin typeface="Times New Roman" pitchFamily="18" charset="0"/>
                <a:cs typeface="Times New Roman" pitchFamily="18" charset="0"/>
              </a:rPr>
              <a:t>Не </a:t>
            </a:r>
            <a:r>
              <a:rPr lang="ru-RU" b="1" dirty="0">
                <a:solidFill>
                  <a:srgbClr val="FF0000"/>
                </a:solidFill>
                <a:latin typeface="Times New Roman" pitchFamily="18" charset="0"/>
                <a:cs typeface="Times New Roman" pitchFamily="18" charset="0"/>
              </a:rPr>
              <a:t>рекомендуется пользоваться информацией, полученной по телефону, в том числе в виде смс-сообщения</a:t>
            </a:r>
            <a:r>
              <a:rPr lang="ru-RU" b="1" dirty="0" smtClean="0">
                <a:solidFill>
                  <a:srgbClr val="FF0000"/>
                </a:solidFill>
                <a:latin typeface="Times New Roman" pitchFamily="18" charset="0"/>
                <a:cs typeface="Times New Roman" pitchFamily="18" charset="0"/>
              </a:rPr>
              <a:t>.</a:t>
            </a:r>
          </a:p>
          <a:p>
            <a:pPr marL="0" indent="0" algn="ctr">
              <a:buNone/>
            </a:pPr>
            <a:endParaRPr lang="ru-RU" dirty="0">
              <a:latin typeface="Times New Roman" pitchFamily="18" charset="0"/>
              <a:cs typeface="Times New Roman" pitchFamily="18" charset="0"/>
            </a:endParaRPr>
          </a:p>
          <a:p>
            <a:pPr marL="0" indent="0" algn="ctr">
              <a:buNone/>
            </a:pPr>
            <a:r>
              <a:rPr lang="ru-RU" dirty="0" smtClean="0">
                <a:latin typeface="Times New Roman" pitchFamily="18" charset="0"/>
                <a:cs typeface="Times New Roman" pitchFamily="18" charset="0"/>
              </a:rPr>
              <a:t>	При </a:t>
            </a:r>
            <a:r>
              <a:rPr lang="ru-RU" dirty="0">
                <a:latin typeface="Times New Roman" pitchFamily="18" charset="0"/>
                <a:cs typeface="Times New Roman" pitchFamily="18" charset="0"/>
              </a:rPr>
              <a:t>заполнении справок с использованием СПО "Справки БК" личной подписью заверяется только последний лист справки. </a:t>
            </a:r>
            <a:endParaRPr lang="ru-RU" dirty="0" smtClean="0">
              <a:latin typeface="Times New Roman" pitchFamily="18" charset="0"/>
              <a:cs typeface="Times New Roman" pitchFamily="18" charset="0"/>
            </a:endParaRPr>
          </a:p>
          <a:p>
            <a:pPr marL="0" indent="0" algn="ctr">
              <a:buNone/>
            </a:pPr>
            <a:r>
              <a:rPr lang="ru-RU" dirty="0" smtClean="0">
                <a:latin typeface="Times New Roman" pitchFamily="18" charset="0"/>
                <a:cs typeface="Times New Roman" pitchFamily="18" charset="0"/>
              </a:rPr>
              <a:t>Наличие </a:t>
            </a:r>
            <a:r>
              <a:rPr lang="ru-RU" dirty="0">
                <a:latin typeface="Times New Roman" pitchFamily="18" charset="0"/>
                <a:cs typeface="Times New Roman" pitchFamily="18" charset="0"/>
              </a:rPr>
              <a:t>подписи на каждом листе (в пустой части страницы) не является нарушением.</a:t>
            </a:r>
          </a:p>
          <a:p>
            <a:pPr marL="0" indent="0" algn="ctr">
              <a:buNone/>
            </a:pPr>
            <a:r>
              <a:rPr lang="ru-RU" dirty="0" smtClean="0">
                <a:latin typeface="Times New Roman" pitchFamily="18" charset="0"/>
                <a:cs typeface="Times New Roman" pitchFamily="18" charset="0"/>
              </a:rPr>
              <a:t>	</a:t>
            </a:r>
          </a:p>
          <a:p>
            <a:pPr marL="0" indent="0" algn="just">
              <a:buNone/>
            </a:pPr>
            <a:r>
              <a:rPr lang="ru-RU" dirty="0">
                <a:latin typeface="Times New Roman" pitchFamily="18" charset="0"/>
                <a:cs typeface="Times New Roman" pitchFamily="18" charset="0"/>
              </a:rPr>
              <a:t>	</a:t>
            </a:r>
          </a:p>
        </p:txBody>
      </p:sp>
      <p:sp>
        <p:nvSpPr>
          <p:cNvPr id="4" name="Номер слайда 3"/>
          <p:cNvSpPr>
            <a:spLocks noGrp="1"/>
          </p:cNvSpPr>
          <p:nvPr>
            <p:ph type="sldNum" sz="quarter" idx="12"/>
          </p:nvPr>
        </p:nvSpPr>
        <p:spPr/>
        <p:txBody>
          <a:bodyPr/>
          <a:lstStyle/>
          <a:p>
            <a:fld id="{AF3B0430-4869-46EE-9DB0-75CE690AE1AB}" type="slidenum">
              <a:rPr lang="ru-RU" smtClean="0"/>
              <a:pPr/>
              <a:t>10</a:t>
            </a:fld>
            <a:endParaRPr lang="ru-RU"/>
          </a:p>
        </p:txBody>
      </p:sp>
    </p:spTree>
    <p:extLst>
      <p:ext uri="{BB962C8B-B14F-4D97-AF65-F5344CB8AC3E}">
        <p14:creationId xmlns:p14="http://schemas.microsoft.com/office/powerpoint/2010/main" val="2617093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616624"/>
          </a:xfrm>
        </p:spPr>
        <p:txBody>
          <a:bodyPr>
            <a:normAutofit fontScale="62500" lnSpcReduction="20000"/>
          </a:bodyPr>
          <a:lstStyle/>
          <a:p>
            <a:pPr marL="0" indent="0" algn="just">
              <a:buNone/>
            </a:pPr>
            <a:r>
              <a:rPr lang="ru-RU" dirty="0" smtClean="0"/>
              <a:t>	</a:t>
            </a:r>
            <a:r>
              <a:rPr lang="ru-RU" dirty="0" smtClean="0">
                <a:latin typeface="Times New Roman" pitchFamily="18" charset="0"/>
                <a:cs typeface="Times New Roman" pitchFamily="18" charset="0"/>
              </a:rPr>
              <a:t>Согласно </a:t>
            </a:r>
            <a:r>
              <a:rPr lang="ru-RU" dirty="0">
                <a:latin typeface="Times New Roman" pitchFamily="18" charset="0"/>
                <a:cs typeface="Times New Roman" pitchFamily="18" charset="0"/>
              </a:rPr>
              <a:t>Инструкции о порядке заполнения справки о доходах, расходах, об имуществе и обязательствах имущественного характера с использованием специального программного обеспечения "Справки БК" необходимо учитывать следующее</a:t>
            </a:r>
            <a:r>
              <a:rPr lang="ru-RU" dirty="0" smtClean="0">
                <a:latin typeface="Times New Roman" pitchFamily="18" charset="0"/>
                <a:cs typeface="Times New Roman" pitchFamily="18" charset="0"/>
              </a:rPr>
              <a:t>:</a:t>
            </a:r>
          </a:p>
          <a:p>
            <a:pPr algn="just">
              <a:buFontTx/>
              <a:buChar char="-"/>
            </a:pPr>
            <a:r>
              <a:rPr lang="ru-RU" dirty="0" smtClean="0">
                <a:latin typeface="Times New Roman" pitchFamily="18" charset="0"/>
                <a:cs typeface="Times New Roman" pitchFamily="18" charset="0"/>
              </a:rPr>
              <a:t>для </a:t>
            </a:r>
            <a:r>
              <a:rPr lang="ru-RU" dirty="0">
                <a:latin typeface="Times New Roman" pitchFamily="18" charset="0"/>
                <a:cs typeface="Times New Roman" pitchFamily="18" charset="0"/>
              </a:rPr>
              <a:t>печати справок используется лазерный принтер, обеспечивающий качественную печать</a:t>
            </a:r>
            <a:r>
              <a:rPr lang="ru-RU" dirty="0" smtClean="0">
                <a:latin typeface="Times New Roman" pitchFamily="18" charset="0"/>
                <a:cs typeface="Times New Roman" pitchFamily="18" charset="0"/>
              </a:rPr>
              <a:t>.</a:t>
            </a:r>
          </a:p>
          <a:p>
            <a:pPr algn="just">
              <a:buFontTx/>
              <a:buChar char="-"/>
            </a:pPr>
            <a:r>
              <a:rPr lang="ru-RU" dirty="0" smtClean="0">
                <a:latin typeface="Times New Roman" pitchFamily="18" charset="0"/>
                <a:cs typeface="Times New Roman" pitchFamily="18" charset="0"/>
              </a:rPr>
              <a:t>не </a:t>
            </a:r>
            <a:r>
              <a:rPr lang="ru-RU" dirty="0">
                <a:latin typeface="Times New Roman" pitchFamily="18" charset="0"/>
                <a:cs typeface="Times New Roman" pitchFamily="18" charset="0"/>
              </a:rPr>
              <a:t>допускаются дефекты печати в виде полос, пятен (при дефектах барабана или картриджа принтера</a:t>
            </a:r>
            <a:r>
              <a:rPr lang="ru-RU" dirty="0" smtClean="0">
                <a:latin typeface="Times New Roman" pitchFamily="18" charset="0"/>
                <a:cs typeface="Times New Roman" pitchFamily="18" charset="0"/>
              </a:rPr>
              <a:t>).</a:t>
            </a:r>
          </a:p>
          <a:p>
            <a:pPr algn="just">
              <a:buFontTx/>
              <a:buChar char="-"/>
            </a:pPr>
            <a:r>
              <a:rPr lang="ru-RU" dirty="0" smtClean="0">
                <a:latin typeface="Times New Roman" pitchFamily="18" charset="0"/>
                <a:cs typeface="Times New Roman" pitchFamily="18" charset="0"/>
              </a:rPr>
              <a:t>не </a:t>
            </a:r>
            <a:r>
              <a:rPr lang="ru-RU" dirty="0">
                <a:latin typeface="Times New Roman" pitchFamily="18" charset="0"/>
                <a:cs typeface="Times New Roman" pitchFamily="18" charset="0"/>
              </a:rPr>
              <a:t>допускается наличие подписи и пометок на линейных и двумерных штрих-кодах</a:t>
            </a:r>
            <a:r>
              <a:rPr lang="ru-RU" dirty="0" smtClean="0">
                <a:latin typeface="Times New Roman" pitchFamily="18" charset="0"/>
                <a:cs typeface="Times New Roman" pitchFamily="18" charset="0"/>
              </a:rPr>
              <a:t>.</a:t>
            </a:r>
          </a:p>
          <a:p>
            <a:pPr marL="0" indent="0" algn="just">
              <a:buNone/>
            </a:pPr>
            <a:endParaRPr lang="ru-RU" dirty="0">
              <a:latin typeface="Times New Roman" pitchFamily="18" charset="0"/>
              <a:cs typeface="Times New Roman" pitchFamily="18" charset="0"/>
            </a:endParaRPr>
          </a:p>
          <a:p>
            <a:pPr marL="0" indent="0" algn="just">
              <a:buNone/>
            </a:pPr>
            <a:r>
              <a:rPr lang="ru-RU" dirty="0" smtClean="0">
                <a:latin typeface="Times New Roman" pitchFamily="18" charset="0"/>
                <a:cs typeface="Times New Roman" pitchFamily="18" charset="0"/>
              </a:rPr>
              <a:t>	</a:t>
            </a:r>
            <a:r>
              <a:rPr lang="ru-RU" b="1" i="1" dirty="0" smtClean="0">
                <a:latin typeface="Times New Roman" pitchFamily="18" charset="0"/>
                <a:cs typeface="Times New Roman" pitchFamily="18" charset="0"/>
              </a:rPr>
              <a:t>Кроме </a:t>
            </a:r>
            <a:r>
              <a:rPr lang="ru-RU" b="1" i="1" dirty="0">
                <a:latin typeface="Times New Roman" pitchFamily="18" charset="0"/>
                <a:cs typeface="Times New Roman" pitchFamily="18" charset="0"/>
              </a:rPr>
              <a:t>того, листы одной справки не следует менять или вставлять в другие справки, даже если они содержат идентичную информацию.</a:t>
            </a:r>
          </a:p>
          <a:p>
            <a:pPr marL="0" indent="0" algn="just">
              <a:buNone/>
            </a:pPr>
            <a:r>
              <a:rPr lang="ru-RU" dirty="0" smtClean="0">
                <a:latin typeface="Times New Roman" pitchFamily="18" charset="0"/>
                <a:cs typeface="Times New Roman" pitchFamily="18" charset="0"/>
              </a:rPr>
              <a:t>	Справки </a:t>
            </a:r>
            <a:r>
              <a:rPr lang="ru-RU" dirty="0">
                <a:latin typeface="Times New Roman" pitchFamily="18" charset="0"/>
                <a:cs typeface="Times New Roman" pitchFamily="18" charset="0"/>
              </a:rPr>
              <a:t>не рекомендуется прошивать и фиксировать скрепкой.</a:t>
            </a:r>
          </a:p>
          <a:p>
            <a:pPr marL="0" indent="0" algn="just">
              <a:buNone/>
            </a:pPr>
            <a:r>
              <a:rPr lang="ru-RU" dirty="0" smtClean="0">
                <a:latin typeface="Times New Roman" pitchFamily="18" charset="0"/>
                <a:cs typeface="Times New Roman" pitchFamily="18" charset="0"/>
              </a:rPr>
              <a:t>	</a:t>
            </a:r>
          </a:p>
          <a:p>
            <a:pPr marL="0" indent="0" algn="just">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Также </a:t>
            </a:r>
            <a:r>
              <a:rPr lang="ru-RU" dirty="0">
                <a:latin typeface="Times New Roman" pitchFamily="18" charset="0"/>
                <a:cs typeface="Times New Roman" pitchFamily="18" charset="0"/>
              </a:rPr>
              <a:t>рекомендуется обеспечить печать справки и ее заверение в течение одного дня.</a:t>
            </a:r>
          </a:p>
          <a:p>
            <a:pPr marL="0" indent="0" algn="just">
              <a:buNone/>
            </a:pPr>
            <a:r>
              <a:rPr lang="ru-RU" dirty="0" smtClean="0">
                <a:latin typeface="Times New Roman" pitchFamily="18" charset="0"/>
                <a:cs typeface="Times New Roman" pitchFamily="18" charset="0"/>
              </a:rPr>
              <a:t>	</a:t>
            </a:r>
          </a:p>
          <a:p>
            <a:pPr marL="0" indent="0" algn="just">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Печатать </a:t>
            </a:r>
            <a:r>
              <a:rPr lang="ru-RU" dirty="0">
                <a:latin typeface="Times New Roman" pitchFamily="18" charset="0"/>
                <a:cs typeface="Times New Roman" pitchFamily="18" charset="0"/>
              </a:rPr>
              <a:t>справки рекомендуется только на одной стороне листа.</a:t>
            </a:r>
          </a:p>
          <a:p>
            <a:pPr marL="0" indent="0" algn="just">
              <a:buNone/>
            </a:pP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11</a:t>
            </a:fld>
            <a:endParaRPr lang="ru-RU"/>
          </a:p>
        </p:txBody>
      </p:sp>
    </p:spTree>
    <p:extLst>
      <p:ext uri="{BB962C8B-B14F-4D97-AF65-F5344CB8AC3E}">
        <p14:creationId xmlns:p14="http://schemas.microsoft.com/office/powerpoint/2010/main" val="1264003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256584"/>
          </a:xfrm>
          <a:noFill/>
          <a:ln>
            <a:noFill/>
          </a:ln>
        </p:spPr>
        <p:txBody>
          <a:bodyPr>
            <a:normAutofit fontScale="85000" lnSpcReduction="20000"/>
          </a:bodyPr>
          <a:lstStyle/>
          <a:p>
            <a:pPr marL="0" indent="0" algn="just">
              <a:buNone/>
            </a:pPr>
            <a:r>
              <a:rPr lang="ru-RU" dirty="0" smtClean="0"/>
              <a:t>	</a:t>
            </a:r>
            <a:r>
              <a:rPr lang="ru-RU" dirty="0" smtClean="0">
                <a:latin typeface="Times New Roman" pitchFamily="18" charset="0"/>
                <a:cs typeface="Times New Roman" pitchFamily="18" charset="0"/>
              </a:rPr>
              <a:t>	</a:t>
            </a:r>
          </a:p>
          <a:p>
            <a:pPr marL="0" indent="0" algn="ctr">
              <a:buNone/>
            </a:pPr>
            <a:r>
              <a:rPr lang="ru-RU" dirty="0">
                <a:latin typeface="Times New Roman" pitchFamily="18" charset="0"/>
                <a:cs typeface="Times New Roman" pitchFamily="18" charset="0"/>
              </a:rPr>
              <a:t>	</a:t>
            </a:r>
            <a:r>
              <a:rPr lang="ru-RU" b="1" dirty="0">
                <a:latin typeface="Times New Roman" pitchFamily="18" charset="0"/>
                <a:cs typeface="Times New Roman" pitchFamily="18" charset="0"/>
              </a:rPr>
              <a:t>РАЗДЕЛ 1. СВЕДЕНИЯ О ДОХОДАХ</a:t>
            </a:r>
          </a:p>
          <a:p>
            <a:pPr marL="0" indent="0" algn="just">
              <a:buNone/>
            </a:pPr>
            <a:endParaRPr lang="ru-RU" sz="1600" dirty="0">
              <a:latin typeface="Times New Roman" pitchFamily="18" charset="0"/>
              <a:cs typeface="Times New Roman" pitchFamily="18" charset="0"/>
            </a:endParaRPr>
          </a:p>
          <a:p>
            <a:pPr marL="0" indent="0" algn="just">
              <a:buNone/>
            </a:pPr>
            <a:r>
              <a:rPr lang="ru-RU" dirty="0" smtClean="0">
                <a:latin typeface="Times New Roman" pitchFamily="18" charset="0"/>
                <a:cs typeface="Times New Roman" pitchFamily="18" charset="0"/>
              </a:rPr>
              <a:t>	При </a:t>
            </a:r>
            <a:r>
              <a:rPr lang="ru-RU" dirty="0">
                <a:latin typeface="Times New Roman" pitchFamily="18" charset="0"/>
                <a:cs typeface="Times New Roman" pitchFamily="18" charset="0"/>
              </a:rPr>
              <a:t>заполнении данного раздела справки не следует руководствоваться только содержанием термина </a:t>
            </a:r>
            <a:r>
              <a:rPr lang="ru-RU" dirty="0" smtClean="0">
                <a:latin typeface="Times New Roman" pitchFamily="18" charset="0"/>
                <a:cs typeface="Times New Roman" pitchFamily="18" charset="0"/>
              </a:rPr>
              <a:t>«доход», </a:t>
            </a:r>
            <a:r>
              <a:rPr lang="ru-RU" dirty="0">
                <a:latin typeface="Times New Roman" pitchFamily="18" charset="0"/>
                <a:cs typeface="Times New Roman" pitchFamily="18" charset="0"/>
              </a:rPr>
              <a:t>определенным в статье </a:t>
            </a:r>
            <a:r>
              <a:rPr lang="ru-RU" dirty="0" smtClean="0">
                <a:latin typeface="Times New Roman" pitchFamily="18" charset="0"/>
                <a:cs typeface="Times New Roman" pitchFamily="18" charset="0"/>
              </a:rPr>
              <a:t>                    41 </a:t>
            </a:r>
            <a:r>
              <a:rPr lang="ru-RU" dirty="0">
                <a:latin typeface="Times New Roman" pitchFamily="18" charset="0"/>
                <a:cs typeface="Times New Roman" pitchFamily="18" charset="0"/>
              </a:rPr>
              <a:t>Налогового кодекса Российской Федерации, поскольку в целях представления сведений под </a:t>
            </a:r>
            <a:r>
              <a:rPr lang="ru-RU" dirty="0" smtClean="0">
                <a:latin typeface="Times New Roman" pitchFamily="18" charset="0"/>
                <a:cs typeface="Times New Roman" pitchFamily="18" charset="0"/>
              </a:rPr>
              <a:t>«доходом» </a:t>
            </a:r>
            <a:r>
              <a:rPr lang="ru-RU" dirty="0">
                <a:latin typeface="Times New Roman" pitchFamily="18" charset="0"/>
                <a:cs typeface="Times New Roman" pitchFamily="18" charset="0"/>
              </a:rPr>
              <a:t>применяется более широкое понятие. </a:t>
            </a:r>
          </a:p>
          <a:p>
            <a:pPr marL="0" indent="0" algn="just">
              <a:buNone/>
            </a:pPr>
            <a:r>
              <a:rPr lang="ru-RU" dirty="0">
                <a:latin typeface="Times New Roman" pitchFamily="18" charset="0"/>
                <a:cs typeface="Times New Roman" pitchFamily="18" charset="0"/>
              </a:rPr>
              <a:t>	Примеры подлежащих отражению доходов, имевших место в отчетном периоде, </a:t>
            </a:r>
            <a:r>
              <a:rPr lang="ru-RU" dirty="0" smtClean="0">
                <a:latin typeface="Times New Roman" pitchFamily="18" charset="0"/>
                <a:cs typeface="Times New Roman" pitchFamily="18" charset="0"/>
              </a:rPr>
              <a:t>подробно представлены в Методических рекомендациях. </a:t>
            </a:r>
          </a:p>
          <a:p>
            <a:pPr marL="0" indent="0" algn="just">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Полученные </a:t>
            </a:r>
            <a:r>
              <a:rPr lang="ru-RU" dirty="0">
                <a:latin typeface="Times New Roman" pitchFamily="18" charset="0"/>
                <a:cs typeface="Times New Roman" pitchFamily="18" charset="0"/>
              </a:rPr>
              <a:t>доходы, в том числе по основному месту работы, </a:t>
            </a:r>
            <a:r>
              <a:rPr lang="ru-RU" b="1" dirty="0">
                <a:latin typeface="Times New Roman" pitchFamily="18" charset="0"/>
                <a:cs typeface="Times New Roman" pitchFamily="18" charset="0"/>
              </a:rPr>
              <a:t>указываются без вычета налога на доходы физических лиц.</a:t>
            </a:r>
          </a:p>
          <a:p>
            <a:pPr marL="0" indent="0" algn="just">
              <a:buNone/>
            </a:pP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12</a:t>
            </a:fld>
            <a:endParaRPr lang="ru-RU" dirty="0"/>
          </a:p>
        </p:txBody>
      </p:sp>
    </p:spTree>
    <p:extLst>
      <p:ext uri="{BB962C8B-B14F-4D97-AF65-F5344CB8AC3E}">
        <p14:creationId xmlns:p14="http://schemas.microsoft.com/office/powerpoint/2010/main" val="2660656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256584"/>
          </a:xfrm>
          <a:noFill/>
          <a:ln>
            <a:noFill/>
          </a:ln>
        </p:spPr>
        <p:txBody>
          <a:bodyPr>
            <a:normAutofit fontScale="92500" lnSpcReduction="20000"/>
          </a:bodyPr>
          <a:lstStyle/>
          <a:p>
            <a:pPr marL="0" indent="0" algn="just">
              <a:buNone/>
            </a:pPr>
            <a:r>
              <a:rPr lang="ru-RU" dirty="0" smtClean="0"/>
              <a:t>	</a:t>
            </a:r>
            <a:r>
              <a:rPr lang="ru-RU" dirty="0" smtClean="0">
                <a:latin typeface="Times New Roman" pitchFamily="18" charset="0"/>
                <a:cs typeface="Times New Roman" pitchFamily="18" charset="0"/>
              </a:rPr>
              <a:t>	</a:t>
            </a:r>
          </a:p>
          <a:p>
            <a:pPr marL="0" indent="0" algn="ctr">
              <a:buNone/>
            </a:pPr>
            <a:r>
              <a:rPr lang="ru-RU" dirty="0">
                <a:latin typeface="Times New Roman" pitchFamily="18" charset="0"/>
                <a:cs typeface="Times New Roman" pitchFamily="18" charset="0"/>
              </a:rPr>
              <a:t>	</a:t>
            </a:r>
            <a:r>
              <a:rPr lang="ru-RU" u="sng" dirty="0">
                <a:latin typeface="Times New Roman" pitchFamily="18" charset="0"/>
                <a:cs typeface="Times New Roman" pitchFamily="18" charset="0"/>
              </a:rPr>
              <a:t>Особое внимание следует уделить хранению документов, связанных с вкладами (счетами) в банке или иной кредитной организации, закрытыми в период с отчетной даты до даты представления сведений. </a:t>
            </a:r>
            <a:endParaRPr lang="ru-RU" u="sng" dirty="0" smtClean="0">
              <a:latin typeface="Times New Roman" pitchFamily="18" charset="0"/>
              <a:cs typeface="Times New Roman" pitchFamily="18" charset="0"/>
            </a:endParaRPr>
          </a:p>
          <a:p>
            <a:pPr marL="0" indent="0" algn="ctr">
              <a:buNone/>
            </a:pPr>
            <a:endParaRPr lang="ru-RU" dirty="0">
              <a:latin typeface="Times New Roman" pitchFamily="18" charset="0"/>
              <a:cs typeface="Times New Roman" pitchFamily="18" charset="0"/>
            </a:endParaRPr>
          </a:p>
          <a:p>
            <a:pPr marL="0" indent="0" algn="ctr">
              <a:buNone/>
            </a:pP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связи с тем, что по состоянию на 31 декабря отчетного года счет был открыт, но на момент заполнения справки счет закрыт, кредитная организация может отказать в предоставлении информации, касающейся такого счета.</a:t>
            </a:r>
          </a:p>
          <a:p>
            <a:pPr marL="0" indent="0" algn="ctr">
              <a:buNone/>
            </a:pPr>
            <a:endParaRPr lang="ru-RU" b="1"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13</a:t>
            </a:fld>
            <a:endParaRPr lang="ru-RU" dirty="0"/>
          </a:p>
        </p:txBody>
      </p:sp>
    </p:spTree>
    <p:extLst>
      <p:ext uri="{BB962C8B-B14F-4D97-AF65-F5344CB8AC3E}">
        <p14:creationId xmlns:p14="http://schemas.microsoft.com/office/powerpoint/2010/main" val="2071663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256584"/>
          </a:xfrm>
          <a:noFill/>
          <a:ln>
            <a:noFill/>
          </a:ln>
        </p:spPr>
        <p:txBody>
          <a:bodyPr>
            <a:normAutofit fontScale="77500" lnSpcReduction="20000"/>
          </a:bodyPr>
          <a:lstStyle/>
          <a:p>
            <a:pPr marL="0" indent="0" algn="just">
              <a:buNone/>
            </a:pPr>
            <a:r>
              <a:rPr lang="ru-RU" dirty="0" smtClean="0"/>
              <a:t>	</a:t>
            </a:r>
            <a:r>
              <a:rPr lang="ru-RU" dirty="0" smtClean="0">
                <a:latin typeface="Times New Roman" pitchFamily="18" charset="0"/>
                <a:cs typeface="Times New Roman" pitchFamily="18" charset="0"/>
              </a:rPr>
              <a:t>	</a:t>
            </a:r>
          </a:p>
          <a:p>
            <a:pPr marL="0" indent="0" algn="ctr">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Уточняется, </a:t>
            </a:r>
            <a:r>
              <a:rPr lang="ru-RU" dirty="0">
                <a:latin typeface="Times New Roman" pitchFamily="18" charset="0"/>
                <a:cs typeface="Times New Roman" pitchFamily="18" charset="0"/>
              </a:rPr>
              <a:t>что выплаты денежных сумм, осуществленные на основании договоров </a:t>
            </a:r>
            <a:r>
              <a:rPr lang="ru-RU" dirty="0" smtClean="0">
                <a:latin typeface="Times New Roman" pitchFamily="18" charset="0"/>
                <a:cs typeface="Times New Roman" pitchFamily="18" charset="0"/>
              </a:rPr>
              <a:t>страхования, подлежат отражению в строке «Иные доходы»           раздела 1 справки. </a:t>
            </a:r>
          </a:p>
          <a:p>
            <a:pPr marL="0" indent="0" algn="ctr">
              <a:spcBef>
                <a:spcPts val="0"/>
              </a:spcBef>
              <a:buNone/>
            </a:pPr>
            <a:endParaRPr lang="ru-RU" dirty="0" smtClean="0">
              <a:latin typeface="Times New Roman" pitchFamily="18" charset="0"/>
              <a:cs typeface="Times New Roman" pitchFamily="18" charset="0"/>
            </a:endParaRPr>
          </a:p>
          <a:p>
            <a:pPr marL="0" indent="0" algn="ctr">
              <a:spcBef>
                <a:spcPts val="0"/>
              </a:spcBef>
              <a:buNone/>
            </a:pPr>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этом в отношении договоров </a:t>
            </a:r>
            <a:r>
              <a:rPr lang="ru-RU" dirty="0" smtClean="0">
                <a:latin typeface="Times New Roman" pitchFamily="18" charset="0"/>
                <a:cs typeface="Times New Roman" pitchFamily="18" charset="0"/>
              </a:rPr>
              <a:t>страхования </a:t>
            </a:r>
            <a:r>
              <a:rPr lang="ru-RU" sz="2600" dirty="0" smtClean="0">
                <a:latin typeface="Times New Roman" pitchFamily="18" charset="0"/>
                <a:cs typeface="Times New Roman" pitchFamily="18" charset="0"/>
              </a:rPr>
              <a:t>(</a:t>
            </a:r>
            <a:r>
              <a:rPr lang="ru-RU" sz="2600" i="1" dirty="0" smtClean="0">
                <a:latin typeface="Times New Roman" pitchFamily="18" charset="0"/>
                <a:cs typeface="Times New Roman" pitchFamily="18" charset="0"/>
              </a:rPr>
              <a:t>например, договор </a:t>
            </a:r>
            <a:r>
              <a:rPr lang="ru-RU" sz="2600" i="1" dirty="0">
                <a:latin typeface="Times New Roman" pitchFamily="18" charset="0"/>
                <a:cs typeface="Times New Roman" pitchFamily="18" charset="0"/>
              </a:rPr>
              <a:t>страхования жизни на случай смерти, дожития до определенного возраста или срока либо наступления иного события; </a:t>
            </a:r>
            <a:r>
              <a:rPr lang="ru-RU" sz="2600" i="1" dirty="0" smtClean="0">
                <a:latin typeface="Times New Roman" pitchFamily="18" charset="0"/>
                <a:cs typeface="Times New Roman" pitchFamily="18" charset="0"/>
              </a:rPr>
              <a:t>пенсионного страхования</a:t>
            </a:r>
            <a:r>
              <a:rPr lang="ru-RU" sz="2600" i="1" dirty="0">
                <a:latin typeface="Times New Roman" pitchFamily="18" charset="0"/>
                <a:cs typeface="Times New Roman" pitchFamily="18" charset="0"/>
              </a:rPr>
              <a:t>; страхования жизни с условием периодических страховых выплат (ренты, аннуитетов) и (или) с участием страхователя в инвестиционном доходе </a:t>
            </a:r>
            <a:r>
              <a:rPr lang="ru-RU" sz="2600" i="1" dirty="0" smtClean="0">
                <a:latin typeface="Times New Roman" pitchFamily="18" charset="0"/>
                <a:cs typeface="Times New Roman" pitchFamily="18" charset="0"/>
              </a:rPr>
              <a:t>страховщика</a:t>
            </a:r>
            <a:r>
              <a:rPr lang="ru-RU" sz="2600"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доходом является положительный результат (разница между уплаченными страховыми премиями (взносами) и выплаченными в результате прекращения таких договоров страхования денежными суммами </a:t>
            </a:r>
            <a:endParaRPr lang="ru-RU" dirty="0" smtClean="0">
              <a:latin typeface="Times New Roman" pitchFamily="18" charset="0"/>
              <a:cs typeface="Times New Roman" pitchFamily="18" charset="0"/>
            </a:endParaRPr>
          </a:p>
          <a:p>
            <a:pPr marL="0" indent="0" algn="ctr">
              <a:spcBef>
                <a:spcPts val="0"/>
              </a:spcBef>
              <a:buNone/>
            </a:pP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в отношении каждого договора отдельно</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14</a:t>
            </a:fld>
            <a:endParaRPr lang="ru-RU" dirty="0"/>
          </a:p>
        </p:txBody>
      </p:sp>
    </p:spTree>
    <p:extLst>
      <p:ext uri="{BB962C8B-B14F-4D97-AF65-F5344CB8AC3E}">
        <p14:creationId xmlns:p14="http://schemas.microsoft.com/office/powerpoint/2010/main" val="2071663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472608"/>
          </a:xfrm>
          <a:noFill/>
          <a:ln>
            <a:noFill/>
          </a:ln>
        </p:spPr>
        <p:txBody>
          <a:bodyPr>
            <a:normAutofit fontScale="85000" lnSpcReduction="10000"/>
          </a:bodyPr>
          <a:lstStyle/>
          <a:p>
            <a:pPr marL="0" indent="0" algn="ctr">
              <a:buNone/>
            </a:pPr>
            <a:r>
              <a:rPr lang="ru-RU" dirty="0" smtClean="0"/>
              <a:t>	</a:t>
            </a:r>
            <a:r>
              <a:rPr lang="ru-RU" dirty="0" smtClean="0">
                <a:latin typeface="Times New Roman" pitchFamily="18" charset="0"/>
                <a:cs typeface="Times New Roman" pitchFamily="18" charset="0"/>
              </a:rPr>
              <a:t> Формой справки </a:t>
            </a:r>
            <a:r>
              <a:rPr lang="ru-RU" b="1" dirty="0" smtClean="0">
                <a:latin typeface="Times New Roman" pitchFamily="18" charset="0"/>
                <a:cs typeface="Times New Roman" pitchFamily="18" charset="0"/>
              </a:rPr>
              <a:t>не предусмотрено </a:t>
            </a:r>
            <a:r>
              <a:rPr lang="ru-RU" dirty="0" smtClean="0">
                <a:latin typeface="Times New Roman" pitchFamily="18" charset="0"/>
                <a:cs typeface="Times New Roman" pitchFamily="18" charset="0"/>
              </a:rPr>
              <a:t>указание товаров, услуг, полученных </a:t>
            </a:r>
            <a:r>
              <a:rPr lang="ru-RU" b="1" dirty="0" smtClean="0">
                <a:latin typeface="Times New Roman" pitchFamily="18" charset="0"/>
                <a:cs typeface="Times New Roman" pitchFamily="18" charset="0"/>
              </a:rPr>
              <a:t>в натуральной форме </a:t>
            </a:r>
            <a:r>
              <a:rPr lang="ru-RU"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например</a:t>
            </a:r>
            <a:r>
              <a:rPr lang="ru-RU" dirty="0" smtClean="0">
                <a:latin typeface="Times New Roman" pitchFamily="18" charset="0"/>
                <a:cs typeface="Times New Roman" pitchFamily="18" charset="0"/>
              </a:rPr>
              <a:t>, организация и (или) оплата страховщиком восстановительного ремонта поврежденного транспортного средства по договору страхования),       </a:t>
            </a:r>
            <a:r>
              <a:rPr lang="ru-RU" b="1" dirty="0" smtClean="0">
                <a:latin typeface="Times New Roman" pitchFamily="18" charset="0"/>
                <a:cs typeface="Times New Roman" pitchFamily="18" charset="0"/>
              </a:rPr>
              <a:t>а также виртуальных валют.</a:t>
            </a:r>
          </a:p>
          <a:p>
            <a:pPr marL="0" indent="0" algn="ctr">
              <a:buNone/>
            </a:pPr>
            <a:endParaRPr lang="ru-RU" dirty="0" smtClean="0">
              <a:latin typeface="Times New Roman" pitchFamily="18" charset="0"/>
              <a:cs typeface="Times New Roman" pitchFamily="18" charset="0"/>
            </a:endParaRPr>
          </a:p>
          <a:p>
            <a:pPr marL="0" indent="0" algn="ctr">
              <a:buNone/>
            </a:pPr>
            <a:r>
              <a:rPr lang="ru-RU" i="1" dirty="0" smtClean="0">
                <a:latin typeface="Times New Roman" pitchFamily="18" charset="0"/>
                <a:cs typeface="Times New Roman" pitchFamily="18" charset="0"/>
              </a:rPr>
              <a:t>С </a:t>
            </a:r>
            <a:r>
              <a:rPr lang="ru-RU" i="1" dirty="0">
                <a:latin typeface="Times New Roman" pitchFamily="18" charset="0"/>
                <a:cs typeface="Times New Roman" pitchFamily="18" charset="0"/>
              </a:rPr>
              <a:t>учетом целей антикоррупционного законодательства в строке </a:t>
            </a:r>
            <a:r>
              <a:rPr lang="ru-RU" i="1" dirty="0" smtClean="0">
                <a:latin typeface="Times New Roman" pitchFamily="18" charset="0"/>
                <a:cs typeface="Times New Roman" pitchFamily="18" charset="0"/>
              </a:rPr>
              <a:t>«Иные доходы»                </a:t>
            </a:r>
            <a:r>
              <a:rPr lang="ru-RU" b="1" i="1" dirty="0" smtClean="0">
                <a:latin typeface="Times New Roman" pitchFamily="18" charset="0"/>
                <a:cs typeface="Times New Roman" pitchFamily="18" charset="0"/>
              </a:rPr>
              <a:t>не </a:t>
            </a:r>
            <a:r>
              <a:rPr lang="ru-RU" b="1" i="1" dirty="0">
                <a:latin typeface="Times New Roman" pitchFamily="18" charset="0"/>
                <a:cs typeface="Times New Roman" pitchFamily="18" charset="0"/>
              </a:rPr>
              <a:t>указываются</a:t>
            </a:r>
            <a:r>
              <a:rPr lang="ru-RU" b="1" dirty="0">
                <a:latin typeface="Times New Roman" pitchFamily="18" charset="0"/>
                <a:cs typeface="Times New Roman" pitchFamily="18" charset="0"/>
              </a:rPr>
              <a:t> </a:t>
            </a:r>
            <a:r>
              <a:rPr lang="ru-RU" b="1" i="1" dirty="0">
                <a:latin typeface="Times New Roman" pitchFamily="18" charset="0"/>
                <a:cs typeface="Times New Roman" pitchFamily="18" charset="0"/>
              </a:rPr>
              <a:t>сведения о денежных средствах, касающихся возмещения расходов, понесенных служащим (работником), его супругой (супругом), несовершеннолетним </a:t>
            </a:r>
            <a:r>
              <a:rPr lang="ru-RU" b="1" i="1" dirty="0" smtClean="0">
                <a:latin typeface="Times New Roman" pitchFamily="18" charset="0"/>
                <a:cs typeface="Times New Roman" pitchFamily="18" charset="0"/>
              </a:rPr>
              <a:t>ребенком.</a:t>
            </a:r>
            <a:endParaRPr lang="ru-RU" b="1" i="1"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15</a:t>
            </a:fld>
            <a:endParaRPr lang="ru-RU" dirty="0"/>
          </a:p>
        </p:txBody>
      </p:sp>
    </p:spTree>
    <p:extLst>
      <p:ext uri="{BB962C8B-B14F-4D97-AF65-F5344CB8AC3E}">
        <p14:creationId xmlns:p14="http://schemas.microsoft.com/office/powerpoint/2010/main" val="20716633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472608"/>
          </a:xfrm>
          <a:noFill/>
          <a:ln>
            <a:noFill/>
          </a:ln>
        </p:spPr>
        <p:txBody>
          <a:bodyPr>
            <a:normAutofit fontScale="55000" lnSpcReduction="20000"/>
          </a:bodyPr>
          <a:lstStyle/>
          <a:p>
            <a:pPr marL="0" indent="0" algn="ctr">
              <a:buNone/>
            </a:pPr>
            <a:r>
              <a:rPr lang="ru-RU" dirty="0" smtClean="0"/>
              <a:t>	</a:t>
            </a:r>
            <a:r>
              <a:rPr lang="ru-RU" dirty="0" smtClean="0">
                <a:latin typeface="Times New Roman" pitchFamily="18" charset="0"/>
                <a:cs typeface="Times New Roman" pitchFamily="18" charset="0"/>
              </a:rPr>
              <a:t> </a:t>
            </a:r>
            <a:r>
              <a:rPr lang="ru-RU" sz="3900" b="1" dirty="0">
                <a:latin typeface="Times New Roman" pitchFamily="18" charset="0"/>
                <a:cs typeface="Times New Roman" pitchFamily="18" charset="0"/>
              </a:rPr>
              <a:t>РАЗДЕЛ 2. СВЕДЕНИЯ О РАСХОДАХ</a:t>
            </a:r>
          </a:p>
          <a:p>
            <a:pPr marL="0" indent="0">
              <a:buNone/>
            </a:pPr>
            <a:r>
              <a:rPr lang="ru-RU" b="1" dirty="0">
                <a:latin typeface="Times New Roman" pitchFamily="18" charset="0"/>
                <a:cs typeface="Times New Roman" pitchFamily="18" charset="0"/>
              </a:rPr>
              <a:t> </a:t>
            </a:r>
          </a:p>
          <a:p>
            <a:pPr marL="0" indent="0" algn="just">
              <a:buNone/>
            </a:pP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представлении сведений в 2020 году сообщаются сведения о расходах по сделкам, совершенным в 2019 году.</a:t>
            </a:r>
          </a:p>
          <a:p>
            <a:pPr marL="0" indent="0" algn="just">
              <a:buNone/>
            </a:pP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случае приобретения служащим (работником) и его супругой (супругом) соответствующего объекта имущества в долевую собственность (не определен единственный покупатель в договоре) </a:t>
            </a:r>
            <a:r>
              <a:rPr lang="ru-RU" b="1" dirty="0">
                <a:latin typeface="Times New Roman" pitchFamily="18" charset="0"/>
                <a:cs typeface="Times New Roman" pitchFamily="18" charset="0"/>
              </a:rPr>
              <a:t>данный раздел заполняется в справках обоих лиц </a:t>
            </a:r>
            <a:r>
              <a:rPr lang="ru-RU" dirty="0">
                <a:latin typeface="Times New Roman" pitchFamily="18" charset="0"/>
                <a:cs typeface="Times New Roman" pitchFamily="18" charset="0"/>
              </a:rPr>
              <a:t>(аналогично в отношении несовершеннолетних детей). </a:t>
            </a:r>
            <a:endParaRPr lang="ru-RU" dirty="0" smtClean="0">
              <a:latin typeface="Times New Roman" pitchFamily="18" charset="0"/>
              <a:cs typeface="Times New Roman" pitchFamily="18" charset="0"/>
            </a:endParaRPr>
          </a:p>
          <a:p>
            <a:pPr marL="0" indent="0" algn="just">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этом в графе </a:t>
            </a:r>
            <a:r>
              <a:rPr lang="ru-RU" dirty="0" smtClean="0">
                <a:latin typeface="Times New Roman" pitchFamily="18" charset="0"/>
                <a:cs typeface="Times New Roman" pitchFamily="18" charset="0"/>
              </a:rPr>
              <a:t>«Сумма сделки» </a:t>
            </a:r>
            <a:r>
              <a:rPr lang="ru-RU" dirty="0">
                <a:latin typeface="Times New Roman" pitchFamily="18" charset="0"/>
                <a:cs typeface="Times New Roman" pitchFamily="18" charset="0"/>
              </a:rPr>
              <a:t>применимых справок рекомендуется указывать полную стоимость.</a:t>
            </a:r>
          </a:p>
          <a:p>
            <a:pPr marL="0" indent="0" algn="ctr">
              <a:spcBef>
                <a:spcPts val="0"/>
              </a:spcBef>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p>
          <a:p>
            <a:pPr marL="0" indent="0" algn="ctr">
              <a:spcBef>
                <a:spcPts val="0"/>
              </a:spcBef>
              <a:buNone/>
            </a:pPr>
            <a:r>
              <a:rPr lang="ru-RU" dirty="0" smtClean="0">
                <a:latin typeface="Times New Roman" pitchFamily="18" charset="0"/>
                <a:cs typeface="Times New Roman" pitchFamily="18" charset="0"/>
              </a:rPr>
              <a:t>Данный </a:t>
            </a:r>
            <a:r>
              <a:rPr lang="ru-RU" dirty="0">
                <a:latin typeface="Times New Roman" pitchFamily="18" charset="0"/>
                <a:cs typeface="Times New Roman" pitchFamily="18" charset="0"/>
              </a:rPr>
              <a:t>раздел справки также подлежит заполнению </a:t>
            </a:r>
            <a:r>
              <a:rPr lang="ru-RU" dirty="0"/>
              <a:t> </a:t>
            </a:r>
            <a:r>
              <a:rPr lang="ru-RU" b="1" dirty="0">
                <a:latin typeface="Times New Roman" pitchFamily="18" charset="0"/>
                <a:cs typeface="Times New Roman" pitchFamily="18" charset="0"/>
              </a:rPr>
              <a:t>в случае, если в отчетном периоде</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служащим, </a:t>
            </a:r>
            <a:r>
              <a:rPr lang="ru-RU" dirty="0">
                <a:latin typeface="Times New Roman" pitchFamily="18" charset="0"/>
                <a:cs typeface="Times New Roman" pitchFamily="18" charset="0"/>
              </a:rPr>
              <a:t>его супругой (супругом) и несовершеннолетними детьми осуществлены расходы по сделке (сделкам) по приобретению земельного участка, другого объекта недвижимости, транспортного средства, ценных бумаг, </a:t>
            </a:r>
            <a:r>
              <a:rPr lang="ru-RU" dirty="0" smtClean="0">
                <a:latin typeface="Times New Roman" pitchFamily="18" charset="0"/>
                <a:cs typeface="Times New Roman" pitchFamily="18" charset="0"/>
              </a:rPr>
              <a:t>акций, </a:t>
            </a:r>
            <a:r>
              <a:rPr lang="ru-RU" dirty="0">
                <a:latin typeface="Times New Roman" pitchFamily="18" charset="0"/>
                <a:cs typeface="Times New Roman" pitchFamily="18" charset="0"/>
              </a:rPr>
              <a:t>и сумма расходов по такой сделке или общая сумма совершенных сделок превышает общий доход данного лица и его супруги (супруга) за </a:t>
            </a:r>
            <a:r>
              <a:rPr lang="ru-RU" dirty="0" smtClean="0">
                <a:latin typeface="Times New Roman" pitchFamily="18" charset="0"/>
                <a:cs typeface="Times New Roman" pitchFamily="18" charset="0"/>
              </a:rPr>
              <a:t>3 </a:t>
            </a:r>
            <a:r>
              <a:rPr lang="ru-RU" dirty="0">
                <a:latin typeface="Times New Roman" pitchFamily="18" charset="0"/>
                <a:cs typeface="Times New Roman" pitchFamily="18" charset="0"/>
              </a:rPr>
              <a:t>последних года, предшествующих отчетному </a:t>
            </a:r>
            <a:r>
              <a:rPr lang="ru-RU" dirty="0" smtClean="0">
                <a:latin typeface="Times New Roman" pitchFamily="18" charset="0"/>
                <a:cs typeface="Times New Roman" pitchFamily="18" charset="0"/>
              </a:rPr>
              <a:t>периоду, </a:t>
            </a:r>
          </a:p>
          <a:p>
            <a:pPr marL="0" indent="0" algn="ctr">
              <a:spcBef>
                <a:spcPts val="0"/>
              </a:spcBef>
              <a:buNone/>
            </a:pPr>
            <a:r>
              <a:rPr lang="ru-RU" b="1" dirty="0" smtClean="0">
                <a:latin typeface="Times New Roman" pitchFamily="18" charset="0"/>
                <a:cs typeface="Times New Roman" pitchFamily="18" charset="0"/>
              </a:rPr>
              <a:t>и </a:t>
            </a:r>
            <a:r>
              <a:rPr lang="ru-RU" b="1" dirty="0">
                <a:latin typeface="Times New Roman" pitchFamily="18" charset="0"/>
                <a:cs typeface="Times New Roman" pitchFamily="18" charset="0"/>
              </a:rPr>
              <a:t>в случае представления сведений </a:t>
            </a:r>
            <a:r>
              <a:rPr lang="ru-RU" dirty="0">
                <a:latin typeface="Times New Roman" pitchFamily="18" charset="0"/>
                <a:cs typeface="Times New Roman" pitchFamily="18" charset="0"/>
              </a:rPr>
              <a:t>в отношении гражданина, зарегистрированного в качестве индивидуального предпринимателя, по сделке (сделкам), совершенным в рамках предпринимательской деятельности.</a:t>
            </a:r>
          </a:p>
          <a:p>
            <a:pPr marL="0" indent="0" algn="ctr">
              <a:buNone/>
            </a:pPr>
            <a:endParaRPr lang="ru-RU"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16</a:t>
            </a:fld>
            <a:endParaRPr lang="ru-RU" dirty="0"/>
          </a:p>
        </p:txBody>
      </p:sp>
    </p:spTree>
    <p:extLst>
      <p:ext uri="{BB962C8B-B14F-4D97-AF65-F5344CB8AC3E}">
        <p14:creationId xmlns:p14="http://schemas.microsoft.com/office/powerpoint/2010/main" val="8389774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980728"/>
            <a:ext cx="8229600" cy="5472608"/>
          </a:xfrm>
          <a:noFill/>
          <a:ln>
            <a:noFill/>
          </a:ln>
        </p:spPr>
        <p:txBody>
          <a:bodyPr>
            <a:normAutofit fontScale="55000" lnSpcReduction="20000"/>
          </a:bodyPr>
          <a:lstStyle/>
          <a:p>
            <a:pPr marL="0" indent="0" algn="ctr">
              <a:buNone/>
            </a:pPr>
            <a:r>
              <a:rPr lang="ru-RU" dirty="0" smtClean="0"/>
              <a:t>	</a:t>
            </a:r>
            <a:r>
              <a:rPr lang="ru-RU" sz="4300" b="1" dirty="0">
                <a:latin typeface="Times New Roman" pitchFamily="18" charset="0"/>
                <a:cs typeface="Times New Roman" pitchFamily="18" charset="0"/>
              </a:rPr>
              <a:t>РАЗДЕЛ 3. СВЕДЕНИЯ ОБ ИМУЩЕСТВЕ</a:t>
            </a:r>
          </a:p>
          <a:p>
            <a:pPr marL="0" indent="0" algn="ctr">
              <a:buNone/>
            </a:pPr>
            <a:r>
              <a:rPr lang="ru-RU" dirty="0" smtClean="0">
                <a:latin typeface="Times New Roman" pitchFamily="18" charset="0"/>
                <a:cs typeface="Times New Roman" pitchFamily="18" charset="0"/>
              </a:rPr>
              <a:t>Подраздел </a:t>
            </a:r>
            <a:r>
              <a:rPr lang="ru-RU" dirty="0">
                <a:latin typeface="Times New Roman" pitchFamily="18" charset="0"/>
                <a:cs typeface="Times New Roman" pitchFamily="18" charset="0"/>
              </a:rPr>
              <a:t>3.1. Недвижимое имущество</a:t>
            </a:r>
          </a:p>
          <a:p>
            <a:pPr marL="0" indent="0" algn="just">
              <a:buNone/>
            </a:pPr>
            <a:r>
              <a:rPr lang="ru-RU" dirty="0" smtClean="0">
                <a:latin typeface="Times New Roman" pitchFamily="18" charset="0"/>
                <a:cs typeface="Times New Roman" pitchFamily="18" charset="0"/>
              </a:rPr>
              <a:t>	</a:t>
            </a:r>
          </a:p>
          <a:p>
            <a:pPr marL="0" indent="0" algn="just">
              <a:buNone/>
            </a:pPr>
            <a:r>
              <a:rPr lang="ru-RU" dirty="0">
                <a:latin typeface="Times New Roman" pitchFamily="18" charset="0"/>
                <a:cs typeface="Times New Roman" pitchFamily="18" charset="0"/>
              </a:rPr>
              <a:t>	</a:t>
            </a:r>
          </a:p>
          <a:p>
            <a:pPr marL="0" indent="0" algn="just">
              <a:buNone/>
            </a:pPr>
            <a:r>
              <a:rPr lang="ru-RU" dirty="0">
                <a:latin typeface="Times New Roman" pitchFamily="18" charset="0"/>
                <a:cs typeface="Times New Roman" pitchFamily="18" charset="0"/>
              </a:rPr>
              <a:t>	</a:t>
            </a:r>
            <a:r>
              <a:rPr lang="ru-RU" sz="4400" dirty="0" smtClean="0">
                <a:latin typeface="Times New Roman" pitchFamily="18" charset="0"/>
                <a:cs typeface="Times New Roman" pitchFamily="18" charset="0"/>
              </a:rPr>
              <a:t>Юридическим </a:t>
            </a:r>
            <a:r>
              <a:rPr lang="ru-RU" sz="4400" dirty="0">
                <a:latin typeface="Times New Roman" pitchFamily="18" charset="0"/>
                <a:cs typeface="Times New Roman" pitchFamily="18" charset="0"/>
              </a:rPr>
              <a:t>актом признания и подтверждения возникновения, изменения, перехода, прекращения права определенного лица на недвижимое имущество или ограничения такого права и обременения недвижимого имущества является государственная регистрация прав на недвижимое </a:t>
            </a:r>
            <a:r>
              <a:rPr lang="ru-RU" sz="4400" dirty="0" smtClean="0">
                <a:latin typeface="Times New Roman" pitchFamily="18" charset="0"/>
                <a:cs typeface="Times New Roman" pitchFamily="18" charset="0"/>
              </a:rPr>
              <a:t>имущество</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pPr marL="0" indent="0" algn="just">
              <a:buNone/>
            </a:pPr>
            <a:r>
              <a:rPr lang="ru-RU" dirty="0" smtClean="0">
                <a:latin typeface="Times New Roman" pitchFamily="18" charset="0"/>
                <a:cs typeface="Times New Roman" pitchFamily="18" charset="0"/>
              </a:rPr>
              <a:t>	</a:t>
            </a:r>
          </a:p>
          <a:p>
            <a:pPr marL="0" indent="0" algn="just">
              <a:buNone/>
            </a:pPr>
            <a:r>
              <a:rPr lang="ru-RU" sz="4400" dirty="0">
                <a:latin typeface="Times New Roman" pitchFamily="18" charset="0"/>
                <a:cs typeface="Times New Roman" pitchFamily="18" charset="0"/>
              </a:rPr>
              <a:t>	</a:t>
            </a:r>
            <a:r>
              <a:rPr lang="ru-RU" sz="4400" dirty="0" smtClean="0">
                <a:latin typeface="Times New Roman" pitchFamily="18" charset="0"/>
                <a:cs typeface="Times New Roman" pitchFamily="18" charset="0"/>
              </a:rPr>
              <a:t>В </a:t>
            </a:r>
            <a:r>
              <a:rPr lang="ru-RU" sz="4400" dirty="0">
                <a:latin typeface="Times New Roman" pitchFamily="18" charset="0"/>
                <a:cs typeface="Times New Roman" pitchFamily="18" charset="0"/>
              </a:rPr>
              <a:t>связи с этим сведения об объекте недвижимости указываются в данном подразделе </a:t>
            </a:r>
            <a:r>
              <a:rPr lang="ru-RU" sz="4400" b="1" dirty="0">
                <a:latin typeface="Times New Roman" pitchFamily="18" charset="0"/>
                <a:cs typeface="Times New Roman" pitchFamily="18" charset="0"/>
              </a:rPr>
              <a:t>в точном соответствии с информацией </a:t>
            </a:r>
            <a:r>
              <a:rPr lang="ru-RU" sz="4400" dirty="0">
                <a:latin typeface="Times New Roman" pitchFamily="18" charset="0"/>
                <a:cs typeface="Times New Roman" pitchFamily="18" charset="0"/>
              </a:rPr>
              <a:t>об этом объекте, содержащейся в Едином государственном реестре недвижимости </a:t>
            </a:r>
            <a:r>
              <a:rPr lang="ru-RU" sz="4400" b="1" dirty="0" smtClean="0">
                <a:latin typeface="Times New Roman" pitchFamily="18" charset="0"/>
                <a:cs typeface="Times New Roman" pitchFamily="18" charset="0"/>
              </a:rPr>
              <a:t>на </a:t>
            </a:r>
            <a:r>
              <a:rPr lang="ru-RU" sz="4400" b="1" dirty="0">
                <a:latin typeface="Times New Roman" pitchFamily="18" charset="0"/>
                <a:cs typeface="Times New Roman" pitchFamily="18" charset="0"/>
              </a:rPr>
              <a:t>отчетную дату.</a:t>
            </a:r>
          </a:p>
        </p:txBody>
      </p:sp>
      <p:sp>
        <p:nvSpPr>
          <p:cNvPr id="4" name="Номер слайда 3"/>
          <p:cNvSpPr>
            <a:spLocks noGrp="1"/>
          </p:cNvSpPr>
          <p:nvPr>
            <p:ph type="sldNum" sz="quarter" idx="12"/>
          </p:nvPr>
        </p:nvSpPr>
        <p:spPr/>
        <p:txBody>
          <a:bodyPr/>
          <a:lstStyle/>
          <a:p>
            <a:fld id="{AF3B0430-4869-46EE-9DB0-75CE690AE1AB}" type="slidenum">
              <a:rPr lang="ru-RU" smtClean="0"/>
              <a:pPr/>
              <a:t>17</a:t>
            </a:fld>
            <a:endParaRPr lang="ru-RU" dirty="0"/>
          </a:p>
        </p:txBody>
      </p:sp>
    </p:spTree>
    <p:extLst>
      <p:ext uri="{BB962C8B-B14F-4D97-AF65-F5344CB8AC3E}">
        <p14:creationId xmlns:p14="http://schemas.microsoft.com/office/powerpoint/2010/main" val="8389774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834880"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a:t>
            </a:r>
            <a:r>
              <a:rPr lang="ru-RU" sz="1400" b="1" i="1" dirty="0" smtClean="0">
                <a:latin typeface="Times New Roman" pitchFamily="18" charset="0"/>
                <a:cs typeface="Times New Roman" pitchFamily="18" charset="0"/>
              </a:rPr>
              <a:t/>
            </a:r>
            <a:br>
              <a:rPr lang="ru-RU" sz="1400" b="1" i="1" dirty="0" smtClean="0">
                <a:latin typeface="Times New Roman" pitchFamily="18" charset="0"/>
                <a:cs typeface="Times New Roman" pitchFamily="18" charset="0"/>
              </a:rPr>
            </a:br>
            <a:r>
              <a:rPr lang="ru-RU" sz="1400" b="1" i="1" dirty="0" smtClean="0">
                <a:latin typeface="Times New Roman" pitchFamily="18" charset="0"/>
                <a:cs typeface="Times New Roman" pitchFamily="18" charset="0"/>
              </a:rPr>
              <a:t>безопасности </a:t>
            </a:r>
            <a:r>
              <a:rPr lang="ru-RU" sz="1400" b="1" i="1" dirty="0">
                <a:latin typeface="Times New Roman" pitchFamily="18" charset="0"/>
                <a:cs typeface="Times New Roman" pitchFamily="18" charset="0"/>
              </a:rPr>
              <a:t>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980728"/>
            <a:ext cx="8229600" cy="5544616"/>
          </a:xfrm>
        </p:spPr>
        <p:txBody>
          <a:bodyPr>
            <a:normAutofit fontScale="55000" lnSpcReduction="20000"/>
          </a:bodyPr>
          <a:lstStyle/>
          <a:p>
            <a:pPr marL="0" indent="0" algn="ctr">
              <a:buNone/>
            </a:pPr>
            <a:r>
              <a:rPr lang="ru-RU" sz="4400" dirty="0">
                <a:latin typeface="Times New Roman" pitchFamily="18" charset="0"/>
                <a:cs typeface="Times New Roman" pitchFamily="18" charset="0"/>
              </a:rPr>
              <a:t>Подраздел 3.2. Транспортные средства</a:t>
            </a:r>
          </a:p>
          <a:p>
            <a:pPr marL="0" indent="0">
              <a:buNone/>
            </a:pPr>
            <a:endParaRPr lang="ru-RU" dirty="0" smtClean="0">
              <a:latin typeface="Times New Roman" pitchFamily="18" charset="0"/>
              <a:cs typeface="Times New Roman" pitchFamily="18" charset="0"/>
            </a:endParaRPr>
          </a:p>
          <a:p>
            <a:pPr marL="0" indent="0" algn="just">
              <a:buNone/>
            </a:pPr>
            <a:r>
              <a:rPr lang="ru-RU"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p>
          <a:p>
            <a:pPr marL="0" indent="0" algn="just">
              <a:buNone/>
            </a:pPr>
            <a:r>
              <a:rPr lang="ru-RU" sz="3600" dirty="0">
                <a:latin typeface="Times New Roman" pitchFamily="18" charset="0"/>
                <a:cs typeface="Times New Roman" pitchFamily="18" charset="0"/>
              </a:rPr>
              <a:t>	</a:t>
            </a:r>
            <a:r>
              <a:rPr lang="ru-RU" sz="3600" dirty="0" smtClean="0">
                <a:latin typeface="Times New Roman" pitchFamily="18" charset="0"/>
                <a:cs typeface="Times New Roman" pitchFamily="18" charset="0"/>
              </a:rPr>
              <a:t>Регистрация </a:t>
            </a:r>
            <a:r>
              <a:rPr lang="ru-RU" sz="3600" dirty="0">
                <a:latin typeface="Times New Roman" pitchFamily="18" charset="0"/>
                <a:cs typeface="Times New Roman" pitchFamily="18" charset="0"/>
              </a:rPr>
              <a:t>транспортных средств носит учетный характер и не служит основанием для возникновения (прекращения) на них права </a:t>
            </a:r>
            <a:r>
              <a:rPr lang="ru-RU" sz="3600" dirty="0" smtClean="0">
                <a:latin typeface="Times New Roman" pitchFamily="18" charset="0"/>
                <a:cs typeface="Times New Roman" pitchFamily="18" charset="0"/>
              </a:rPr>
              <a:t>собственности. 	</a:t>
            </a:r>
            <a:r>
              <a:rPr lang="ru-RU" sz="3600" b="1" i="1" dirty="0" smtClean="0">
                <a:latin typeface="Times New Roman" pitchFamily="18" charset="0"/>
                <a:cs typeface="Times New Roman" pitchFamily="18" charset="0"/>
              </a:rPr>
              <a:t>Таким </a:t>
            </a:r>
            <a:r>
              <a:rPr lang="ru-RU" sz="3600" b="1" i="1" dirty="0">
                <a:latin typeface="Times New Roman" pitchFamily="18" charset="0"/>
                <a:cs typeface="Times New Roman" pitchFamily="18" charset="0"/>
              </a:rPr>
              <a:t>образом, в случае</a:t>
            </a:r>
            <a:r>
              <a:rPr lang="ru-RU" sz="3600" dirty="0">
                <a:latin typeface="Times New Roman" pitchFamily="18" charset="0"/>
                <a:cs typeface="Times New Roman" pitchFamily="18" charset="0"/>
              </a:rPr>
              <a:t>, например, если служащий до 31 декабря 2019 года продал легковой автомобиль, а новый собственник зарегистрировал такое транспортное средство только в январе 2020 года, то данный объект не подлежит отражению в подразделе 3.2 раздела 3 справки служащего. </a:t>
            </a:r>
            <a:endParaRPr lang="ru-RU" sz="3600" dirty="0" smtClean="0">
              <a:latin typeface="Times New Roman" pitchFamily="18" charset="0"/>
              <a:cs typeface="Times New Roman" pitchFamily="18" charset="0"/>
            </a:endParaRPr>
          </a:p>
          <a:p>
            <a:pPr marL="0" indent="0" algn="just">
              <a:buNone/>
            </a:pPr>
            <a:r>
              <a:rPr lang="ru-RU" sz="3600" dirty="0" smtClean="0">
                <a:latin typeface="Times New Roman" pitchFamily="18" charset="0"/>
                <a:cs typeface="Times New Roman" pitchFamily="18" charset="0"/>
              </a:rPr>
              <a:t>	При </a:t>
            </a:r>
            <a:r>
              <a:rPr lang="ru-RU" sz="3600" dirty="0">
                <a:latin typeface="Times New Roman" pitchFamily="18" charset="0"/>
                <a:cs typeface="Times New Roman" pitchFamily="18" charset="0"/>
              </a:rPr>
              <a:t>заполнении графы </a:t>
            </a:r>
            <a:r>
              <a:rPr lang="ru-RU" sz="3600" dirty="0" smtClean="0">
                <a:latin typeface="Times New Roman" pitchFamily="18" charset="0"/>
                <a:cs typeface="Times New Roman" pitchFamily="18" charset="0"/>
              </a:rPr>
              <a:t>«Место регистрации» </a:t>
            </a:r>
            <a:r>
              <a:rPr lang="ru-RU" sz="3600" dirty="0">
                <a:latin typeface="Times New Roman" pitchFamily="18" charset="0"/>
                <a:cs typeface="Times New Roman" pitchFamily="18" charset="0"/>
              </a:rPr>
              <a:t>указывается наименование органа внутренних дел, осуществившего регистрационный учет транспортного средства, например </a:t>
            </a:r>
            <a:r>
              <a:rPr lang="ru-RU" sz="3600" dirty="0" smtClean="0">
                <a:latin typeface="Times New Roman" pitchFamily="18" charset="0"/>
                <a:cs typeface="Times New Roman" pitchFamily="18" charset="0"/>
              </a:rPr>
              <a:t>МРЭО ГИБДД </a:t>
            </a:r>
            <a:r>
              <a:rPr lang="ru-RU" sz="3600" dirty="0">
                <a:latin typeface="Times New Roman" pitchFamily="18" charset="0"/>
                <a:cs typeface="Times New Roman" pitchFamily="18" charset="0"/>
              </a:rPr>
              <a:t>МВД России по </a:t>
            </a:r>
            <a:r>
              <a:rPr lang="ru-RU" sz="3600" dirty="0" smtClean="0">
                <a:latin typeface="Times New Roman" pitchFamily="18" charset="0"/>
                <a:cs typeface="Times New Roman" pitchFamily="18" charset="0"/>
              </a:rPr>
              <a:t>РХ, </a:t>
            </a:r>
            <a:r>
              <a:rPr lang="ru-RU" sz="3600" dirty="0">
                <a:latin typeface="Times New Roman" pitchFamily="18" charset="0"/>
                <a:cs typeface="Times New Roman" pitchFamily="18" charset="0"/>
              </a:rPr>
              <a:t>3 отд. МОТОТРЭР ГИБДД УВД по ЦАО г. Москвы и т.д. </a:t>
            </a:r>
            <a:r>
              <a:rPr lang="ru-RU" sz="3600" b="1" i="1" dirty="0">
                <a:latin typeface="Times New Roman" pitchFamily="18" charset="0"/>
                <a:cs typeface="Times New Roman" pitchFamily="18" charset="0"/>
              </a:rPr>
              <a:t>Указанные данные заполняются согласно паспорту транспортного средства</a:t>
            </a:r>
            <a:r>
              <a:rPr lang="ru-RU" sz="3600" b="1" dirty="0">
                <a:latin typeface="Times New Roman" pitchFamily="18" charset="0"/>
                <a:cs typeface="Times New Roman" pitchFamily="18" charset="0"/>
              </a:rPr>
              <a:t>.</a:t>
            </a:r>
          </a:p>
          <a:p>
            <a:pPr marL="0" indent="0" algn="just">
              <a:buNone/>
            </a:pPr>
            <a:r>
              <a:rPr lang="ru-RU" sz="3600" dirty="0" smtClean="0">
                <a:latin typeface="Times New Roman" pitchFamily="18" charset="0"/>
                <a:cs typeface="Times New Roman" pitchFamily="18" charset="0"/>
              </a:rPr>
              <a:t>	</a:t>
            </a:r>
          </a:p>
          <a:p>
            <a:pPr marL="0" indent="0" algn="just">
              <a:buNone/>
            </a:pPr>
            <a:r>
              <a:rPr lang="ru-RU" sz="3600" dirty="0">
                <a:latin typeface="Times New Roman" pitchFamily="18" charset="0"/>
                <a:cs typeface="Times New Roman" pitchFamily="18" charset="0"/>
              </a:rPr>
              <a:t>	</a:t>
            </a:r>
            <a:r>
              <a:rPr lang="ru-RU" sz="3600" dirty="0" smtClean="0">
                <a:latin typeface="Times New Roman" pitchFamily="18" charset="0"/>
                <a:cs typeface="Times New Roman" pitchFamily="18" charset="0"/>
              </a:rPr>
              <a:t>Также </a:t>
            </a:r>
            <a:r>
              <a:rPr lang="ru-RU" sz="3600" dirty="0">
                <a:latin typeface="Times New Roman" pitchFamily="18" charset="0"/>
                <a:cs typeface="Times New Roman" pitchFamily="18" charset="0"/>
              </a:rPr>
              <a:t>допускается указание кода подразделения ГИБДД в соответствии со свидетельством о регистрации транспортного средства.</a:t>
            </a:r>
          </a:p>
          <a:p>
            <a:pPr marL="0" indent="0">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18</a:t>
            </a:fld>
            <a:endParaRPr lang="ru-RU"/>
          </a:p>
        </p:txBody>
      </p:sp>
    </p:spTree>
    <p:extLst>
      <p:ext uri="{BB962C8B-B14F-4D97-AF65-F5344CB8AC3E}">
        <p14:creationId xmlns:p14="http://schemas.microsoft.com/office/powerpoint/2010/main" val="3045256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23528" y="1052736"/>
            <a:ext cx="8568952" cy="5544616"/>
          </a:xfrm>
          <a:noFill/>
          <a:ln>
            <a:noFill/>
          </a:ln>
        </p:spPr>
        <p:txBody>
          <a:bodyPr>
            <a:normAutofit/>
          </a:bodyPr>
          <a:lstStyle/>
          <a:p>
            <a:pPr marL="0" indent="0" algn="ctr">
              <a:buNone/>
            </a:pPr>
            <a:r>
              <a:rPr lang="ru-RU" sz="2700" b="1" dirty="0" smtClean="0">
                <a:latin typeface="Times New Roman" pitchFamily="18" charset="0"/>
                <a:cs typeface="Times New Roman" pitchFamily="18" charset="0"/>
              </a:rPr>
              <a:t>РАЗДЕЛ 4. </a:t>
            </a:r>
            <a:r>
              <a:rPr lang="ru-RU" sz="2700" b="1" dirty="0">
                <a:latin typeface="Times New Roman" pitchFamily="18" charset="0"/>
                <a:cs typeface="Times New Roman" pitchFamily="18" charset="0"/>
              </a:rPr>
              <a:t>СВЕДЕНИЯ </a:t>
            </a:r>
            <a:r>
              <a:rPr lang="ru-RU" sz="2700" b="1" dirty="0" smtClean="0">
                <a:latin typeface="Times New Roman" pitchFamily="18" charset="0"/>
                <a:cs typeface="Times New Roman" pitchFamily="18" charset="0"/>
              </a:rPr>
              <a:t>О СЧЕТАХ В БАНКАХ И ИНЫХ КРЕДИТНЫХ ОРГАНИЗАЦИЯХ</a:t>
            </a:r>
          </a:p>
          <a:p>
            <a:pPr marL="0" indent="0" algn="ctr">
              <a:buNone/>
            </a:pPr>
            <a:endParaRPr lang="ru-RU" sz="1600" dirty="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 </a:t>
            </a:r>
            <a:r>
              <a:rPr lang="ru-RU" sz="2400" dirty="0">
                <a:latin typeface="Times New Roman" pitchFamily="18" charset="0"/>
                <a:cs typeface="Times New Roman" pitchFamily="18" charset="0"/>
              </a:rPr>
              <a:t>данном разделе </a:t>
            </a:r>
            <a:r>
              <a:rPr lang="ru-RU" sz="2400" dirty="0" smtClean="0">
                <a:latin typeface="Times New Roman" pitchFamily="18" charset="0"/>
                <a:cs typeface="Times New Roman" pitchFamily="18" charset="0"/>
              </a:rPr>
              <a:t>справки </a:t>
            </a:r>
            <a:r>
              <a:rPr lang="ru-RU" sz="2400" b="1" i="1" dirty="0" smtClean="0">
                <a:latin typeface="Times New Roman" pitchFamily="18" charset="0"/>
                <a:cs typeface="Times New Roman" pitchFamily="18" charset="0"/>
              </a:rPr>
              <a:t>подлежит указанию</a:t>
            </a:r>
            <a:r>
              <a:rPr lang="ru-RU" sz="2400" dirty="0" smtClean="0">
                <a:latin typeface="Times New Roman" pitchFamily="18" charset="0"/>
                <a:cs typeface="Times New Roman" pitchFamily="18" charset="0"/>
              </a:rPr>
              <a:t>, в том числе, </a:t>
            </a:r>
            <a:r>
              <a:rPr lang="ru-RU" sz="2400" dirty="0">
                <a:latin typeface="Times New Roman" pitchFamily="18" charset="0"/>
                <a:cs typeface="Times New Roman" pitchFamily="18" charset="0"/>
              </a:rPr>
              <a:t>информация </a:t>
            </a:r>
            <a:r>
              <a:rPr lang="ru-RU" sz="2400" dirty="0" smtClean="0">
                <a:latin typeface="Times New Roman" pitchFamily="18" charset="0"/>
                <a:cs typeface="Times New Roman" pitchFamily="18" charset="0"/>
              </a:rPr>
              <a:t>об открытых счетах:</a:t>
            </a:r>
          </a:p>
          <a:p>
            <a:pPr marL="0" indent="0" algn="just">
              <a:buNone/>
            </a:pPr>
            <a:endParaRPr lang="ru-RU" sz="2400" dirty="0" smtClean="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счета, открытые гражданам, зарегистрированным в качестве индивидуальных предпринимателей. При этом прилагать выписку о движении денежных средств по расчетному счету индивидуального предпринимателя не требуется;</a:t>
            </a:r>
          </a:p>
          <a:p>
            <a:pPr algn="just"/>
            <a:r>
              <a:rPr lang="ru-RU" sz="2400" dirty="0" smtClean="0">
                <a:latin typeface="Times New Roman" pitchFamily="18" charset="0"/>
                <a:cs typeface="Times New Roman" pitchFamily="18" charset="0"/>
              </a:rPr>
              <a:t>номинальный </a:t>
            </a:r>
            <a:r>
              <a:rPr lang="ru-RU" sz="2400" dirty="0">
                <a:latin typeface="Times New Roman" pitchFamily="18" charset="0"/>
                <a:cs typeface="Times New Roman" pitchFamily="18" charset="0"/>
              </a:rPr>
              <a:t>счет;</a:t>
            </a:r>
          </a:p>
          <a:p>
            <a:pPr algn="just"/>
            <a:r>
              <a:rPr lang="ru-RU" sz="2400" dirty="0" smtClean="0">
                <a:latin typeface="Times New Roman" pitchFamily="18" charset="0"/>
                <a:cs typeface="Times New Roman" pitchFamily="18" charset="0"/>
              </a:rPr>
              <a:t>счет </a:t>
            </a:r>
            <a:r>
              <a:rPr lang="ru-RU" sz="2400" dirty="0" err="1">
                <a:latin typeface="Times New Roman" pitchFamily="18" charset="0"/>
                <a:cs typeface="Times New Roman" pitchFamily="18" charset="0"/>
              </a:rPr>
              <a:t>эскроу</a:t>
            </a:r>
            <a:r>
              <a:rPr lang="ru-RU" sz="2400" dirty="0" smtClean="0">
                <a:latin typeface="Times New Roman" pitchFamily="18" charset="0"/>
                <a:cs typeface="Times New Roman" pitchFamily="18" charset="0"/>
              </a:rPr>
              <a:t>.</a:t>
            </a:r>
          </a:p>
          <a:p>
            <a:pPr marL="0" indent="0" algn="just">
              <a:buNone/>
            </a:pPr>
            <a:r>
              <a:rPr lang="ru-RU" sz="1800" dirty="0" smtClean="0">
                <a:latin typeface="Times New Roman" pitchFamily="18" charset="0"/>
                <a:cs typeface="Times New Roman" pitchFamily="18" charset="0"/>
              </a:rPr>
              <a:t>	</a:t>
            </a:r>
            <a:endParaRPr lang="ru-RU" sz="1800" dirty="0">
              <a:latin typeface="Times New Roman" pitchFamily="18" charset="0"/>
              <a:cs typeface="Times New Roman" pitchFamily="18" charset="0"/>
            </a:endParaRPr>
          </a:p>
          <a:p>
            <a:pPr marL="0" indent="0">
              <a:buNone/>
            </a:pPr>
            <a:endParaRPr lang="ru-RU" sz="18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19</a:t>
            </a:fld>
            <a:endParaRPr lang="ru-RU" dirty="0"/>
          </a:p>
        </p:txBody>
      </p:sp>
    </p:spTree>
    <p:extLst>
      <p:ext uri="{BB962C8B-B14F-4D97-AF65-F5344CB8AC3E}">
        <p14:creationId xmlns:p14="http://schemas.microsoft.com/office/powerpoint/2010/main" val="838977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80728"/>
            <a:ext cx="7958166" cy="3600400"/>
          </a:xfrm>
        </p:spPr>
        <p:txBody>
          <a:bodyPr>
            <a:noAutofit/>
          </a:bodyPr>
          <a:lstStyle/>
          <a:p>
            <a:r>
              <a:rPr lang="ru-RU" sz="3000" b="1" i="1" dirty="0" smtClean="0">
                <a:latin typeface="Times New Roman" pitchFamily="18" charset="0"/>
                <a:cs typeface="Times New Roman" pitchFamily="18" charset="0"/>
              </a:rPr>
              <a:t>«</a:t>
            </a:r>
            <a:r>
              <a:rPr lang="ru-RU" sz="3000" b="1" i="1" dirty="0">
                <a:latin typeface="Times New Roman" pitchFamily="18" charset="0"/>
                <a:cs typeface="Times New Roman" pitchFamily="18" charset="0"/>
              </a:rPr>
              <a:t>О состоянии законности в сфере исполнения законодательства о государственной гражданской службе, противодействии коррупции при представлении государственными служащими сведений о доходах, расходах, об имуществе и обязательствах имущественного характера</a:t>
            </a:r>
            <a:r>
              <a:rPr lang="ru-RU" sz="3000" b="1" i="1" dirty="0" smtClean="0">
                <a:latin typeface="Times New Roman" pitchFamily="18" charset="0"/>
                <a:cs typeface="Times New Roman" pitchFamily="18" charset="0"/>
              </a:rPr>
              <a:t>»</a:t>
            </a:r>
            <a:endParaRPr lang="ru-RU" sz="3000"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28662" y="4653136"/>
            <a:ext cx="7643866" cy="1704822"/>
          </a:xfrm>
        </p:spPr>
        <p:txBody>
          <a:bodyPr>
            <a:normAutofit fontScale="92500" lnSpcReduction="20000"/>
          </a:bodyPr>
          <a:lstStyle/>
          <a:p>
            <a:pPr algn="r"/>
            <a:r>
              <a:rPr lang="ru-RU" sz="2200" b="1" i="1" dirty="0" smtClean="0">
                <a:solidFill>
                  <a:schemeClr val="tx1"/>
                </a:solidFill>
                <a:latin typeface="Times New Roman" pitchFamily="18" charset="0"/>
                <a:cs typeface="Times New Roman" pitchFamily="18" charset="0"/>
              </a:rPr>
              <a:t>Зуб Марина Сергеевна</a:t>
            </a:r>
          </a:p>
          <a:p>
            <a:pPr algn="r"/>
            <a:endParaRPr lang="ru-RU" sz="2200" i="1" dirty="0" smtClean="0">
              <a:solidFill>
                <a:schemeClr val="tx1"/>
              </a:solidFill>
              <a:latin typeface="Times New Roman" pitchFamily="18" charset="0"/>
              <a:cs typeface="Times New Roman" pitchFamily="18" charset="0"/>
            </a:endParaRPr>
          </a:p>
          <a:p>
            <a:pPr algn="r"/>
            <a:r>
              <a:rPr lang="ru-RU" sz="2200" b="1" i="1" dirty="0" smtClean="0">
                <a:solidFill>
                  <a:schemeClr val="tx1"/>
                </a:solidFill>
                <a:latin typeface="Times New Roman" pitchFamily="18" charset="0"/>
                <a:cs typeface="Times New Roman" pitchFamily="18" charset="0"/>
              </a:rPr>
              <a:t>помощник прокурора Республики Хакасия, </a:t>
            </a:r>
          </a:p>
          <a:p>
            <a:pPr algn="r"/>
            <a:r>
              <a:rPr lang="ru-RU" sz="2200" b="1" i="1" dirty="0" smtClean="0">
                <a:solidFill>
                  <a:schemeClr val="tx1"/>
                </a:solidFill>
                <a:latin typeface="Times New Roman" pitchFamily="18" charset="0"/>
                <a:cs typeface="Times New Roman" pitchFamily="18" charset="0"/>
              </a:rPr>
              <a:t>младший советник юстиции </a:t>
            </a:r>
          </a:p>
          <a:p>
            <a:endParaRPr lang="ru-RU" sz="1400" b="1" i="1" dirty="0" smtClean="0">
              <a:solidFill>
                <a:schemeClr val="tx1"/>
              </a:solidFill>
              <a:latin typeface="Times New Roman" pitchFamily="18" charset="0"/>
              <a:cs typeface="Times New Roman" pitchFamily="18" charset="0"/>
            </a:endParaRPr>
          </a:p>
          <a:p>
            <a:r>
              <a:rPr lang="ru-RU" sz="1400" b="1" i="1" dirty="0" smtClean="0">
                <a:solidFill>
                  <a:schemeClr val="tx1"/>
                </a:solidFill>
                <a:latin typeface="Times New Roman" pitchFamily="18" charset="0"/>
                <a:cs typeface="Times New Roman" pitchFamily="18" charset="0"/>
              </a:rPr>
              <a:t>г. Абакан</a:t>
            </a:r>
            <a:endParaRPr lang="ru-RU" sz="1400" b="1" i="1" dirty="0">
              <a:solidFill>
                <a:schemeClr val="tx1"/>
              </a:solidFill>
              <a:latin typeface="Times New Roman" pitchFamily="18" charset="0"/>
              <a:cs typeface="Times New Roman" pitchFamily="18" charset="0"/>
            </a:endParaRPr>
          </a:p>
        </p:txBody>
      </p:sp>
      <p:sp>
        <p:nvSpPr>
          <p:cNvPr id="5" name="TextBox 4"/>
          <p:cNvSpPr txBox="1"/>
          <p:nvPr/>
        </p:nvSpPr>
        <p:spPr>
          <a:xfrm>
            <a:off x="571472" y="142852"/>
            <a:ext cx="4572032"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dirty="0"/>
          </a:p>
        </p:txBody>
      </p:sp>
    </p:spTree>
    <p:extLst>
      <p:ext uri="{BB962C8B-B14F-4D97-AF65-F5344CB8AC3E}">
        <p14:creationId xmlns:p14="http://schemas.microsoft.com/office/powerpoint/2010/main" val="997319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23528" y="1052736"/>
            <a:ext cx="8568952" cy="5472608"/>
          </a:xfrm>
          <a:noFill/>
          <a:ln>
            <a:noFill/>
          </a:ln>
        </p:spPr>
        <p:txBody>
          <a:bodyPr>
            <a:normAutofit/>
          </a:bodyPr>
          <a:lstStyle/>
          <a:p>
            <a:pPr marL="0" indent="0" algn="ctr">
              <a:buNone/>
            </a:pPr>
            <a:endParaRPr lang="ru-RU" sz="1600" dirty="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 </a:t>
            </a:r>
            <a:r>
              <a:rPr lang="ru-RU" sz="2000" dirty="0">
                <a:latin typeface="Times New Roman" pitchFamily="18" charset="0"/>
                <a:cs typeface="Times New Roman" pitchFamily="18" charset="0"/>
              </a:rPr>
              <a:t>учетом целей антикоррупционного законодательства Российской Федерации </a:t>
            </a:r>
            <a:r>
              <a:rPr lang="ru-RU" sz="2000" b="1" i="1" dirty="0">
                <a:latin typeface="Times New Roman" pitchFamily="18" charset="0"/>
                <a:cs typeface="Times New Roman" pitchFamily="18" charset="0"/>
              </a:rPr>
              <a:t>в данном разделе не указываются следующие счета:</a:t>
            </a:r>
          </a:p>
          <a:p>
            <a:pPr marL="0" indent="0" algn="just">
              <a:buNone/>
            </a:pPr>
            <a:r>
              <a:rPr lang="ru-RU" sz="1800" dirty="0">
                <a:latin typeface="Times New Roman" pitchFamily="18" charset="0"/>
                <a:cs typeface="Times New Roman" pitchFamily="18" charset="0"/>
              </a:rPr>
              <a:t>1) счета, закрытые по состоянию на отчетную дату;</a:t>
            </a:r>
          </a:p>
          <a:p>
            <a:pPr marL="0" indent="0" algn="just">
              <a:buNone/>
            </a:pPr>
            <a:r>
              <a:rPr lang="ru-RU" sz="1800" dirty="0">
                <a:latin typeface="Times New Roman" pitchFamily="18" charset="0"/>
                <a:cs typeface="Times New Roman" pitchFamily="18" charset="0"/>
              </a:rPr>
              <a:t>2) специальные избирательные счета, открытые в соответствии с Федеральным законом от 12 июня 2002 г. </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67-ФЗ </a:t>
            </a:r>
            <a:r>
              <a:rPr lang="ru-RU" sz="1800" dirty="0" smtClean="0">
                <a:latin typeface="Times New Roman" pitchFamily="18" charset="0"/>
                <a:cs typeface="Times New Roman" pitchFamily="18" charset="0"/>
              </a:rPr>
              <a:t>«Об </a:t>
            </a:r>
            <a:r>
              <a:rPr lang="ru-RU" sz="1800" dirty="0">
                <a:latin typeface="Times New Roman" pitchFamily="18" charset="0"/>
                <a:cs typeface="Times New Roman" pitchFamily="18" charset="0"/>
              </a:rPr>
              <a:t>основных гарантиях избирательных прав и права на участие в референдуме граждан Российской </a:t>
            </a:r>
            <a:r>
              <a:rPr lang="ru-RU" sz="1800" dirty="0" smtClean="0">
                <a:latin typeface="Times New Roman" pitchFamily="18" charset="0"/>
                <a:cs typeface="Times New Roman" pitchFamily="18" charset="0"/>
              </a:rPr>
              <a:t>Федерации»;</a:t>
            </a:r>
            <a:endParaRPr lang="ru-RU" sz="1800" dirty="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3) депозитные счета нотариуса;</a:t>
            </a:r>
          </a:p>
          <a:p>
            <a:pPr marL="0" indent="0" algn="just">
              <a:buNone/>
            </a:pPr>
            <a:r>
              <a:rPr lang="ru-RU" sz="1800" dirty="0">
                <a:latin typeface="Times New Roman" pitchFamily="18" charset="0"/>
                <a:cs typeface="Times New Roman" pitchFamily="18" charset="0"/>
              </a:rPr>
              <a:t>4) счета, открытые кредитной организацией для внутреннего (бухгалтерского) учета (например, транзитный валютный счет), так как такие счета имеют специальное целевое значение и лицо не может распоряжаться денежными средствами с такого счета, поскольку они на данных счетах не находятся, а зачисляются на расчетный или иной счет клиента;</a:t>
            </a:r>
          </a:p>
          <a:p>
            <a:pPr marL="0" indent="0" algn="just">
              <a:buNone/>
            </a:pPr>
            <a:r>
              <a:rPr lang="ru-RU" sz="1800" dirty="0">
                <a:latin typeface="Times New Roman" pitchFamily="18" charset="0"/>
                <a:cs typeface="Times New Roman" pitchFamily="18" charset="0"/>
              </a:rPr>
              <a:t>5) счета доверительного управления;</a:t>
            </a:r>
          </a:p>
          <a:p>
            <a:pPr marL="0" indent="0" algn="just">
              <a:buNone/>
            </a:pPr>
            <a:r>
              <a:rPr lang="ru-RU" sz="1800" dirty="0">
                <a:latin typeface="Times New Roman" pitchFamily="18" charset="0"/>
                <a:cs typeface="Times New Roman" pitchFamily="18" charset="0"/>
              </a:rPr>
              <a:t>6) открываемые не на основании гражданско-правового договора счета, счета депо, счета брокера, индивидуальные инвестиционные счета;</a:t>
            </a:r>
          </a:p>
          <a:p>
            <a:pPr marL="0" indent="0" algn="just">
              <a:buNone/>
            </a:pPr>
            <a:r>
              <a:rPr lang="ru-RU" sz="1800" dirty="0">
                <a:latin typeface="Times New Roman" pitchFamily="18" charset="0"/>
                <a:cs typeface="Times New Roman" pitchFamily="18" charset="0"/>
              </a:rPr>
              <a:t>7) </a:t>
            </a:r>
            <a:r>
              <a:rPr lang="ru-RU" sz="1800" b="1" dirty="0">
                <a:latin typeface="Times New Roman" pitchFamily="18" charset="0"/>
                <a:cs typeface="Times New Roman" pitchFamily="18" charset="0"/>
              </a:rPr>
              <a:t>синтетические счета</a:t>
            </a:r>
            <a:r>
              <a:rPr lang="ru-RU" sz="1800" dirty="0">
                <a:latin typeface="Times New Roman" pitchFamily="18" charset="0"/>
                <a:cs typeface="Times New Roman" pitchFamily="18" charset="0"/>
              </a:rPr>
              <a:t>.</a:t>
            </a:r>
          </a:p>
          <a:p>
            <a:pPr marL="0" indent="0">
              <a:buNone/>
            </a:pPr>
            <a:endParaRPr lang="ru-RU" sz="1800" dirty="0">
              <a:latin typeface="Times New Roman" pitchFamily="18" charset="0"/>
              <a:cs typeface="Times New Roman" pitchFamily="18" charset="0"/>
            </a:endParaRPr>
          </a:p>
          <a:p>
            <a:pPr marL="0" indent="0">
              <a:buNone/>
            </a:pPr>
            <a:endParaRPr lang="ru-RU" sz="18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20</a:t>
            </a:fld>
            <a:endParaRPr lang="ru-RU" dirty="0"/>
          </a:p>
        </p:txBody>
      </p:sp>
    </p:spTree>
    <p:extLst>
      <p:ext uri="{BB962C8B-B14F-4D97-AF65-F5344CB8AC3E}">
        <p14:creationId xmlns:p14="http://schemas.microsoft.com/office/powerpoint/2010/main" val="22412315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23528" y="1052736"/>
            <a:ext cx="8568952" cy="5472608"/>
          </a:xfrm>
          <a:noFill/>
          <a:ln>
            <a:noFill/>
          </a:ln>
        </p:spPr>
        <p:txBody>
          <a:bodyPr>
            <a:normAutofit/>
          </a:bodyPr>
          <a:lstStyle/>
          <a:p>
            <a:pPr marL="0" indent="0" algn="ctr">
              <a:buNone/>
            </a:pPr>
            <a:endParaRPr lang="ru-RU" sz="1600" dirty="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	</a:t>
            </a:r>
            <a:r>
              <a:rPr lang="ru-RU" sz="1800" dirty="0"/>
              <a:t> </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Необходимо </a:t>
            </a:r>
            <a:r>
              <a:rPr lang="ru-RU" sz="1800" dirty="0">
                <a:latin typeface="Times New Roman" pitchFamily="18" charset="0"/>
                <a:cs typeface="Times New Roman" pitchFamily="18" charset="0"/>
              </a:rPr>
              <a:t>обращать внимание, что в настоящее время операторы сотовой связи, например ПАО </a:t>
            </a:r>
            <a:r>
              <a:rPr lang="ru-RU" sz="1800" dirty="0" smtClean="0">
                <a:latin typeface="Times New Roman" pitchFamily="18" charset="0"/>
                <a:cs typeface="Times New Roman" pitchFamily="18" charset="0"/>
              </a:rPr>
              <a:t>«МТС Банк», </a:t>
            </a:r>
            <a:r>
              <a:rPr lang="ru-RU" sz="1800" dirty="0">
                <a:latin typeface="Times New Roman" pitchFamily="18" charset="0"/>
                <a:cs typeface="Times New Roman" pitchFamily="18" charset="0"/>
              </a:rPr>
              <a:t>открывают своим клиентам банковские счета, которые могут предусматривать необходимость отражения сведений о них в настоящем разделе справки</a:t>
            </a:r>
            <a:r>
              <a:rPr lang="ru-RU" sz="1800" dirty="0" smtClean="0">
                <a:latin typeface="Times New Roman" pitchFamily="18" charset="0"/>
                <a:cs typeface="Times New Roman" pitchFamily="18" charset="0"/>
              </a:rPr>
              <a:t>.</a:t>
            </a:r>
          </a:p>
          <a:p>
            <a:pPr marL="0" indent="0" algn="just">
              <a:buNone/>
            </a:pPr>
            <a:endParaRPr lang="ru-RU" sz="1800" dirty="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	Информация </a:t>
            </a:r>
            <a:r>
              <a:rPr lang="ru-RU" sz="1800" dirty="0">
                <a:latin typeface="Times New Roman" pitchFamily="18" charset="0"/>
                <a:cs typeface="Times New Roman" pitchFamily="18" charset="0"/>
              </a:rPr>
              <a:t>о наличии банковских счетов может быть получена у </a:t>
            </a:r>
            <a:r>
              <a:rPr lang="ru-RU" sz="1800" dirty="0" smtClean="0">
                <a:latin typeface="Times New Roman" pitchFamily="18" charset="0"/>
                <a:cs typeface="Times New Roman" pitchFamily="18" charset="0"/>
              </a:rPr>
              <a:t>         ФНС </a:t>
            </a:r>
            <a:r>
              <a:rPr lang="ru-RU" sz="1800" dirty="0">
                <a:latin typeface="Times New Roman" pitchFamily="18" charset="0"/>
                <a:cs typeface="Times New Roman" pitchFamily="18" charset="0"/>
              </a:rPr>
              <a:t>России. </a:t>
            </a:r>
            <a:endParaRPr lang="ru-RU" sz="1800" dirty="0" smtClean="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Порядок </a:t>
            </a:r>
            <a:r>
              <a:rPr lang="ru-RU" sz="1800" dirty="0">
                <a:latin typeface="Times New Roman" pitchFamily="18" charset="0"/>
                <a:cs typeface="Times New Roman" pitchFamily="18" charset="0"/>
              </a:rPr>
              <a:t>обращения за данными сведениями изложен на официальном сайте ФНС России по ссылке: </a:t>
            </a:r>
            <a:r>
              <a:rPr lang="ru-RU" sz="1800" dirty="0">
                <a:latin typeface="Times New Roman" pitchFamily="18" charset="0"/>
                <a:cs typeface="Times New Roman" pitchFamily="18" charset="0"/>
                <a:hlinkClick r:id="rId2"/>
              </a:rPr>
              <a:t>https://www.nalog.ru/rn77/fl/interest/inf_baccount</a:t>
            </a:r>
            <a:r>
              <a:rPr lang="ru-RU" sz="1800" dirty="0" smtClean="0">
                <a:latin typeface="Times New Roman" pitchFamily="18" charset="0"/>
                <a:cs typeface="Times New Roman" pitchFamily="18" charset="0"/>
                <a:hlinkClick r:id="rId2"/>
              </a:rPr>
              <a:t>/</a:t>
            </a:r>
            <a:r>
              <a:rPr lang="ru-RU" sz="1800" dirty="0" smtClean="0">
                <a:latin typeface="Times New Roman" pitchFamily="18" charset="0"/>
                <a:cs typeface="Times New Roman" pitchFamily="18" charset="0"/>
              </a:rPr>
              <a:t>.</a:t>
            </a:r>
          </a:p>
          <a:p>
            <a:pPr marL="0" indent="0" algn="just">
              <a:buNone/>
            </a:pPr>
            <a:endParaRPr lang="ru-RU" sz="1800" dirty="0">
              <a:latin typeface="Times New Roman" pitchFamily="18" charset="0"/>
              <a:cs typeface="Times New Roman" pitchFamily="18" charset="0"/>
            </a:endParaRPr>
          </a:p>
          <a:p>
            <a:pPr marL="0" indent="0" algn="just">
              <a:buNone/>
            </a:pPr>
            <a:r>
              <a:rPr lang="ru-RU" sz="2000" dirty="0" smtClean="0">
                <a:solidFill>
                  <a:srgbClr val="FF0000"/>
                </a:solidFill>
                <a:latin typeface="Times New Roman" pitchFamily="18" charset="0"/>
                <a:cs typeface="Times New Roman" pitchFamily="18" charset="0"/>
              </a:rPr>
              <a:t>Обратите внимание</a:t>
            </a:r>
            <a:r>
              <a:rPr lang="ru-RU" sz="2000" dirty="0" smtClean="0">
                <a:latin typeface="Times New Roman" pitchFamily="18" charset="0"/>
                <a:cs typeface="Times New Roman" pitchFamily="18" charset="0"/>
              </a:rPr>
              <a:t>! Сведения о счетах (вкладах) физических лиц представляются банками в налоговые органы в соответствии с пунктом 1 статьи 86 Налогового кодекса Российской Федерации (в редакции от 28.06.2013) </a:t>
            </a:r>
            <a:r>
              <a:rPr lang="ru-RU" sz="2000" dirty="0" smtClean="0">
                <a:solidFill>
                  <a:srgbClr val="FF0000"/>
                </a:solidFill>
                <a:latin typeface="Times New Roman" pitchFamily="18" charset="0"/>
                <a:cs typeface="Times New Roman" pitchFamily="18" charset="0"/>
              </a:rPr>
              <a:t>с 1 июля 2014 года</a:t>
            </a:r>
            <a:r>
              <a:rPr lang="ru-RU" sz="2000" dirty="0" smtClean="0">
                <a:latin typeface="Times New Roman" pitchFamily="18" charset="0"/>
                <a:cs typeface="Times New Roman" pitchFamily="18" charset="0"/>
              </a:rPr>
              <a:t>. </a:t>
            </a:r>
          </a:p>
          <a:p>
            <a:pPr marL="0" indent="0" algn="just">
              <a:buNone/>
            </a:pPr>
            <a:r>
              <a:rPr lang="ru-RU" sz="2000" dirty="0" smtClean="0">
                <a:latin typeface="Times New Roman" pitchFamily="18" charset="0"/>
                <a:cs typeface="Times New Roman" pitchFamily="18" charset="0"/>
              </a:rPr>
              <a:t>	</a:t>
            </a:r>
            <a:r>
              <a:rPr lang="ru-RU" sz="2000" dirty="0" smtClean="0">
                <a:solidFill>
                  <a:srgbClr val="FF0000"/>
                </a:solidFill>
                <a:latin typeface="Times New Roman" pitchFamily="18" charset="0"/>
                <a:cs typeface="Times New Roman" pitchFamily="18" charset="0"/>
              </a:rPr>
              <a:t>Информация о ранее открытых </a:t>
            </a:r>
            <a:r>
              <a:rPr lang="ru-RU" sz="2000" dirty="0" smtClean="0">
                <a:latin typeface="Times New Roman" pitchFamily="18" charset="0"/>
                <a:cs typeface="Times New Roman" pitchFamily="18" charset="0"/>
              </a:rPr>
              <a:t>физическими лицами счетах в банках у налоговых органов </a:t>
            </a:r>
            <a:r>
              <a:rPr lang="ru-RU" sz="2000" dirty="0" smtClean="0">
                <a:solidFill>
                  <a:srgbClr val="FF0000"/>
                </a:solidFill>
                <a:latin typeface="Times New Roman" pitchFamily="18" charset="0"/>
                <a:cs typeface="Times New Roman" pitchFamily="18" charset="0"/>
              </a:rPr>
              <a:t>отсутствует</a:t>
            </a: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a:p>
            <a:pPr marL="0" indent="0">
              <a:buNone/>
            </a:pPr>
            <a:endParaRPr lang="ru-RU" sz="1800" dirty="0">
              <a:latin typeface="Times New Roman" pitchFamily="18" charset="0"/>
              <a:cs typeface="Times New Roman" pitchFamily="18" charset="0"/>
            </a:endParaRPr>
          </a:p>
          <a:p>
            <a:pPr marL="0" indent="0">
              <a:buNone/>
            </a:pPr>
            <a:endParaRPr lang="ru-RU" sz="18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21</a:t>
            </a:fld>
            <a:endParaRPr lang="ru-RU" dirty="0"/>
          </a:p>
        </p:txBody>
      </p:sp>
    </p:spTree>
    <p:extLst>
      <p:ext uri="{BB962C8B-B14F-4D97-AF65-F5344CB8AC3E}">
        <p14:creationId xmlns:p14="http://schemas.microsoft.com/office/powerpoint/2010/main" val="1564575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4690864" cy="576064"/>
          </a:xfrm>
        </p:spPr>
        <p:txBody>
          <a:bodyPr>
            <a:normAutofit fontScale="90000"/>
          </a:bodyPr>
          <a:lstStyle/>
          <a:p>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a:latin typeface="Times New Roman" pitchFamily="18" charset="0"/>
                <a:cs typeface="Times New Roman" pitchFamily="18" charset="0"/>
              </a:rPr>
              <a:t/>
            </a:r>
            <a:br>
              <a:rPr lang="ru-RU" sz="1600" b="1" i="1" dirty="0">
                <a:latin typeface="Times New Roman" pitchFamily="18" charset="0"/>
                <a:cs typeface="Times New Roman" pitchFamily="18" charset="0"/>
              </a:rPr>
            </a:br>
            <a:r>
              <a:rPr lang="ru-RU" sz="1600" b="1" i="1" dirty="0" smtClean="0">
                <a:latin typeface="Times New Roman" pitchFamily="18" charset="0"/>
                <a:cs typeface="Times New Roman" pitchFamily="18" charset="0"/>
              </a:rPr>
              <a:t>Министерство </a:t>
            </a:r>
            <a:r>
              <a:rPr lang="ru-RU" sz="1600" b="1" i="1" dirty="0">
                <a:latin typeface="Times New Roman" pitchFamily="18" charset="0"/>
                <a:cs typeface="Times New Roman" pitchFamily="18" charset="0"/>
              </a:rPr>
              <a:t>по делам юстиции и региональной </a:t>
            </a:r>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smtClean="0">
                <a:latin typeface="Times New Roman" pitchFamily="18" charset="0"/>
                <a:cs typeface="Times New Roman" pitchFamily="18" charset="0"/>
              </a:rPr>
              <a:t>безопасности </a:t>
            </a:r>
            <a:r>
              <a:rPr lang="ru-RU" sz="1600" b="1" i="1" dirty="0">
                <a:latin typeface="Times New Roman" pitchFamily="18" charset="0"/>
                <a:cs typeface="Times New Roman" pitchFamily="18" charset="0"/>
              </a:rPr>
              <a:t>Республики Хакасия</a:t>
            </a:r>
            <a:r>
              <a:rPr lang="ru-RU" dirty="0"/>
              <a:t/>
            </a:r>
            <a:br>
              <a:rPr lang="ru-RU" dirty="0"/>
            </a:br>
            <a:endParaRPr lang="ru-RU" dirty="0"/>
          </a:p>
        </p:txBody>
      </p:sp>
      <p:sp>
        <p:nvSpPr>
          <p:cNvPr id="4" name="Номер слайда 3"/>
          <p:cNvSpPr>
            <a:spLocks noGrp="1"/>
          </p:cNvSpPr>
          <p:nvPr>
            <p:ph type="sldNum" sz="quarter" idx="12"/>
          </p:nvPr>
        </p:nvSpPr>
        <p:spPr/>
        <p:txBody>
          <a:bodyPr/>
          <a:lstStyle/>
          <a:p>
            <a:fld id="{AF3B0430-4869-46EE-9DB0-75CE690AE1AB}" type="slidenum">
              <a:rPr lang="ru-RU" smtClean="0"/>
              <a:pPr/>
              <a:t>22</a:t>
            </a:fld>
            <a:endParaRPr lang="ru-RU"/>
          </a:p>
        </p:txBody>
      </p:sp>
      <p:pic>
        <p:nvPicPr>
          <p:cNvPr id="12" name="Рисунок 11"/>
          <p:cNvPicPr/>
          <p:nvPr/>
        </p:nvPicPr>
        <p:blipFill rotWithShape="1">
          <a:blip r:embed="rId2" cstate="print">
            <a:extLst>
              <a:ext uri="{28A0092B-C50C-407E-A947-70E740481C1C}">
                <a14:useLocalDpi xmlns:a14="http://schemas.microsoft.com/office/drawing/2010/main" val="0"/>
              </a:ext>
            </a:extLst>
          </a:blip>
          <a:srcRect l="24024" t="29734" r="29570" b="20986"/>
          <a:stretch/>
        </p:blipFill>
        <p:spPr bwMode="auto">
          <a:xfrm>
            <a:off x="755576" y="1052736"/>
            <a:ext cx="7920879" cy="51845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866477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4690864" cy="576064"/>
          </a:xfrm>
        </p:spPr>
        <p:txBody>
          <a:bodyPr>
            <a:normAutofit fontScale="90000"/>
          </a:bodyPr>
          <a:lstStyle/>
          <a:p>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a:latin typeface="Times New Roman" pitchFamily="18" charset="0"/>
                <a:cs typeface="Times New Roman" pitchFamily="18" charset="0"/>
              </a:rPr>
              <a:t/>
            </a:r>
            <a:br>
              <a:rPr lang="ru-RU" sz="1600" b="1" i="1" dirty="0">
                <a:latin typeface="Times New Roman" pitchFamily="18" charset="0"/>
                <a:cs typeface="Times New Roman" pitchFamily="18" charset="0"/>
              </a:rPr>
            </a:br>
            <a:r>
              <a:rPr lang="ru-RU" sz="1600" b="1" i="1" dirty="0" smtClean="0">
                <a:latin typeface="Times New Roman" pitchFamily="18" charset="0"/>
                <a:cs typeface="Times New Roman" pitchFamily="18" charset="0"/>
              </a:rPr>
              <a:t>Министерство </a:t>
            </a:r>
            <a:r>
              <a:rPr lang="ru-RU" sz="1600" b="1" i="1" dirty="0">
                <a:latin typeface="Times New Roman" pitchFamily="18" charset="0"/>
                <a:cs typeface="Times New Roman" pitchFamily="18" charset="0"/>
              </a:rPr>
              <a:t>по делам юстиции и региональной </a:t>
            </a:r>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smtClean="0">
                <a:latin typeface="Times New Roman" pitchFamily="18" charset="0"/>
                <a:cs typeface="Times New Roman" pitchFamily="18" charset="0"/>
              </a:rPr>
              <a:t>безопасности </a:t>
            </a:r>
            <a:r>
              <a:rPr lang="ru-RU" sz="1600" b="1" i="1" dirty="0">
                <a:latin typeface="Times New Roman" pitchFamily="18" charset="0"/>
                <a:cs typeface="Times New Roman" pitchFamily="18" charset="0"/>
              </a:rPr>
              <a:t>Республики Хакасия</a:t>
            </a:r>
            <a:r>
              <a:rPr lang="ru-RU" dirty="0"/>
              <a:t/>
            </a:r>
            <a:br>
              <a:rPr lang="ru-RU" dirty="0"/>
            </a:br>
            <a:endParaRPr lang="ru-RU" dirty="0"/>
          </a:p>
        </p:txBody>
      </p:sp>
      <p:sp>
        <p:nvSpPr>
          <p:cNvPr id="4" name="Номер слайда 3"/>
          <p:cNvSpPr>
            <a:spLocks noGrp="1"/>
          </p:cNvSpPr>
          <p:nvPr>
            <p:ph type="sldNum" sz="quarter" idx="12"/>
          </p:nvPr>
        </p:nvSpPr>
        <p:spPr/>
        <p:txBody>
          <a:bodyPr/>
          <a:lstStyle/>
          <a:p>
            <a:fld id="{AF3B0430-4869-46EE-9DB0-75CE690AE1AB}" type="slidenum">
              <a:rPr lang="ru-RU" smtClean="0"/>
              <a:pPr/>
              <a:t>23</a:t>
            </a:fld>
            <a:endParaRPr lang="ru-RU"/>
          </a:p>
        </p:txBody>
      </p:sp>
      <p:sp>
        <p:nvSpPr>
          <p:cNvPr id="3" name="TextBox 2"/>
          <p:cNvSpPr txBox="1"/>
          <p:nvPr/>
        </p:nvSpPr>
        <p:spPr>
          <a:xfrm>
            <a:off x="2483768" y="3501008"/>
            <a:ext cx="785793" cy="369332"/>
          </a:xfrm>
          <a:prstGeom prst="rect">
            <a:avLst/>
          </a:prstGeom>
          <a:noFill/>
        </p:spPr>
        <p:txBody>
          <a:bodyPr wrap="none" rtlCol="0">
            <a:spAutoFit/>
          </a:bodyPr>
          <a:lstStyle/>
          <a:p>
            <a:r>
              <a:rPr lang="ru-RU" dirty="0" err="1" smtClean="0"/>
              <a:t>ппппп</a:t>
            </a:r>
            <a:endParaRPr lang="ru-RU" dirty="0"/>
          </a:p>
        </p:txBody>
      </p:sp>
      <p:pic>
        <p:nvPicPr>
          <p:cNvPr id="5" name="Рисунок 4"/>
          <p:cNvPicPr/>
          <p:nvPr/>
        </p:nvPicPr>
        <p:blipFill rotWithShape="1">
          <a:blip r:embed="rId2" cstate="print">
            <a:extLst>
              <a:ext uri="{28A0092B-C50C-407E-A947-70E740481C1C}">
                <a14:useLocalDpi xmlns:a14="http://schemas.microsoft.com/office/drawing/2010/main" val="0"/>
              </a:ext>
            </a:extLst>
          </a:blip>
          <a:srcRect l="13571" t="10034" r="14879" b="5428"/>
          <a:stretch/>
        </p:blipFill>
        <p:spPr bwMode="auto">
          <a:xfrm>
            <a:off x="827584" y="1196752"/>
            <a:ext cx="7560840" cy="5112568"/>
          </a:xfrm>
          <a:prstGeom prst="rect">
            <a:avLst/>
          </a:prstGeom>
          <a:ln>
            <a:noFill/>
          </a:ln>
          <a:extLst>
            <a:ext uri="{53640926-AAD7-44D8-BBD7-CCE9431645EC}">
              <a14:shadowObscured xmlns:a14="http://schemas.microsoft.com/office/drawing/2010/main"/>
            </a:ext>
          </a:extLst>
        </p:spPr>
      </p:pic>
      <p:cxnSp>
        <p:nvCxnSpPr>
          <p:cNvPr id="7" name="Прямая соединительная линия 6"/>
          <p:cNvCxnSpPr/>
          <p:nvPr/>
        </p:nvCxnSpPr>
        <p:spPr>
          <a:xfrm>
            <a:off x="1475656" y="4653136"/>
            <a:ext cx="14010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8209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4690864" cy="576064"/>
          </a:xfrm>
        </p:spPr>
        <p:txBody>
          <a:bodyPr>
            <a:normAutofit fontScale="90000"/>
          </a:bodyPr>
          <a:lstStyle/>
          <a:p>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a:latin typeface="Times New Roman" pitchFamily="18" charset="0"/>
                <a:cs typeface="Times New Roman" pitchFamily="18" charset="0"/>
              </a:rPr>
              <a:t/>
            </a:r>
            <a:br>
              <a:rPr lang="ru-RU" sz="1600" b="1" i="1" dirty="0">
                <a:latin typeface="Times New Roman" pitchFamily="18" charset="0"/>
                <a:cs typeface="Times New Roman" pitchFamily="18" charset="0"/>
              </a:rPr>
            </a:br>
            <a:r>
              <a:rPr lang="ru-RU" sz="1600" b="1" i="1" dirty="0" smtClean="0">
                <a:latin typeface="Times New Roman" pitchFamily="18" charset="0"/>
                <a:cs typeface="Times New Roman" pitchFamily="18" charset="0"/>
              </a:rPr>
              <a:t>Министерство </a:t>
            </a:r>
            <a:r>
              <a:rPr lang="ru-RU" sz="1600" b="1" i="1" dirty="0">
                <a:latin typeface="Times New Roman" pitchFamily="18" charset="0"/>
                <a:cs typeface="Times New Roman" pitchFamily="18" charset="0"/>
              </a:rPr>
              <a:t>по делам юстиции и региональной </a:t>
            </a:r>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smtClean="0">
                <a:latin typeface="Times New Roman" pitchFamily="18" charset="0"/>
                <a:cs typeface="Times New Roman" pitchFamily="18" charset="0"/>
              </a:rPr>
              <a:t>безопасности </a:t>
            </a:r>
            <a:r>
              <a:rPr lang="ru-RU" sz="1600" b="1" i="1" dirty="0">
                <a:latin typeface="Times New Roman" pitchFamily="18" charset="0"/>
                <a:cs typeface="Times New Roman" pitchFamily="18" charset="0"/>
              </a:rPr>
              <a:t>Республики Хакасия</a:t>
            </a:r>
            <a:r>
              <a:rPr lang="ru-RU" dirty="0"/>
              <a:t/>
            </a:r>
            <a:br>
              <a:rPr lang="ru-RU" dirty="0"/>
            </a:br>
            <a:endParaRPr lang="ru-RU" dirty="0"/>
          </a:p>
        </p:txBody>
      </p:sp>
      <p:sp>
        <p:nvSpPr>
          <p:cNvPr id="4" name="Номер слайда 3"/>
          <p:cNvSpPr>
            <a:spLocks noGrp="1"/>
          </p:cNvSpPr>
          <p:nvPr>
            <p:ph type="sldNum" sz="quarter" idx="12"/>
          </p:nvPr>
        </p:nvSpPr>
        <p:spPr/>
        <p:txBody>
          <a:bodyPr/>
          <a:lstStyle/>
          <a:p>
            <a:fld id="{AF3B0430-4869-46EE-9DB0-75CE690AE1AB}" type="slidenum">
              <a:rPr lang="ru-RU" smtClean="0"/>
              <a:pPr/>
              <a:t>24</a:t>
            </a:fld>
            <a:endParaRPr lang="ru-RU"/>
          </a:p>
        </p:txBody>
      </p:sp>
      <p:sp>
        <p:nvSpPr>
          <p:cNvPr id="3" name="TextBox 2"/>
          <p:cNvSpPr txBox="1"/>
          <p:nvPr/>
        </p:nvSpPr>
        <p:spPr>
          <a:xfrm>
            <a:off x="2483768" y="3501008"/>
            <a:ext cx="785793" cy="369332"/>
          </a:xfrm>
          <a:prstGeom prst="rect">
            <a:avLst/>
          </a:prstGeom>
          <a:noFill/>
        </p:spPr>
        <p:txBody>
          <a:bodyPr wrap="none" rtlCol="0">
            <a:spAutoFit/>
          </a:bodyPr>
          <a:lstStyle/>
          <a:p>
            <a:r>
              <a:rPr lang="ru-RU" dirty="0" err="1" smtClean="0"/>
              <a:t>ппппп</a:t>
            </a:r>
            <a:endParaRPr lang="ru-RU" dirty="0"/>
          </a:p>
        </p:txBody>
      </p:sp>
      <p:pic>
        <p:nvPicPr>
          <p:cNvPr id="5" name="Рисунок 4"/>
          <p:cNvPicPr/>
          <p:nvPr/>
        </p:nvPicPr>
        <p:blipFill rotWithShape="1">
          <a:blip r:embed="rId2"/>
          <a:srcRect l="15709" t="10187" r="14069" b="8059"/>
          <a:stretch/>
        </p:blipFill>
        <p:spPr bwMode="auto">
          <a:xfrm>
            <a:off x="971600" y="980729"/>
            <a:ext cx="7488832" cy="5328592"/>
          </a:xfrm>
          <a:prstGeom prst="rect">
            <a:avLst/>
          </a:prstGeom>
          <a:ln w="28575">
            <a:solidFill>
              <a:schemeClr val="tx1"/>
            </a:solidFill>
          </a:ln>
          <a:extLst>
            <a:ext uri="{53640926-AAD7-44D8-BBD7-CCE9431645EC}">
              <a14:shadowObscured xmlns:a14="http://schemas.microsoft.com/office/drawing/2010/main"/>
            </a:ext>
          </a:extLst>
        </p:spPr>
      </p:pic>
      <p:cxnSp>
        <p:nvCxnSpPr>
          <p:cNvPr id="7" name="Прямая соединительная линия 6"/>
          <p:cNvCxnSpPr/>
          <p:nvPr/>
        </p:nvCxnSpPr>
        <p:spPr>
          <a:xfrm>
            <a:off x="1616524" y="4725144"/>
            <a:ext cx="25202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6437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4752528" cy="648072"/>
          </a:xfrm>
        </p:spPr>
        <p:txBody>
          <a:bodyPr>
            <a:normAutofit fontScale="90000"/>
          </a:bodyPr>
          <a:lstStyle/>
          <a:p>
            <a:r>
              <a:rPr lang="ru-RU" sz="1600" b="1" i="1" dirty="0" smtClean="0">
                <a:latin typeface="Times New Roman" pitchFamily="18" charset="0"/>
                <a:cs typeface="Times New Roman" pitchFamily="18" charset="0"/>
              </a:rPr>
              <a:t/>
            </a:r>
            <a:br>
              <a:rPr lang="ru-RU" sz="1600" b="1" i="1" dirty="0" smtClean="0">
                <a:latin typeface="Times New Roman" pitchFamily="18" charset="0"/>
                <a:cs typeface="Times New Roman" pitchFamily="18" charset="0"/>
              </a:rPr>
            </a:br>
            <a:r>
              <a:rPr lang="ru-RU" sz="1600" b="1" i="1" dirty="0">
                <a:latin typeface="Times New Roman" pitchFamily="18" charset="0"/>
                <a:cs typeface="Times New Roman" pitchFamily="18" charset="0"/>
              </a:rPr>
              <a:t/>
            </a:r>
            <a:br>
              <a:rPr lang="ru-RU" sz="1600" b="1" i="1" dirty="0">
                <a:latin typeface="Times New Roman" pitchFamily="18" charset="0"/>
                <a:cs typeface="Times New Roman" pitchFamily="18" charset="0"/>
              </a:rPr>
            </a:br>
            <a:r>
              <a:rPr lang="ru-RU" sz="1600" b="1" i="1" dirty="0" smtClean="0">
                <a:latin typeface="Times New Roman" pitchFamily="18" charset="0"/>
                <a:cs typeface="Times New Roman" pitchFamily="18" charset="0"/>
              </a:rPr>
              <a:t>Министерство </a:t>
            </a:r>
            <a:r>
              <a:rPr lang="ru-RU" sz="1600" b="1" i="1" dirty="0">
                <a:latin typeface="Times New Roman" pitchFamily="18" charset="0"/>
                <a:cs typeface="Times New Roman" pitchFamily="18" charset="0"/>
              </a:rPr>
              <a:t>по делам юстиции и региональной </a:t>
            </a:r>
            <a:br>
              <a:rPr lang="ru-RU" sz="1600" b="1" i="1" dirty="0">
                <a:latin typeface="Times New Roman" pitchFamily="18" charset="0"/>
                <a:cs typeface="Times New Roman" pitchFamily="18" charset="0"/>
              </a:rPr>
            </a:br>
            <a:r>
              <a:rPr lang="ru-RU" sz="1600" b="1" i="1" dirty="0">
                <a:latin typeface="Times New Roman" pitchFamily="18" charset="0"/>
                <a:cs typeface="Times New Roman" pitchFamily="18" charset="0"/>
              </a:rPr>
              <a:t>безопасности Республики Хакасия</a:t>
            </a:r>
            <a:r>
              <a:rPr lang="ru-RU" dirty="0"/>
              <a:t/>
            </a:r>
            <a:br>
              <a:rPr lang="ru-RU" dirty="0"/>
            </a:br>
            <a:endParaRPr lang="ru-RU" dirty="0"/>
          </a:p>
        </p:txBody>
      </p:sp>
      <p:sp>
        <p:nvSpPr>
          <p:cNvPr id="4" name="Номер слайда 3"/>
          <p:cNvSpPr>
            <a:spLocks noGrp="1"/>
          </p:cNvSpPr>
          <p:nvPr>
            <p:ph type="sldNum" sz="quarter" idx="12"/>
          </p:nvPr>
        </p:nvSpPr>
        <p:spPr/>
        <p:txBody>
          <a:bodyPr/>
          <a:lstStyle/>
          <a:p>
            <a:fld id="{AF3B0430-4869-46EE-9DB0-75CE690AE1AB}" type="slidenum">
              <a:rPr lang="ru-RU" smtClean="0"/>
              <a:pPr/>
              <a:t>25</a:t>
            </a:fld>
            <a:endParaRPr lang="ru-RU"/>
          </a:p>
        </p:txBody>
      </p:sp>
      <p:pic>
        <p:nvPicPr>
          <p:cNvPr id="5" name="Объект 4"/>
          <p:cNvPicPr>
            <a:picLocks noGrp="1"/>
          </p:cNvPicPr>
          <p:nvPr>
            <p:ph idx="1"/>
          </p:nvPr>
        </p:nvPicPr>
        <p:blipFill rotWithShape="1">
          <a:blip r:embed="rId2" cstate="print">
            <a:extLst>
              <a:ext uri="{28A0092B-C50C-407E-A947-70E740481C1C}">
                <a14:useLocalDpi xmlns:a14="http://schemas.microsoft.com/office/drawing/2010/main" val="0"/>
              </a:ext>
            </a:extLst>
          </a:blip>
          <a:srcRect l="15914" t="10020" r="13963" b="5879"/>
          <a:stretch/>
        </p:blipFill>
        <p:spPr bwMode="auto">
          <a:xfrm>
            <a:off x="683569" y="1196752"/>
            <a:ext cx="7560839" cy="5112568"/>
          </a:xfrm>
          <a:prstGeom prst="rect">
            <a:avLst/>
          </a:prstGeom>
          <a:ln>
            <a:noFill/>
          </a:ln>
          <a:extLst>
            <a:ext uri="{53640926-AAD7-44D8-BBD7-CCE9431645EC}">
              <a14:shadowObscured xmlns:a14="http://schemas.microsoft.com/office/drawing/2010/main"/>
            </a:ext>
          </a:extLst>
        </p:spPr>
      </p:pic>
      <p:sp>
        <p:nvSpPr>
          <p:cNvPr id="6" name="Прямоугольник 5"/>
          <p:cNvSpPr/>
          <p:nvPr/>
        </p:nvSpPr>
        <p:spPr>
          <a:xfrm>
            <a:off x="3419872" y="2708920"/>
            <a:ext cx="3744416"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a:off x="1187624" y="5445224"/>
            <a:ext cx="273630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0884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95536" y="1052736"/>
            <a:ext cx="8424936" cy="5472608"/>
          </a:xfrm>
          <a:noFill/>
          <a:ln>
            <a:noFill/>
          </a:ln>
        </p:spPr>
        <p:txBody>
          <a:bodyPr>
            <a:normAutofit lnSpcReduction="10000"/>
          </a:bodyPr>
          <a:lstStyle/>
          <a:p>
            <a:pPr marL="0" indent="0" algn="ctr">
              <a:buNone/>
            </a:pPr>
            <a:r>
              <a:rPr lang="ru-RU" sz="2700" b="1" dirty="0" smtClean="0">
                <a:latin typeface="Times New Roman" pitchFamily="18" charset="0"/>
                <a:cs typeface="Times New Roman" pitchFamily="18" charset="0"/>
              </a:rPr>
              <a:t>РАЗДЕЛ 5. СВЕДЕНИЯ О ЦЕННЫХ БУМАГАХ</a:t>
            </a:r>
          </a:p>
          <a:p>
            <a:pPr marL="0" indent="0" algn="ctr">
              <a:buNone/>
            </a:pPr>
            <a:r>
              <a:rPr lang="ru-RU" sz="2800" dirty="0"/>
              <a:t> </a:t>
            </a:r>
            <a:r>
              <a:rPr lang="ru-RU" sz="28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marL="0" indent="0" algn="just">
              <a:buNone/>
            </a:pPr>
            <a:r>
              <a:rPr lang="ru-RU" sz="2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 </a:t>
            </a:r>
            <a:r>
              <a:rPr lang="ru-RU" sz="2000" dirty="0">
                <a:latin typeface="Times New Roman" pitchFamily="18" charset="0"/>
                <a:cs typeface="Times New Roman" pitchFamily="18" charset="0"/>
              </a:rPr>
              <a:t>данном разделе указываются сведения об имеющихся ценных бумагах, долях участия в уставных капиталах коммерческих организаций и фондах</a:t>
            </a:r>
            <a:r>
              <a:rPr lang="ru-RU" sz="2000" dirty="0" smtClean="0">
                <a:latin typeface="Times New Roman" pitchFamily="18" charset="0"/>
                <a:cs typeface="Times New Roman" pitchFamily="18" charset="0"/>
              </a:rPr>
              <a:t>.</a:t>
            </a:r>
          </a:p>
          <a:p>
            <a:pPr marL="0" indent="0" algn="just">
              <a:buNone/>
            </a:pPr>
            <a:r>
              <a:rPr lang="ru-RU" sz="2000" dirty="0" smtClean="0">
                <a:latin typeface="Times New Roman" pitchFamily="18" charset="0"/>
                <a:cs typeface="Times New Roman" pitchFamily="18" charset="0"/>
              </a:rPr>
              <a:t>	В </a:t>
            </a:r>
            <a:r>
              <a:rPr lang="ru-RU" sz="2000" dirty="0">
                <a:latin typeface="Times New Roman" pitchFamily="18" charset="0"/>
                <a:cs typeface="Times New Roman" pitchFamily="18" charset="0"/>
              </a:rPr>
              <a:t>графе </a:t>
            </a:r>
            <a:r>
              <a:rPr lang="ru-RU" sz="2000" b="1" i="1" dirty="0" smtClean="0">
                <a:latin typeface="Times New Roman" pitchFamily="18" charset="0"/>
                <a:cs typeface="Times New Roman" pitchFamily="18" charset="0"/>
              </a:rPr>
              <a:t>«Основание участия»</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указывается основание приобретения доли участия (учредительный договор, приватизация, покупка, мена, дарение, наследование и другие), а также реквизиты (дата, номер) соответствующего договора или акта. </a:t>
            </a:r>
            <a:endParaRPr lang="ru-RU" sz="2000" dirty="0" smtClean="0">
              <a:latin typeface="Times New Roman" pitchFamily="18" charset="0"/>
              <a:cs typeface="Times New Roman" pitchFamily="18" charset="0"/>
            </a:endParaRPr>
          </a:p>
          <a:p>
            <a:pPr marL="0" indent="0" algn="just">
              <a:buNone/>
            </a:pPr>
            <a:r>
              <a:rPr lang="ru-RU" sz="2000" dirty="0">
                <a:latin typeface="Times New Roman" pitchFamily="18" charset="0"/>
                <a:cs typeface="Times New Roman" pitchFamily="18" charset="0"/>
              </a:rPr>
              <a:t>	</a:t>
            </a:r>
            <a:r>
              <a:rPr lang="ru-RU" sz="2000" b="1" dirty="0" smtClean="0">
                <a:latin typeface="Times New Roman" pitchFamily="18" charset="0"/>
                <a:cs typeface="Times New Roman" pitchFamily="18" charset="0"/>
              </a:rPr>
              <a:t>Подтверждением </a:t>
            </a:r>
            <a:r>
              <a:rPr lang="ru-RU" sz="2000" b="1" dirty="0">
                <a:latin typeface="Times New Roman" pitchFamily="18" charset="0"/>
                <a:cs typeface="Times New Roman" pitchFamily="18" charset="0"/>
              </a:rPr>
              <a:t>права собственности</a:t>
            </a:r>
            <a:r>
              <a:rPr lang="ru-RU" sz="2000" dirty="0">
                <a:latin typeface="Times New Roman" pitchFamily="18" charset="0"/>
                <a:cs typeface="Times New Roman" pitchFamily="18" charset="0"/>
              </a:rPr>
              <a:t> на ценные бумаги, права на которые подлежат учету на счетах депо или лицевых счетах, открытых соответственно депозитариями или держателями реестра, является запись по таким счетам. </a:t>
            </a:r>
            <a:endParaRPr lang="ru-RU" sz="2000" dirty="0" smtClean="0">
              <a:latin typeface="Times New Roman" pitchFamily="18" charset="0"/>
              <a:cs typeface="Times New Roman" pitchFamily="18" charset="0"/>
            </a:endParaRPr>
          </a:p>
          <a:p>
            <a:pPr marL="0" indent="0" algn="just">
              <a:buNone/>
            </a:pPr>
            <a:r>
              <a:rPr lang="ru-RU" sz="2000" dirty="0">
                <a:latin typeface="Times New Roman" pitchFamily="18" charset="0"/>
                <a:cs typeface="Times New Roman" pitchFamily="18" charset="0"/>
              </a:rPr>
              <a:t>	</a:t>
            </a:r>
            <a:r>
              <a:rPr lang="ru-RU" sz="2000" b="1" dirty="0" smtClean="0">
                <a:latin typeface="Times New Roman" pitchFamily="18" charset="0"/>
                <a:cs typeface="Times New Roman" pitchFamily="18" charset="0"/>
              </a:rPr>
              <a:t>Подтверждением </a:t>
            </a:r>
            <a:r>
              <a:rPr lang="ru-RU" sz="2000" b="1" dirty="0">
                <a:latin typeface="Times New Roman" pitchFamily="18" charset="0"/>
                <a:cs typeface="Times New Roman" pitchFamily="18" charset="0"/>
              </a:rPr>
              <a:t>внесения записи</a:t>
            </a:r>
            <a:r>
              <a:rPr lang="ru-RU" sz="2000" dirty="0">
                <a:latin typeface="Times New Roman" pitchFamily="18" charset="0"/>
                <a:cs typeface="Times New Roman" pitchFamily="18" charset="0"/>
              </a:rPr>
              <a:t> по указанным счетам является выписка по счету депо или лицевому счету, выдаваемая соответственно депозитарием или держателем реестра.</a:t>
            </a:r>
          </a:p>
          <a:p>
            <a:pPr marL="0" indent="0" algn="just">
              <a:buNone/>
            </a:pPr>
            <a:endParaRPr lang="ru-RU" sz="2000" dirty="0">
              <a:latin typeface="Times New Roman" pitchFamily="18" charset="0"/>
              <a:cs typeface="Times New Roman" pitchFamily="18" charset="0"/>
            </a:endParaRPr>
          </a:p>
          <a:p>
            <a:pPr marL="0" indent="0" algn="ctr">
              <a:buNone/>
            </a:pPr>
            <a:endParaRPr lang="ru-RU" sz="2700" b="1" dirty="0">
              <a:latin typeface="Times New Roman" pitchFamily="18" charset="0"/>
              <a:cs typeface="Times New Roman" pitchFamily="18" charset="0"/>
            </a:endParaRPr>
          </a:p>
          <a:p>
            <a:pPr marL="0" indent="0" algn="ctr">
              <a:buNone/>
            </a:pPr>
            <a:endParaRPr lang="ru-RU" sz="2700" b="1" dirty="0" smtClean="0">
              <a:latin typeface="Times New Roman" pitchFamily="18" charset="0"/>
              <a:cs typeface="Times New Roman" pitchFamily="18" charset="0"/>
            </a:endParaRPr>
          </a:p>
          <a:p>
            <a:pPr marL="0" indent="0" algn="ctr">
              <a:buNone/>
            </a:pPr>
            <a:endParaRPr lang="ru-RU" sz="2700"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26</a:t>
            </a:fld>
            <a:endParaRPr lang="ru-RU" dirty="0"/>
          </a:p>
        </p:txBody>
      </p:sp>
    </p:spTree>
    <p:extLst>
      <p:ext uri="{BB962C8B-B14F-4D97-AF65-F5344CB8AC3E}">
        <p14:creationId xmlns:p14="http://schemas.microsoft.com/office/powerpoint/2010/main" val="40639939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95536" y="1052736"/>
            <a:ext cx="8424936" cy="5472608"/>
          </a:xfrm>
          <a:noFill/>
          <a:ln>
            <a:noFill/>
          </a:ln>
        </p:spPr>
        <p:txBody>
          <a:bodyPr>
            <a:normAutofit/>
          </a:bodyPr>
          <a:lstStyle/>
          <a:p>
            <a:pPr marL="0" indent="0" algn="just">
              <a:buNone/>
            </a:pPr>
            <a:r>
              <a:rPr lang="ru-RU" sz="2000" dirty="0" smtClean="0">
                <a:latin typeface="Times New Roman" pitchFamily="18" charset="0"/>
                <a:cs typeface="Times New Roman" pitchFamily="18" charset="0"/>
              </a:rPr>
              <a:t>	Одновременно, в </a:t>
            </a:r>
            <a:r>
              <a:rPr lang="ru-RU" sz="2000" dirty="0">
                <a:latin typeface="Times New Roman" pitchFamily="18" charset="0"/>
                <a:cs typeface="Times New Roman" pitchFamily="18" charset="0"/>
              </a:rPr>
              <a:t>графе "</a:t>
            </a:r>
            <a:r>
              <a:rPr lang="ru-RU" sz="2000" b="1" i="1" dirty="0">
                <a:latin typeface="Times New Roman" pitchFamily="18" charset="0"/>
                <a:cs typeface="Times New Roman" pitchFamily="18" charset="0"/>
              </a:rPr>
              <a:t>Номинальная величина обязательства</a:t>
            </a:r>
            <a:r>
              <a:rPr lang="ru-RU" sz="2000" dirty="0">
                <a:latin typeface="Times New Roman" pitchFamily="18" charset="0"/>
                <a:cs typeface="Times New Roman" pitchFamily="18" charset="0"/>
              </a:rPr>
              <a:t>" отражается информация о цене, которая определена эмитентом при выпуске ценной бумаги. </a:t>
            </a:r>
            <a:endParaRPr lang="ru-RU" sz="2000" dirty="0" smtClean="0">
              <a:latin typeface="Times New Roman" pitchFamily="18" charset="0"/>
              <a:cs typeface="Times New Roman" pitchFamily="18" charset="0"/>
            </a:endParaRPr>
          </a:p>
          <a:p>
            <a:pPr marL="0" indent="0" algn="just">
              <a:buNone/>
            </a:pP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В </a:t>
            </a:r>
            <a:r>
              <a:rPr lang="ru-RU" sz="2000" dirty="0">
                <a:latin typeface="Times New Roman" pitchFamily="18" charset="0"/>
                <a:cs typeface="Times New Roman" pitchFamily="18" charset="0"/>
              </a:rPr>
              <a:t>данной графе указывается номинальная величина обязательства одной ценной бумаги, а не их совокупности.</a:t>
            </a:r>
          </a:p>
          <a:p>
            <a:pPr marL="0" indent="0" algn="just">
              <a:buNone/>
            </a:pPr>
            <a:r>
              <a:rPr lang="ru-RU" sz="2000" dirty="0" smtClean="0">
                <a:latin typeface="Times New Roman" pitchFamily="18" charset="0"/>
                <a:cs typeface="Times New Roman" pitchFamily="18" charset="0"/>
              </a:rPr>
              <a:t>	</a:t>
            </a:r>
          </a:p>
          <a:p>
            <a:pPr marL="0" indent="0" algn="just">
              <a:buNone/>
            </a:pP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При </a:t>
            </a:r>
            <a:r>
              <a:rPr lang="ru-RU" sz="2000" dirty="0">
                <a:latin typeface="Times New Roman" pitchFamily="18" charset="0"/>
                <a:cs typeface="Times New Roman" pitchFamily="18" charset="0"/>
              </a:rPr>
              <a:t>этом отдельные ценные бумаги (инвестиционный пай паевого инвестиционного фонда, депозитарные расписки, закладные, ипотечные сертификаты участия, сберегательные сертификаты) не имеют номинальной стоимости. </a:t>
            </a:r>
            <a:r>
              <a:rPr lang="ru-RU" sz="2000" b="1" dirty="0">
                <a:latin typeface="Times New Roman" pitchFamily="18" charset="0"/>
                <a:cs typeface="Times New Roman" pitchFamily="18" charset="0"/>
              </a:rPr>
              <a:t>В этой связи данная графа не заполняется</a:t>
            </a:r>
            <a:r>
              <a:rPr lang="ru-RU" sz="20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marL="0" indent="0" algn="just">
              <a:buNone/>
            </a:pPr>
            <a:r>
              <a:rPr lang="ru-RU" sz="20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marL="0" indent="0" algn="just">
              <a:buNone/>
            </a:pPr>
            <a:r>
              <a:rPr lang="ru-RU" sz="2000" dirty="0" smtClean="0">
                <a:latin typeface="Times New Roman" pitchFamily="18" charset="0"/>
                <a:cs typeface="Times New Roman" pitchFamily="18" charset="0"/>
              </a:rPr>
              <a:t>В </a:t>
            </a:r>
            <a:r>
              <a:rPr lang="ru-RU" sz="2000" dirty="0">
                <a:latin typeface="Times New Roman" pitchFamily="18" charset="0"/>
                <a:cs typeface="Times New Roman" pitchFamily="18" charset="0"/>
              </a:rPr>
              <a:t>графе </a:t>
            </a:r>
            <a:r>
              <a:rPr lang="ru-RU" sz="2000" dirty="0" smtClean="0">
                <a:latin typeface="Times New Roman" pitchFamily="18" charset="0"/>
                <a:cs typeface="Times New Roman" pitchFamily="18" charset="0"/>
              </a:rPr>
              <a:t>"</a:t>
            </a:r>
            <a:r>
              <a:rPr lang="ru-RU" sz="2000" b="1" i="1" dirty="0" smtClean="0">
                <a:latin typeface="Times New Roman" pitchFamily="18" charset="0"/>
                <a:cs typeface="Times New Roman" pitchFamily="18" charset="0"/>
              </a:rPr>
              <a:t>Общая </a:t>
            </a:r>
            <a:r>
              <a:rPr lang="ru-RU" sz="2000" b="1" i="1" dirty="0">
                <a:latin typeface="Times New Roman" pitchFamily="18" charset="0"/>
                <a:cs typeface="Times New Roman" pitchFamily="18" charset="0"/>
              </a:rPr>
              <a:t>стоимость</a:t>
            </a:r>
            <a:r>
              <a:rPr lang="ru-RU" sz="2000" dirty="0">
                <a:latin typeface="Times New Roman" pitchFamily="18" charset="0"/>
                <a:cs typeface="Times New Roman" pitchFamily="18" charset="0"/>
              </a:rPr>
              <a:t>" указывается общая стоимость ценных бумаг данного вида исходя из стоимости их приобретения </a:t>
            </a:r>
            <a:endParaRPr lang="ru-RU" sz="2000" dirty="0" smtClean="0">
              <a:latin typeface="Times New Roman" pitchFamily="18" charset="0"/>
              <a:cs typeface="Times New Roman" pitchFamily="18" charset="0"/>
            </a:endParaRPr>
          </a:p>
          <a:p>
            <a:pPr marL="0" indent="0" algn="just">
              <a:buNone/>
            </a:pPr>
            <a:r>
              <a:rPr lang="ru-RU" sz="2000" dirty="0" smtClean="0">
                <a:latin typeface="Times New Roman" pitchFamily="18" charset="0"/>
                <a:cs typeface="Times New Roman" pitchFamily="18" charset="0"/>
              </a:rPr>
              <a:t>(</a:t>
            </a:r>
            <a:r>
              <a:rPr lang="ru-RU" sz="2000" dirty="0">
                <a:latin typeface="Times New Roman" pitchFamily="18" charset="0"/>
                <a:cs typeface="Times New Roman" pitchFamily="18" charset="0"/>
              </a:rPr>
              <a:t>если ее нельзя определить - исходя из рыночной стоимости или номинальной стоимости).</a:t>
            </a:r>
          </a:p>
          <a:p>
            <a:pPr marL="0" indent="0" algn="ctr">
              <a:buNone/>
            </a:pPr>
            <a:endParaRPr lang="ru-RU" sz="2000" dirty="0">
              <a:latin typeface="Times New Roman" pitchFamily="18" charset="0"/>
              <a:cs typeface="Times New Roman" pitchFamily="18" charset="0"/>
            </a:endParaRPr>
          </a:p>
          <a:p>
            <a:pPr marL="0" indent="0" algn="just">
              <a:buNone/>
            </a:pPr>
            <a:endParaRPr lang="ru-RU" sz="2000" dirty="0">
              <a:latin typeface="Times New Roman" pitchFamily="18" charset="0"/>
              <a:cs typeface="Times New Roman" pitchFamily="18" charset="0"/>
            </a:endParaRPr>
          </a:p>
          <a:p>
            <a:pPr marL="0" indent="0" algn="ctr">
              <a:buNone/>
            </a:pPr>
            <a:endParaRPr lang="ru-RU" sz="2700" b="1" dirty="0">
              <a:latin typeface="Times New Roman" pitchFamily="18" charset="0"/>
              <a:cs typeface="Times New Roman" pitchFamily="18" charset="0"/>
            </a:endParaRPr>
          </a:p>
          <a:p>
            <a:pPr marL="0" indent="0" algn="ctr">
              <a:buNone/>
            </a:pPr>
            <a:endParaRPr lang="ru-RU" sz="2700" b="1" dirty="0" smtClean="0">
              <a:latin typeface="Times New Roman" pitchFamily="18" charset="0"/>
              <a:cs typeface="Times New Roman" pitchFamily="18" charset="0"/>
            </a:endParaRPr>
          </a:p>
          <a:p>
            <a:pPr marL="0" indent="0" algn="ctr">
              <a:buNone/>
            </a:pPr>
            <a:endParaRPr lang="ru-RU" sz="2700"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27</a:t>
            </a:fld>
            <a:endParaRPr lang="ru-RU" dirty="0"/>
          </a:p>
        </p:txBody>
      </p:sp>
    </p:spTree>
    <p:extLst>
      <p:ext uri="{BB962C8B-B14F-4D97-AF65-F5344CB8AC3E}">
        <p14:creationId xmlns:p14="http://schemas.microsoft.com/office/powerpoint/2010/main" val="19244560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95536" y="908720"/>
            <a:ext cx="8424936" cy="5544616"/>
          </a:xfrm>
          <a:noFill/>
          <a:ln>
            <a:noFill/>
          </a:ln>
        </p:spPr>
        <p:txBody>
          <a:bodyPr>
            <a:normAutofit fontScale="25000" lnSpcReduction="20000"/>
          </a:bodyPr>
          <a:lstStyle/>
          <a:p>
            <a:pPr marL="0" indent="0" algn="ctr">
              <a:buNone/>
            </a:pPr>
            <a:r>
              <a:rPr lang="ru-RU" sz="6400" b="1" dirty="0" smtClean="0">
                <a:latin typeface="Times New Roman" pitchFamily="18" charset="0"/>
                <a:cs typeface="Times New Roman" pitchFamily="18" charset="0"/>
              </a:rPr>
              <a:t>РАЗДЕЛ 6. СВЕДЕНИЯ ОБ ОБЯЗАТЕЛЬСТВАХ ИМУЩЕСТВЕННОГО ХАРАКТЕРА</a:t>
            </a:r>
          </a:p>
          <a:p>
            <a:pPr marL="0" indent="0" algn="ctr">
              <a:buNone/>
            </a:pPr>
            <a:r>
              <a:rPr lang="ru-RU" sz="5600" dirty="0">
                <a:latin typeface="Times New Roman" pitchFamily="18" charset="0"/>
                <a:cs typeface="Times New Roman" pitchFamily="18" charset="0"/>
              </a:rPr>
              <a:t>Подраздел 6.1. Объекты недвижимого имущества, находящиеся в пользовании</a:t>
            </a:r>
          </a:p>
          <a:p>
            <a:pPr marL="0" indent="0" algn="ctr">
              <a:buNone/>
            </a:pPr>
            <a:endParaRPr lang="ru-RU" sz="4900" b="1" dirty="0" smtClean="0">
              <a:latin typeface="Times New Roman" pitchFamily="18" charset="0"/>
              <a:cs typeface="Times New Roman" pitchFamily="18" charset="0"/>
            </a:endParaRPr>
          </a:p>
          <a:p>
            <a:pPr marL="0" indent="0" algn="just">
              <a:buNone/>
            </a:pPr>
            <a:r>
              <a:rPr lang="ru-RU" sz="2800" dirty="0" smtClean="0">
                <a:latin typeface="Times New Roman" pitchFamily="18" charset="0"/>
                <a:cs typeface="Times New Roman" pitchFamily="18" charset="0"/>
              </a:rPr>
              <a:t>	</a:t>
            </a:r>
            <a:endParaRPr lang="ru-RU" sz="4000" dirty="0" smtClean="0">
              <a:latin typeface="Times New Roman" pitchFamily="18" charset="0"/>
              <a:cs typeface="Times New Roman" pitchFamily="18" charset="0"/>
            </a:endParaRPr>
          </a:p>
          <a:p>
            <a:pPr marL="0" indent="0" algn="just">
              <a:buNone/>
            </a:pPr>
            <a:r>
              <a:rPr lang="ru-RU" sz="4000" dirty="0">
                <a:latin typeface="Times New Roman" pitchFamily="18" charset="0"/>
                <a:cs typeface="Times New Roman" pitchFamily="18" charset="0"/>
              </a:rPr>
              <a:t>	</a:t>
            </a:r>
            <a:r>
              <a:rPr lang="ru-RU" sz="6000" b="1" dirty="0" smtClean="0">
                <a:latin typeface="Times New Roman" pitchFamily="18" charset="0"/>
                <a:cs typeface="Times New Roman" pitchFamily="18" charset="0"/>
              </a:rPr>
              <a:t>Не требуется </a:t>
            </a:r>
            <a:r>
              <a:rPr lang="ru-RU" sz="6000" dirty="0" smtClean="0">
                <a:latin typeface="Times New Roman" pitchFamily="18" charset="0"/>
                <a:cs typeface="Times New Roman" pitchFamily="18" charset="0"/>
              </a:rPr>
              <a:t>в данном подразделе справки одного из супругов указывать все объекты недвижимости, находящиеся в собственности другого супруга, </a:t>
            </a:r>
            <a:r>
              <a:rPr lang="ru-RU" sz="6000" b="1" dirty="0" smtClean="0">
                <a:latin typeface="Times New Roman" pitchFamily="18" charset="0"/>
                <a:cs typeface="Times New Roman" pitchFamily="18" charset="0"/>
              </a:rPr>
              <a:t>при следующих условиях</a:t>
            </a:r>
            <a:r>
              <a:rPr lang="ru-RU" sz="6000" dirty="0" smtClean="0">
                <a:latin typeface="Times New Roman" pitchFamily="18" charset="0"/>
                <a:cs typeface="Times New Roman" pitchFamily="18" charset="0"/>
              </a:rPr>
              <a:t>:</a:t>
            </a:r>
          </a:p>
          <a:p>
            <a:pPr marL="0" indent="0" algn="just">
              <a:buNone/>
            </a:pPr>
            <a:endParaRPr lang="ru-RU" sz="6000" dirty="0" smtClean="0">
              <a:latin typeface="Times New Roman" pitchFamily="18" charset="0"/>
              <a:cs typeface="Times New Roman" pitchFamily="18" charset="0"/>
            </a:endParaRPr>
          </a:p>
          <a:p>
            <a:pPr marL="0" indent="0" algn="just">
              <a:buNone/>
            </a:pPr>
            <a:r>
              <a:rPr lang="ru-RU" sz="6000" dirty="0" smtClean="0">
                <a:latin typeface="Times New Roman" pitchFamily="18" charset="0"/>
                <a:cs typeface="Times New Roman" pitchFamily="18" charset="0"/>
              </a:rPr>
              <a:t>1) отсутствует фактическое пользование этим объектом супругом;</a:t>
            </a:r>
          </a:p>
          <a:p>
            <a:pPr marL="0" indent="0" algn="just">
              <a:buNone/>
            </a:pPr>
            <a:endParaRPr lang="ru-RU" sz="6000" dirty="0" smtClean="0">
              <a:latin typeface="Times New Roman" pitchFamily="18" charset="0"/>
              <a:cs typeface="Times New Roman" pitchFamily="18" charset="0"/>
            </a:endParaRPr>
          </a:p>
          <a:p>
            <a:pPr marL="0" indent="0" algn="just">
              <a:buNone/>
            </a:pPr>
            <a:r>
              <a:rPr lang="ru-RU" sz="6000" dirty="0" smtClean="0">
                <a:latin typeface="Times New Roman" pitchFamily="18" charset="0"/>
                <a:cs typeface="Times New Roman" pitchFamily="18" charset="0"/>
              </a:rPr>
              <a:t>2) эти объекты указаны в подразделе 3.1 соответствующей справки (аналогично в отношении несовершеннолетних детей).</a:t>
            </a:r>
          </a:p>
          <a:p>
            <a:pPr marL="0" indent="0" algn="just">
              <a:buNone/>
            </a:pPr>
            <a:endParaRPr lang="ru-RU" sz="6000" dirty="0" smtClean="0">
              <a:latin typeface="Times New Roman" pitchFamily="18" charset="0"/>
              <a:cs typeface="Times New Roman" pitchFamily="18" charset="0"/>
            </a:endParaRPr>
          </a:p>
          <a:p>
            <a:pPr marL="0" indent="0" algn="just">
              <a:buNone/>
            </a:pPr>
            <a:r>
              <a:rPr lang="ru-RU" sz="6000" dirty="0" smtClean="0">
                <a:latin typeface="Times New Roman" pitchFamily="18" charset="0"/>
                <a:cs typeface="Times New Roman" pitchFamily="18" charset="0"/>
              </a:rPr>
              <a:t>	Так, </a:t>
            </a:r>
            <a:r>
              <a:rPr lang="ru-RU" sz="6000" b="1" dirty="0" smtClean="0">
                <a:latin typeface="Times New Roman" pitchFamily="18" charset="0"/>
                <a:cs typeface="Times New Roman" pitchFamily="18" charset="0"/>
              </a:rPr>
              <a:t>например</a:t>
            </a:r>
            <a:r>
              <a:rPr lang="ru-RU" sz="6000" dirty="0" smtClean="0">
                <a:latin typeface="Times New Roman" pitchFamily="18" charset="0"/>
                <a:cs typeface="Times New Roman" pitchFamily="18" charset="0"/>
              </a:rPr>
              <a:t>, жилое помещение, в котором зарегистрировано лицо, в отношении которого представляется справка, подлежит обязательному отражению в подразделе 3.1 раздела 3 (в случае наличия у такого лица права собственности) или в настоящем подразделе справки.</a:t>
            </a:r>
          </a:p>
          <a:p>
            <a:pPr marL="0" indent="0" algn="just">
              <a:buNone/>
            </a:pPr>
            <a:endParaRPr lang="ru-RU" sz="6000" dirty="0" smtClean="0">
              <a:latin typeface="Times New Roman" pitchFamily="18" charset="0"/>
              <a:cs typeface="Times New Roman" pitchFamily="18" charset="0"/>
            </a:endParaRPr>
          </a:p>
          <a:p>
            <a:pPr marL="0" indent="0" algn="just">
              <a:buNone/>
            </a:pPr>
            <a:r>
              <a:rPr lang="ru-RU" sz="6000" dirty="0" smtClean="0">
                <a:latin typeface="Times New Roman" pitchFamily="18" charset="0"/>
                <a:cs typeface="Times New Roman" pitchFamily="18" charset="0"/>
              </a:rPr>
              <a:t>	Данный подраздел заполняется в обязательном порядке в отношении тех служащих (работников), их супруги (супруга) и несовершеннолетних детей, которые по месту прохождения службы или месту работы (например, в соответствующем субъекте Российской Федерации) имеют </a:t>
            </a:r>
            <a:r>
              <a:rPr lang="ru-RU" sz="6000" b="1" dirty="0" smtClean="0">
                <a:latin typeface="Times New Roman" pitchFamily="18" charset="0"/>
                <a:cs typeface="Times New Roman" pitchFamily="18" charset="0"/>
              </a:rPr>
              <a:t>временную регистрацию</a:t>
            </a:r>
            <a:r>
              <a:rPr lang="ru-RU" sz="6000" dirty="0" smtClean="0">
                <a:latin typeface="Times New Roman" pitchFamily="18" charset="0"/>
                <a:cs typeface="Times New Roman" pitchFamily="18" charset="0"/>
              </a:rPr>
              <a:t>.</a:t>
            </a:r>
          </a:p>
          <a:p>
            <a:pPr marL="0" indent="0" algn="just">
              <a:buNone/>
            </a:pPr>
            <a:endParaRPr lang="ru-RU" sz="6000" dirty="0" smtClean="0">
              <a:latin typeface="Times New Roman" pitchFamily="18" charset="0"/>
              <a:cs typeface="Times New Roman" pitchFamily="18" charset="0"/>
            </a:endParaRPr>
          </a:p>
          <a:p>
            <a:pPr marL="0" indent="0" algn="just">
              <a:buNone/>
            </a:pPr>
            <a:r>
              <a:rPr lang="ru-RU" sz="6000" dirty="0" smtClean="0">
                <a:latin typeface="Times New Roman" pitchFamily="18" charset="0"/>
                <a:cs typeface="Times New Roman" pitchFamily="18" charset="0"/>
              </a:rPr>
              <a:t>	</a:t>
            </a:r>
            <a:r>
              <a:rPr lang="ru-RU" sz="6000" b="1" dirty="0" smtClean="0">
                <a:latin typeface="Times New Roman" pitchFamily="18" charset="0"/>
                <a:cs typeface="Times New Roman" pitchFamily="18" charset="0"/>
              </a:rPr>
              <a:t>В том числе указанию подлежат сведения </a:t>
            </a:r>
            <a:r>
              <a:rPr lang="ru-RU" sz="6000" dirty="0" smtClean="0">
                <a:latin typeface="Times New Roman" pitchFamily="18" charset="0"/>
                <a:cs typeface="Times New Roman" pitchFamily="18" charset="0"/>
              </a:rPr>
              <a:t>о жилом помещении (дом, квартира, комната), нежилом помещении, земельном участке, гараже и иных переданных объектах по договору или иному акту, но не зарегистрированных в установленном законодательством Российской Федерации порядке.</a:t>
            </a:r>
            <a:endParaRPr lang="ru-RU" sz="60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28</a:t>
            </a:fld>
            <a:endParaRPr lang="ru-RU" dirty="0"/>
          </a:p>
        </p:txBody>
      </p:sp>
    </p:spTree>
    <p:extLst>
      <p:ext uri="{BB962C8B-B14F-4D97-AF65-F5344CB8AC3E}">
        <p14:creationId xmlns:p14="http://schemas.microsoft.com/office/powerpoint/2010/main" val="40639939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251520" y="908720"/>
            <a:ext cx="8712968" cy="5544616"/>
          </a:xfrm>
          <a:noFill/>
          <a:ln>
            <a:noFill/>
          </a:ln>
        </p:spPr>
        <p:txBody>
          <a:bodyPr>
            <a:normAutofit fontScale="85000" lnSpcReduction="20000"/>
          </a:bodyPr>
          <a:lstStyle/>
          <a:p>
            <a:pPr marL="0" indent="0" algn="ctr">
              <a:buNone/>
            </a:pPr>
            <a:r>
              <a:rPr lang="ru-RU" sz="2400" b="1" dirty="0" smtClean="0">
                <a:latin typeface="Times New Roman" pitchFamily="18" charset="0"/>
                <a:cs typeface="Times New Roman" pitchFamily="18" charset="0"/>
              </a:rPr>
              <a:t>Подраздел 6.2</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Срочные обязательства финансового характера</a:t>
            </a:r>
          </a:p>
          <a:p>
            <a:pPr marL="0" indent="0" algn="ctr">
              <a:buNone/>
            </a:pPr>
            <a:endParaRPr lang="ru-RU" sz="2400" dirty="0" smtClean="0">
              <a:latin typeface="Times New Roman" pitchFamily="18" charset="0"/>
              <a:cs typeface="Times New Roman" pitchFamily="18" charset="0"/>
            </a:endParaRPr>
          </a:p>
          <a:p>
            <a:pPr marL="0" indent="0" algn="just">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В </a:t>
            </a:r>
            <a:r>
              <a:rPr lang="ru-RU" sz="2400" dirty="0">
                <a:latin typeface="Times New Roman" pitchFamily="18" charset="0"/>
                <a:cs typeface="Times New Roman" pitchFamily="18" charset="0"/>
              </a:rPr>
              <a:t>данном подразделе указывается каждое имеющееся на отчетную дату срочное обязательство финансового характера на сумму, равную или превышающую 500 000 руб., кредитором или должником по которому является служащий (работник), его супруга (супруг), несовершеннолетний ребенок.</a:t>
            </a:r>
          </a:p>
          <a:p>
            <a:pPr marL="0" indent="0" algn="just">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p>
          <a:p>
            <a:pPr marL="0" indent="0" algn="just">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В </a:t>
            </a:r>
            <a:r>
              <a:rPr lang="ru-RU" sz="2400" dirty="0">
                <a:latin typeface="Times New Roman" pitchFamily="18" charset="0"/>
                <a:cs typeface="Times New Roman" pitchFamily="18" charset="0"/>
              </a:rPr>
              <a:t>случае если на отчетную дату размер обязательства (</a:t>
            </a:r>
            <a:r>
              <a:rPr lang="ru-RU" sz="2400" b="1" i="1" dirty="0">
                <a:latin typeface="Times New Roman" pitchFamily="18" charset="0"/>
                <a:cs typeface="Times New Roman" pitchFamily="18" charset="0"/>
              </a:rPr>
              <a:t>оставшийся непогашенным долг с суммой процентов</a:t>
            </a:r>
            <a:r>
              <a:rPr lang="ru-RU" sz="2400" dirty="0">
                <a:latin typeface="Times New Roman" pitchFamily="18" charset="0"/>
                <a:cs typeface="Times New Roman" pitchFamily="18" charset="0"/>
              </a:rPr>
              <a:t>) составил менее 500 000 рублей, то такое финансовое обязательство в справке не указывается. </a:t>
            </a:r>
            <a:r>
              <a:rPr lang="ru-RU" sz="2400" b="1" dirty="0">
                <a:latin typeface="Times New Roman" pitchFamily="18" charset="0"/>
                <a:cs typeface="Times New Roman" pitchFamily="18" charset="0"/>
              </a:rPr>
              <a:t>При этом отражение такого обязательства в справке не является нарушением</a:t>
            </a:r>
            <a:r>
              <a:rPr lang="ru-RU" sz="2400" b="1" dirty="0" smtClean="0">
                <a:latin typeface="Times New Roman" pitchFamily="18" charset="0"/>
                <a:cs typeface="Times New Roman" pitchFamily="18" charset="0"/>
              </a:rPr>
              <a:t>.</a:t>
            </a:r>
          </a:p>
          <a:p>
            <a:pPr marL="0" indent="0" algn="just">
              <a:buNone/>
            </a:pPr>
            <a:r>
              <a:rPr lang="ru-RU" sz="2400" b="1" dirty="0">
                <a:latin typeface="Times New Roman" pitchFamily="18" charset="0"/>
                <a:cs typeface="Times New Roman" pitchFamily="18" charset="0"/>
              </a:rPr>
              <a:t>	</a:t>
            </a:r>
            <a:endParaRPr lang="ru-RU" sz="2400" b="1" dirty="0" smtClean="0">
              <a:latin typeface="Times New Roman" pitchFamily="18" charset="0"/>
              <a:cs typeface="Times New Roman" pitchFamily="18" charset="0"/>
            </a:endParaRPr>
          </a:p>
          <a:p>
            <a:pPr marL="0" indent="0" algn="just">
              <a:buNone/>
            </a:pPr>
            <a:r>
              <a:rPr lang="ru-RU" sz="2400" b="1"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Уточняется, что в </a:t>
            </a:r>
            <a:r>
              <a:rPr lang="ru-RU" sz="2400" dirty="0">
                <a:latin typeface="Times New Roman" pitchFamily="18" charset="0"/>
                <a:cs typeface="Times New Roman" pitchFamily="18" charset="0"/>
              </a:rPr>
              <a:t>графе "</a:t>
            </a:r>
            <a:r>
              <a:rPr lang="ru-RU" sz="2400" b="1" dirty="0">
                <a:latin typeface="Times New Roman" pitchFamily="18" charset="0"/>
                <a:cs typeface="Times New Roman" pitchFamily="18" charset="0"/>
              </a:rPr>
              <a:t>Сумма обязательства/размер обязательства по состоянию на отчетную дату</a:t>
            </a:r>
            <a:r>
              <a:rPr lang="ru-RU" sz="2400" dirty="0">
                <a:latin typeface="Times New Roman" pitchFamily="18" charset="0"/>
                <a:cs typeface="Times New Roman" pitchFamily="18" charset="0"/>
              </a:rPr>
              <a:t>" указываются сумма основного обязательства (без суммы процентов) (т.е. сумма кредита, долга) и </a:t>
            </a:r>
            <a:r>
              <a:rPr lang="ru-RU" sz="2400" b="1" i="1" dirty="0">
                <a:latin typeface="Times New Roman" pitchFamily="18" charset="0"/>
                <a:cs typeface="Times New Roman" pitchFamily="18" charset="0"/>
              </a:rPr>
              <a:t>размер обязательства (оставшийся непогашенным долг с суммой процентов, начисленных по состоянию на отчетную дату, а не до конца периода кредитования</a:t>
            </a:r>
            <a:r>
              <a:rPr lang="ru-RU" sz="2400" dirty="0">
                <a:latin typeface="Times New Roman" pitchFamily="18" charset="0"/>
                <a:cs typeface="Times New Roman" pitchFamily="18" charset="0"/>
              </a:rPr>
              <a:t>) по состоянию на отчетную дату</a:t>
            </a:r>
            <a:r>
              <a:rPr lang="ru-RU" sz="2400" dirty="0" smtClean="0">
                <a:latin typeface="Times New Roman" pitchFamily="18" charset="0"/>
                <a:cs typeface="Times New Roman" pitchFamily="18" charset="0"/>
              </a:rPr>
              <a:t>.</a:t>
            </a:r>
            <a:endParaRPr lang="ru-RU" sz="1800" dirty="0" smtClean="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	</a:t>
            </a:r>
          </a:p>
        </p:txBody>
      </p:sp>
      <p:sp>
        <p:nvSpPr>
          <p:cNvPr id="4" name="Номер слайда 3"/>
          <p:cNvSpPr>
            <a:spLocks noGrp="1"/>
          </p:cNvSpPr>
          <p:nvPr>
            <p:ph type="sldNum" sz="quarter" idx="12"/>
          </p:nvPr>
        </p:nvSpPr>
        <p:spPr/>
        <p:txBody>
          <a:bodyPr/>
          <a:lstStyle/>
          <a:p>
            <a:fld id="{AF3B0430-4869-46EE-9DB0-75CE690AE1AB}" type="slidenum">
              <a:rPr lang="ru-RU" smtClean="0"/>
              <a:pPr/>
              <a:t>29</a:t>
            </a:fld>
            <a:endParaRPr lang="ru-RU" dirty="0"/>
          </a:p>
        </p:txBody>
      </p:sp>
    </p:spTree>
    <p:extLst>
      <p:ext uri="{BB962C8B-B14F-4D97-AF65-F5344CB8AC3E}">
        <p14:creationId xmlns:p14="http://schemas.microsoft.com/office/powerpoint/2010/main" val="4010741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80728"/>
            <a:ext cx="7958166" cy="3168352"/>
          </a:xfrm>
        </p:spPr>
        <p:txBody>
          <a:bodyPr>
            <a:noAutofit/>
          </a:bodyPr>
          <a:lstStyle/>
          <a:p>
            <a:r>
              <a:rPr lang="ru-RU" sz="3000" b="1" i="1" dirty="0" smtClean="0">
                <a:latin typeface="Times New Roman" pitchFamily="18" charset="0"/>
                <a:cs typeface="Times New Roman" pitchFamily="18" charset="0"/>
              </a:rPr>
              <a:t>«Особенности представления сведений о доходах, расходах, об имуществе и обязательствах имущественного характера в 2020 году с учетом новых методических рекомендаций Министерства труда и социальной защиты Российской Федерации»</a:t>
            </a:r>
            <a:endParaRPr lang="ru-RU" sz="3000"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28662" y="4429132"/>
            <a:ext cx="7643866" cy="1928826"/>
          </a:xfrm>
        </p:spPr>
        <p:txBody>
          <a:bodyPr>
            <a:normAutofit fontScale="92500" lnSpcReduction="20000"/>
          </a:bodyPr>
          <a:lstStyle/>
          <a:p>
            <a:pPr algn="r"/>
            <a:r>
              <a:rPr lang="ru-RU" sz="2200" b="1" i="1" dirty="0" err="1" smtClean="0">
                <a:solidFill>
                  <a:schemeClr val="tx1"/>
                </a:solidFill>
                <a:latin typeface="Times New Roman" pitchFamily="18" charset="0"/>
                <a:cs typeface="Times New Roman" pitchFamily="18" charset="0"/>
              </a:rPr>
              <a:t>Блажнова</a:t>
            </a:r>
            <a:r>
              <a:rPr lang="ru-RU" sz="2200" b="1" i="1" dirty="0" smtClean="0">
                <a:solidFill>
                  <a:schemeClr val="tx1"/>
                </a:solidFill>
                <a:latin typeface="Times New Roman" pitchFamily="18" charset="0"/>
                <a:cs typeface="Times New Roman" pitchFamily="18" charset="0"/>
              </a:rPr>
              <a:t> Марина Владимировна</a:t>
            </a:r>
          </a:p>
          <a:p>
            <a:pPr algn="r"/>
            <a:endParaRPr lang="ru-RU" sz="2200" i="1" dirty="0" smtClean="0">
              <a:solidFill>
                <a:schemeClr val="tx1"/>
              </a:solidFill>
              <a:latin typeface="Times New Roman" pitchFamily="18" charset="0"/>
              <a:cs typeface="Times New Roman" pitchFamily="18" charset="0"/>
            </a:endParaRPr>
          </a:p>
          <a:p>
            <a:pPr algn="r"/>
            <a:r>
              <a:rPr lang="ru-RU" sz="2200" b="1" i="1" dirty="0" smtClean="0">
                <a:solidFill>
                  <a:schemeClr val="tx1"/>
                </a:solidFill>
                <a:latin typeface="Times New Roman" pitchFamily="18" charset="0"/>
                <a:cs typeface="Times New Roman" pitchFamily="18" charset="0"/>
              </a:rPr>
              <a:t>ведущий советник отдела по профилактике коррупционных правонарушений Министерства по делам юстиции и региональной безопасности Республики Хакасия </a:t>
            </a:r>
          </a:p>
          <a:p>
            <a:endParaRPr lang="ru-RU" sz="1400" b="1" i="1" dirty="0" smtClean="0">
              <a:solidFill>
                <a:schemeClr val="tx1"/>
              </a:solidFill>
              <a:latin typeface="Times New Roman" pitchFamily="18" charset="0"/>
              <a:cs typeface="Times New Roman" pitchFamily="18" charset="0"/>
            </a:endParaRPr>
          </a:p>
          <a:p>
            <a:r>
              <a:rPr lang="ru-RU" sz="1400" b="1" i="1" dirty="0" smtClean="0">
                <a:solidFill>
                  <a:schemeClr val="tx1"/>
                </a:solidFill>
                <a:latin typeface="Times New Roman" pitchFamily="18" charset="0"/>
                <a:cs typeface="Times New Roman" pitchFamily="18" charset="0"/>
              </a:rPr>
              <a:t>г. Абакан</a:t>
            </a:r>
            <a:endParaRPr lang="ru-RU" sz="1400" b="1" i="1" dirty="0">
              <a:solidFill>
                <a:schemeClr val="tx1"/>
              </a:solidFill>
              <a:latin typeface="Times New Roman" pitchFamily="18" charset="0"/>
              <a:cs typeface="Times New Roman" pitchFamily="18" charset="0"/>
            </a:endParaRPr>
          </a:p>
        </p:txBody>
      </p:sp>
      <p:sp>
        <p:nvSpPr>
          <p:cNvPr id="5" name="TextBox 4"/>
          <p:cNvSpPr txBox="1"/>
          <p:nvPr/>
        </p:nvSpPr>
        <p:spPr>
          <a:xfrm>
            <a:off x="571472" y="142852"/>
            <a:ext cx="4572032"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dirty="0"/>
          </a:p>
        </p:txBody>
      </p:sp>
    </p:spTree>
    <p:extLst>
      <p:ext uri="{BB962C8B-B14F-4D97-AF65-F5344CB8AC3E}">
        <p14:creationId xmlns:p14="http://schemas.microsoft.com/office/powerpoint/2010/main" val="2179187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251520" y="908720"/>
            <a:ext cx="8712968" cy="5184576"/>
          </a:xfrm>
          <a:noFill/>
          <a:ln>
            <a:noFill/>
          </a:ln>
        </p:spPr>
        <p:txBody>
          <a:bodyPr>
            <a:normAutofit/>
          </a:bodyPr>
          <a:lstStyle/>
          <a:p>
            <a:pPr marL="0" indent="0" algn="ctr">
              <a:buNone/>
            </a:pPr>
            <a:r>
              <a:rPr lang="ru-RU" sz="2300" b="1" dirty="0" smtClean="0">
                <a:latin typeface="Times New Roman" pitchFamily="18" charset="0"/>
                <a:cs typeface="Times New Roman" pitchFamily="18" charset="0"/>
              </a:rPr>
              <a:t>Методические рекомендации дополнены примерами срочных обязательств финансового характера, которые подлежат указанию:</a:t>
            </a:r>
          </a:p>
          <a:p>
            <a:pPr marL="0" indent="0" algn="ctr">
              <a:buNone/>
            </a:pPr>
            <a:endParaRPr lang="ru-RU" sz="2000" b="1" dirty="0" smtClean="0">
              <a:latin typeface="Times New Roman" pitchFamily="18" charset="0"/>
              <a:cs typeface="Times New Roman" pitchFamily="18" charset="0"/>
            </a:endParaRPr>
          </a:p>
          <a:p>
            <a:r>
              <a:rPr lang="ru-RU" sz="2200" dirty="0" smtClean="0">
                <a:latin typeface="Times New Roman" pitchFamily="18" charset="0"/>
                <a:cs typeface="Times New Roman" pitchFamily="18" charset="0"/>
              </a:rPr>
              <a:t>выкупленная </a:t>
            </a:r>
            <a:r>
              <a:rPr lang="ru-RU" sz="2200" dirty="0">
                <a:latin typeface="Times New Roman" pitchFamily="18" charset="0"/>
                <a:cs typeface="Times New Roman" pitchFamily="18" charset="0"/>
              </a:rPr>
              <a:t>дебиторская задолженность;</a:t>
            </a:r>
          </a:p>
          <a:p>
            <a:r>
              <a:rPr lang="ru-RU" sz="2200" dirty="0" smtClean="0">
                <a:latin typeface="Times New Roman" pitchFamily="18" charset="0"/>
                <a:cs typeface="Times New Roman" pitchFamily="18" charset="0"/>
              </a:rPr>
              <a:t>финансовые </a:t>
            </a:r>
            <a:r>
              <a:rPr lang="ru-RU" sz="2200" dirty="0">
                <a:latin typeface="Times New Roman" pitchFamily="18" charset="0"/>
                <a:cs typeface="Times New Roman" pitchFamily="18" charset="0"/>
              </a:rPr>
              <a:t>обязательства, участником которых в силу Федерального закона от 23 декабря 2003 г. </a:t>
            </a:r>
            <a:r>
              <a:rPr lang="ru-RU" sz="2200" dirty="0" smtClean="0">
                <a:latin typeface="Times New Roman" pitchFamily="18" charset="0"/>
                <a:cs typeface="Times New Roman" pitchFamily="18" charset="0"/>
              </a:rPr>
              <a:t>№ </a:t>
            </a:r>
            <a:r>
              <a:rPr lang="ru-RU" sz="2200" dirty="0">
                <a:latin typeface="Times New Roman" pitchFamily="18" charset="0"/>
                <a:cs typeface="Times New Roman" pitchFamily="18" charset="0"/>
              </a:rPr>
              <a:t>177-ФЗ "О страховании вкладов в банках Российской Федерации" является государственная корпорация "Агентство по страхованию вкладов";</a:t>
            </a:r>
          </a:p>
          <a:p>
            <a:pPr marL="0" indent="0" algn="just">
              <a:buNone/>
            </a:pPr>
            <a:r>
              <a:rPr lang="ru-RU" sz="2200" dirty="0" smtClean="0">
                <a:latin typeface="Times New Roman" pitchFamily="18" charset="0"/>
                <a:cs typeface="Times New Roman" pitchFamily="18" charset="0"/>
              </a:rPr>
              <a:t>	</a:t>
            </a:r>
          </a:p>
          <a:p>
            <a:pPr marL="0" indent="0" algn="just">
              <a:buNone/>
            </a:pPr>
            <a:r>
              <a:rPr lang="ru-RU" sz="2200" dirty="0">
                <a:latin typeface="Times New Roman" pitchFamily="18" charset="0"/>
                <a:cs typeface="Times New Roman" pitchFamily="18" charset="0"/>
              </a:rPr>
              <a:t>	</a:t>
            </a:r>
            <a:r>
              <a:rPr lang="ru-RU" sz="2200" dirty="0" smtClean="0">
                <a:latin typeface="Times New Roman" pitchFamily="18" charset="0"/>
                <a:cs typeface="Times New Roman" pitchFamily="18" charset="0"/>
              </a:rPr>
              <a:t>При </a:t>
            </a:r>
            <a:r>
              <a:rPr lang="ru-RU" sz="2200" dirty="0">
                <a:latin typeface="Times New Roman" pitchFamily="18" charset="0"/>
                <a:cs typeface="Times New Roman" pitchFamily="18" charset="0"/>
              </a:rPr>
              <a:t>этом в данном подразделе </a:t>
            </a:r>
            <a:r>
              <a:rPr lang="ru-RU" sz="2200" b="1" dirty="0">
                <a:latin typeface="Times New Roman" pitchFamily="18" charset="0"/>
                <a:cs typeface="Times New Roman" pitchFamily="18" charset="0"/>
              </a:rPr>
              <a:t>не указываются</a:t>
            </a:r>
            <a:r>
              <a:rPr lang="ru-RU" sz="2200" dirty="0">
                <a:latin typeface="Times New Roman" pitchFamily="18" charset="0"/>
                <a:cs typeface="Times New Roman" pitchFamily="18" charset="0"/>
              </a:rPr>
              <a:t>, например, договор срочного банковского вклада</a:t>
            </a:r>
            <a:r>
              <a:rPr lang="ru-RU" sz="2200" dirty="0" smtClean="0">
                <a:latin typeface="Times New Roman" pitchFamily="18" charset="0"/>
                <a:cs typeface="Times New Roman" pitchFamily="18" charset="0"/>
              </a:rPr>
              <a:t>.</a:t>
            </a:r>
            <a:endParaRPr lang="ru-RU" sz="22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30</a:t>
            </a:fld>
            <a:endParaRPr lang="ru-RU" dirty="0"/>
          </a:p>
        </p:txBody>
      </p:sp>
    </p:spTree>
    <p:extLst>
      <p:ext uri="{BB962C8B-B14F-4D97-AF65-F5344CB8AC3E}">
        <p14:creationId xmlns:p14="http://schemas.microsoft.com/office/powerpoint/2010/main" val="37402853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251520" y="908720"/>
            <a:ext cx="8712968" cy="5472608"/>
          </a:xfrm>
          <a:noFill/>
          <a:ln>
            <a:noFill/>
          </a:ln>
        </p:spPr>
        <p:txBody>
          <a:bodyPr>
            <a:normAutofit fontScale="62500" lnSpcReduction="20000"/>
          </a:bodyPr>
          <a:lstStyle/>
          <a:p>
            <a:pPr marL="0" indent="0" algn="ctr">
              <a:buNone/>
            </a:pPr>
            <a:r>
              <a:rPr lang="ru-RU" sz="2900" b="1" dirty="0" smtClean="0">
                <a:latin typeface="Times New Roman" pitchFamily="18" charset="0"/>
                <a:cs typeface="Times New Roman" pitchFamily="18" charset="0"/>
              </a:rPr>
              <a:t>Подробно раскрыты отдельные виды срочных обязательств:</a:t>
            </a:r>
          </a:p>
          <a:p>
            <a:pPr marL="0" indent="0" algn="ctr">
              <a:buNone/>
            </a:pPr>
            <a:endParaRPr lang="ru-RU" sz="2000" b="1" dirty="0" smtClean="0">
              <a:latin typeface="Times New Roman" pitchFamily="18" charset="0"/>
              <a:cs typeface="Times New Roman" pitchFamily="18" charset="0"/>
            </a:endParaRPr>
          </a:p>
          <a:p>
            <a:pPr marL="0" indent="0" algn="just">
              <a:buNone/>
            </a:pPr>
            <a:r>
              <a:rPr lang="ru-RU" sz="2400" dirty="0"/>
              <a:t> </a:t>
            </a:r>
            <a:r>
              <a:rPr lang="ru-RU" sz="2400"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Обязательства </a:t>
            </a:r>
            <a:r>
              <a:rPr lang="ru-RU" sz="2600" dirty="0">
                <a:latin typeface="Times New Roman" pitchFamily="18" charset="0"/>
                <a:cs typeface="Times New Roman" pitchFamily="18" charset="0"/>
              </a:rPr>
              <a:t>в соответствии с Законом Российской Федерации от 27 ноября 1992 г. </a:t>
            </a:r>
            <a:r>
              <a:rPr lang="ru-RU" sz="2600" dirty="0" smtClean="0">
                <a:latin typeface="Times New Roman" pitchFamily="18" charset="0"/>
                <a:cs typeface="Times New Roman" pitchFamily="18" charset="0"/>
              </a:rPr>
              <a:t>№4015-1 </a:t>
            </a:r>
            <a:r>
              <a:rPr lang="ru-RU" sz="2600" dirty="0">
                <a:latin typeface="Times New Roman" pitchFamily="18" charset="0"/>
                <a:cs typeface="Times New Roman" pitchFamily="18" charset="0"/>
              </a:rPr>
              <a:t>"Об организации страхового дела в Российской Федерации", то есть обязательства, возникающие исходя из условий договора со страховой компанией (а не пенсионным фондом), </a:t>
            </a:r>
            <a:r>
              <a:rPr lang="ru-RU" sz="2600" b="1" i="1" dirty="0">
                <a:latin typeface="Times New Roman" pitchFamily="18" charset="0"/>
                <a:cs typeface="Times New Roman" pitchFamily="18" charset="0"/>
              </a:rPr>
              <a:t>по договорам страхования жизни на случай смерти, дожития до определенного возраста или срока либо наступления иного события; пенсионного страхования; страхования жизни с условием периодических страховых выплат (ренты, аннуитетов) и (или) с участием страхователя в инвестиционном доходе страховщика</a:t>
            </a:r>
            <a:r>
              <a:rPr lang="ru-RU" sz="2600" dirty="0">
                <a:latin typeface="Times New Roman" pitchFamily="18" charset="0"/>
                <a:cs typeface="Times New Roman" pitchFamily="18" charset="0"/>
              </a:rPr>
              <a:t>, по которым служащий (работник), его супруг (супруга), несовершеннолетние дети являются страхователями или выгодоприобретателями. </a:t>
            </a:r>
            <a:endParaRPr lang="ru-RU" sz="2600" dirty="0" smtClean="0">
              <a:latin typeface="Times New Roman" pitchFamily="18" charset="0"/>
              <a:cs typeface="Times New Roman" pitchFamily="18" charset="0"/>
            </a:endParaRPr>
          </a:p>
          <a:p>
            <a:pPr marL="0" indent="0" algn="just">
              <a:buNone/>
            </a:pPr>
            <a:r>
              <a:rPr lang="ru-RU" sz="2400" dirty="0">
                <a:latin typeface="Times New Roman" pitchFamily="18" charset="0"/>
                <a:cs typeface="Times New Roman" pitchFamily="18" charset="0"/>
              </a:rPr>
              <a:t>	</a:t>
            </a:r>
            <a:r>
              <a:rPr lang="ru-RU" sz="2600" dirty="0" smtClean="0">
                <a:latin typeface="Times New Roman" pitchFamily="18" charset="0"/>
                <a:cs typeface="Times New Roman" pitchFamily="18" charset="0"/>
              </a:rPr>
              <a:t>Данные </a:t>
            </a:r>
            <a:r>
              <a:rPr lang="ru-RU" sz="2600" dirty="0">
                <a:latin typeface="Times New Roman" pitchFamily="18" charset="0"/>
                <a:cs typeface="Times New Roman" pitchFamily="18" charset="0"/>
              </a:rPr>
              <a:t>договоры страхования предполагают </a:t>
            </a:r>
            <a:r>
              <a:rPr lang="ru-RU" sz="2600" b="1" dirty="0">
                <a:latin typeface="Times New Roman" pitchFamily="18" charset="0"/>
                <a:cs typeface="Times New Roman" pitchFamily="18" charset="0"/>
              </a:rPr>
              <a:t>накопление средств к определенному возрасту </a:t>
            </a:r>
            <a:r>
              <a:rPr lang="ru-RU" sz="2600" dirty="0">
                <a:latin typeface="Times New Roman" pitchFamily="18" charset="0"/>
                <a:cs typeface="Times New Roman" pitchFamily="18" charset="0"/>
              </a:rPr>
              <a:t>страхователя или </a:t>
            </a:r>
            <a:r>
              <a:rPr lang="ru-RU" sz="2600" b="1" dirty="0">
                <a:latin typeface="Times New Roman" pitchFamily="18" charset="0"/>
                <a:cs typeface="Times New Roman" pitchFamily="18" charset="0"/>
              </a:rPr>
              <a:t>дожития им до установленного договором страхования срока</a:t>
            </a:r>
            <a:r>
              <a:rPr lang="ru-RU" sz="2600" dirty="0">
                <a:latin typeface="Times New Roman" pitchFamily="18" charset="0"/>
                <a:cs typeface="Times New Roman" pitchFamily="18" charset="0"/>
              </a:rPr>
              <a:t>, заключаются на продолжительный период и в этой связи страховые выплаты по таким договорам рассматриваются в качестве дохода лица, в отношении которого представляется справка.</a:t>
            </a:r>
          </a:p>
          <a:p>
            <a:pPr marL="0" indent="0" algn="just">
              <a:buNone/>
            </a:pPr>
            <a:r>
              <a:rPr lang="ru-RU" sz="2600" dirty="0" smtClean="0">
                <a:latin typeface="Times New Roman" pitchFamily="18" charset="0"/>
                <a:cs typeface="Times New Roman" pitchFamily="18" charset="0"/>
              </a:rPr>
              <a:t>	</a:t>
            </a:r>
          </a:p>
          <a:p>
            <a:pPr marL="0" indent="0" algn="just">
              <a:buNone/>
            </a:pPr>
            <a:r>
              <a:rPr lang="ru-RU" sz="2600" b="1" dirty="0">
                <a:latin typeface="Times New Roman" pitchFamily="18" charset="0"/>
                <a:cs typeface="Times New Roman" pitchFamily="18" charset="0"/>
              </a:rPr>
              <a:t>	</a:t>
            </a:r>
            <a:r>
              <a:rPr lang="ru-RU" sz="2600" b="1" dirty="0" smtClean="0">
                <a:latin typeface="Times New Roman" pitchFamily="18" charset="0"/>
                <a:cs typeface="Times New Roman" pitchFamily="18" charset="0"/>
              </a:rPr>
              <a:t>До </a:t>
            </a:r>
            <a:r>
              <a:rPr lang="ru-RU" sz="2600" b="1" dirty="0">
                <a:latin typeface="Times New Roman" pitchFamily="18" charset="0"/>
                <a:cs typeface="Times New Roman" pitchFamily="18" charset="0"/>
              </a:rPr>
              <a:t>осуществления страховой организацией страховой выплаты информация об имеющихся на отчетную дату обязательствах страховой организации по договору страхования подлежит отражению в данном подразделе.</a:t>
            </a:r>
          </a:p>
          <a:p>
            <a:pPr marL="0" indent="0" algn="just">
              <a:buNone/>
            </a:pPr>
            <a:r>
              <a:rPr lang="ru-RU" sz="2400" dirty="0" smtClean="0">
                <a:latin typeface="Times New Roman" pitchFamily="18" charset="0"/>
                <a:cs typeface="Times New Roman" pitchFamily="18" charset="0"/>
              </a:rPr>
              <a:t>	</a:t>
            </a:r>
          </a:p>
          <a:p>
            <a:pPr marL="0" indent="0" algn="just">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В </a:t>
            </a:r>
            <a:r>
              <a:rPr lang="ru-RU" sz="2400" dirty="0">
                <a:latin typeface="Times New Roman" pitchFamily="18" charset="0"/>
                <a:cs typeface="Times New Roman" pitchFamily="18" charset="0"/>
              </a:rPr>
              <a:t>графе 2 подраздела 6.2 справки указывается вид страхования, графе 3 подраздела 6.2 справки указывается вторая сторона обязательства: "должник", наименование юридического лица (наименование страховой организации), адрес организации, с которой заключен соответствующий договор, остальные графы заполняются также согласно ссылкам к данному разделу справки. </a:t>
            </a:r>
            <a:r>
              <a:rPr lang="ru-RU" sz="2400" dirty="0" smtClean="0">
                <a:latin typeface="Times New Roman" pitchFamily="18" charset="0"/>
                <a:cs typeface="Times New Roman" pitchFamily="18" charset="0"/>
              </a:rPr>
              <a:t>                   В </a:t>
            </a:r>
            <a:r>
              <a:rPr lang="ru-RU" sz="2400" dirty="0">
                <a:latin typeface="Times New Roman" pitchFamily="18" charset="0"/>
                <a:cs typeface="Times New Roman" pitchFamily="18" charset="0"/>
              </a:rPr>
              <a:t>графе 5: "Сумма обязательства" указывается страховая сумма по договору.</a:t>
            </a:r>
          </a:p>
        </p:txBody>
      </p:sp>
      <p:sp>
        <p:nvSpPr>
          <p:cNvPr id="4" name="Номер слайда 3"/>
          <p:cNvSpPr>
            <a:spLocks noGrp="1"/>
          </p:cNvSpPr>
          <p:nvPr>
            <p:ph type="sldNum" sz="quarter" idx="12"/>
          </p:nvPr>
        </p:nvSpPr>
        <p:spPr/>
        <p:txBody>
          <a:bodyPr/>
          <a:lstStyle/>
          <a:p>
            <a:fld id="{AF3B0430-4869-46EE-9DB0-75CE690AE1AB}" type="slidenum">
              <a:rPr lang="ru-RU" smtClean="0"/>
              <a:pPr/>
              <a:t>31</a:t>
            </a:fld>
            <a:endParaRPr lang="ru-RU" dirty="0"/>
          </a:p>
        </p:txBody>
      </p:sp>
    </p:spTree>
    <p:extLst>
      <p:ext uri="{BB962C8B-B14F-4D97-AF65-F5344CB8AC3E}">
        <p14:creationId xmlns:p14="http://schemas.microsoft.com/office/powerpoint/2010/main" val="2737714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395536" y="1052736"/>
            <a:ext cx="8424936" cy="5472608"/>
          </a:xfrm>
          <a:noFill/>
          <a:ln>
            <a:noFill/>
          </a:ln>
        </p:spPr>
        <p:txBody>
          <a:bodyPr>
            <a:normAutofit fontScale="85000" lnSpcReduction="20000"/>
          </a:bodyPr>
          <a:lstStyle/>
          <a:p>
            <a:pPr marL="0" indent="0" algn="ctr">
              <a:buNone/>
            </a:pPr>
            <a:r>
              <a:rPr lang="ru-RU" sz="2200" b="1" dirty="0" smtClean="0">
                <a:latin typeface="Times New Roman" pitchFamily="18" charset="0"/>
                <a:cs typeface="Times New Roman" pitchFamily="18" charset="0"/>
              </a:rPr>
              <a:t>РАЗДЕЛ 7. СВЕДЕНИЯ О НЕДВИДИМОМ ИМУЩЕСТВЕ, ТРАНСПОРТНЫХ СРЕДСТВАХ И ЦЕННЫХ БУМАГАХ, ОТЧУЖДЕННЫХ В ТЕЧЕНИЕ ОТЧЕТНОГО ПЕРИОДА В РЕЗУЛЬТАТЕ БЕЗВОЗМЕЗДНОЙ СДЕЛКИ </a:t>
            </a:r>
          </a:p>
          <a:p>
            <a:pPr marL="0" indent="0" algn="ctr">
              <a:buNone/>
            </a:pPr>
            <a:r>
              <a:rPr lang="ru-RU" sz="2100" dirty="0">
                <a:latin typeface="Times New Roman" pitchFamily="18" charset="0"/>
                <a:cs typeface="Times New Roman" pitchFamily="18" charset="0"/>
              </a:rPr>
              <a:t>В данном разделе указываются сведения о недвижимом имуществе </a:t>
            </a:r>
            <a:r>
              <a:rPr lang="ru-RU" sz="2100" dirty="0" smtClean="0">
                <a:latin typeface="Times New Roman" pitchFamily="18" charset="0"/>
                <a:cs typeface="Times New Roman" pitchFamily="18" charset="0"/>
              </a:rPr>
              <a:t>                   (</a:t>
            </a:r>
            <a:r>
              <a:rPr lang="ru-RU" sz="2100" dirty="0">
                <a:latin typeface="Times New Roman" pitchFamily="18" charset="0"/>
                <a:cs typeface="Times New Roman" pitchFamily="18" charset="0"/>
              </a:rPr>
              <a:t>в </a:t>
            </a:r>
            <a:r>
              <a:rPr lang="ru-RU" sz="2100" dirty="0" err="1">
                <a:latin typeface="Times New Roman" pitchFamily="18" charset="0"/>
                <a:cs typeface="Times New Roman" pitchFamily="18" charset="0"/>
              </a:rPr>
              <a:t>т.ч</a:t>
            </a:r>
            <a:r>
              <a:rPr lang="ru-RU" sz="2100" dirty="0">
                <a:latin typeface="Times New Roman" pitchFamily="18" charset="0"/>
                <a:cs typeface="Times New Roman" pitchFamily="18" charset="0"/>
              </a:rPr>
              <a:t>. доли в праве собственности), транспортных средствах и ценных бумагах (в </a:t>
            </a:r>
            <a:r>
              <a:rPr lang="ru-RU" sz="2100" dirty="0" err="1">
                <a:latin typeface="Times New Roman" pitchFamily="18" charset="0"/>
                <a:cs typeface="Times New Roman" pitchFamily="18" charset="0"/>
              </a:rPr>
              <a:t>т.ч</a:t>
            </a:r>
            <a:r>
              <a:rPr lang="ru-RU" sz="2100" dirty="0">
                <a:latin typeface="Times New Roman" pitchFamily="18" charset="0"/>
                <a:cs typeface="Times New Roman" pitchFamily="18" charset="0"/>
              </a:rPr>
              <a:t>. долях участия в уставном капитале общества), отчужденных в течение отчетного периода в результате безвозмездной сделки, а также, например, сведения об утилизации автомобиля.</a:t>
            </a:r>
          </a:p>
          <a:p>
            <a:pPr marL="0" indent="0" algn="just">
              <a:buNone/>
            </a:pPr>
            <a:r>
              <a:rPr lang="ru-RU" sz="2100" dirty="0" smtClean="0">
                <a:latin typeface="Times New Roman" pitchFamily="18" charset="0"/>
                <a:cs typeface="Times New Roman" pitchFamily="18" charset="0"/>
              </a:rPr>
              <a:t>	</a:t>
            </a:r>
            <a:r>
              <a:rPr lang="ru-RU" sz="2100" b="1" i="1" dirty="0" smtClean="0">
                <a:latin typeface="Times New Roman" pitchFamily="18" charset="0"/>
                <a:cs typeface="Times New Roman" pitchFamily="18" charset="0"/>
              </a:rPr>
              <a:t>Безвозмездной </a:t>
            </a:r>
            <a:r>
              <a:rPr lang="ru-RU" sz="2100" b="1" i="1" dirty="0">
                <a:latin typeface="Times New Roman" pitchFamily="18" charset="0"/>
                <a:cs typeface="Times New Roman" pitchFamily="18" charset="0"/>
              </a:rPr>
              <a:t>признается сделка</a:t>
            </a:r>
            <a:r>
              <a:rPr lang="ru-RU" sz="2100" dirty="0">
                <a:latin typeface="Times New Roman" pitchFamily="18" charset="0"/>
                <a:cs typeface="Times New Roman" pitchFamily="18" charset="0"/>
              </a:rPr>
              <a:t>, по которой одна сторона (служащий (работник), его супруга (супруг), несовершеннолетний ребенок) обязуется предоставить что-либо другой стороне без получения от нее платы или иного встречного предоставления.</a:t>
            </a:r>
          </a:p>
          <a:p>
            <a:pPr marL="0" indent="0" algn="just">
              <a:buNone/>
            </a:pPr>
            <a:r>
              <a:rPr lang="ru-RU" sz="2100" dirty="0" smtClean="0">
                <a:latin typeface="Times New Roman" pitchFamily="18" charset="0"/>
                <a:cs typeface="Times New Roman" pitchFamily="18" charset="0"/>
              </a:rPr>
              <a:t>	</a:t>
            </a:r>
            <a:r>
              <a:rPr lang="ru-RU" sz="2100" b="1" i="1" dirty="0" smtClean="0">
                <a:solidFill>
                  <a:srgbClr val="FF0000"/>
                </a:solidFill>
                <a:latin typeface="Times New Roman" pitchFamily="18" charset="0"/>
                <a:cs typeface="Times New Roman" pitchFamily="18" charset="0"/>
              </a:rPr>
              <a:t>К </a:t>
            </a:r>
            <a:r>
              <a:rPr lang="ru-RU" sz="2100" b="1" i="1" dirty="0">
                <a:solidFill>
                  <a:srgbClr val="FF0000"/>
                </a:solidFill>
                <a:latin typeface="Times New Roman" pitchFamily="18" charset="0"/>
                <a:cs typeface="Times New Roman" pitchFamily="18" charset="0"/>
              </a:rPr>
              <a:t>безвозмездной сделке можно </a:t>
            </a:r>
            <a:r>
              <a:rPr lang="ru-RU" sz="2100" b="1" i="1" dirty="0" smtClean="0">
                <a:solidFill>
                  <a:srgbClr val="FF0000"/>
                </a:solidFill>
                <a:latin typeface="Times New Roman" pitchFamily="18" charset="0"/>
                <a:cs typeface="Times New Roman" pitchFamily="18" charset="0"/>
              </a:rPr>
              <a:t>отнести: </a:t>
            </a:r>
          </a:p>
          <a:p>
            <a:pPr algn="just"/>
            <a:r>
              <a:rPr lang="ru-RU" sz="2100" dirty="0" smtClean="0">
                <a:latin typeface="Times New Roman" pitchFamily="18" charset="0"/>
                <a:cs typeface="Times New Roman" pitchFamily="18" charset="0"/>
              </a:rPr>
              <a:t>договор </a:t>
            </a:r>
            <a:r>
              <a:rPr lang="ru-RU" sz="2100" dirty="0">
                <a:latin typeface="Times New Roman" pitchFamily="18" charset="0"/>
                <a:cs typeface="Times New Roman" pitchFamily="18" charset="0"/>
              </a:rPr>
              <a:t>дарения, </a:t>
            </a:r>
            <a:endParaRPr lang="ru-RU" sz="2100" dirty="0" smtClean="0">
              <a:latin typeface="Times New Roman" pitchFamily="18" charset="0"/>
              <a:cs typeface="Times New Roman" pitchFamily="18" charset="0"/>
            </a:endParaRPr>
          </a:p>
          <a:p>
            <a:pPr algn="just"/>
            <a:r>
              <a:rPr lang="ru-RU" sz="2100" dirty="0" smtClean="0">
                <a:latin typeface="Times New Roman" pitchFamily="18" charset="0"/>
                <a:cs typeface="Times New Roman" pitchFamily="18" charset="0"/>
              </a:rPr>
              <a:t>соглашение </a:t>
            </a:r>
            <a:r>
              <a:rPr lang="ru-RU" sz="2100" dirty="0">
                <a:latin typeface="Times New Roman" pitchFamily="18" charset="0"/>
                <a:cs typeface="Times New Roman" pitchFamily="18" charset="0"/>
              </a:rPr>
              <a:t>о разделе имущества, </a:t>
            </a:r>
            <a:endParaRPr lang="ru-RU" sz="2100" dirty="0" smtClean="0">
              <a:latin typeface="Times New Roman" pitchFamily="18" charset="0"/>
              <a:cs typeface="Times New Roman" pitchFamily="18" charset="0"/>
            </a:endParaRPr>
          </a:p>
          <a:p>
            <a:pPr algn="just"/>
            <a:r>
              <a:rPr lang="ru-RU" sz="2100" dirty="0" smtClean="0">
                <a:latin typeface="Times New Roman" pitchFamily="18" charset="0"/>
                <a:cs typeface="Times New Roman" pitchFamily="18" charset="0"/>
              </a:rPr>
              <a:t>договор </a:t>
            </a:r>
            <a:r>
              <a:rPr lang="ru-RU" sz="2100" dirty="0">
                <a:latin typeface="Times New Roman" pitchFamily="18" charset="0"/>
                <a:cs typeface="Times New Roman" pitchFamily="18" charset="0"/>
              </a:rPr>
              <a:t>(соглашение) об определении долей, </a:t>
            </a:r>
            <a:endParaRPr lang="ru-RU" sz="2100" dirty="0" smtClean="0">
              <a:latin typeface="Times New Roman" pitchFamily="18" charset="0"/>
              <a:cs typeface="Times New Roman" pitchFamily="18" charset="0"/>
            </a:endParaRPr>
          </a:p>
          <a:p>
            <a:pPr algn="just"/>
            <a:r>
              <a:rPr lang="ru-RU" sz="2100" dirty="0" smtClean="0">
                <a:latin typeface="Times New Roman" pitchFamily="18" charset="0"/>
                <a:cs typeface="Times New Roman" pitchFamily="18" charset="0"/>
              </a:rPr>
              <a:t>брачный </a:t>
            </a:r>
            <a:r>
              <a:rPr lang="ru-RU" sz="2100" dirty="0">
                <a:latin typeface="Times New Roman" pitchFamily="18" charset="0"/>
                <a:cs typeface="Times New Roman" pitchFamily="18" charset="0"/>
              </a:rPr>
              <a:t>договор, который определяет порядок владения ранее совместно нажитого имущества (режим раздельной собственности).</a:t>
            </a:r>
          </a:p>
          <a:p>
            <a:pPr marL="0" indent="0" algn="just">
              <a:buNone/>
            </a:pPr>
            <a:r>
              <a:rPr lang="ru-RU" sz="2100" dirty="0" smtClean="0">
                <a:latin typeface="Times New Roman" pitchFamily="18" charset="0"/>
                <a:cs typeface="Times New Roman" pitchFamily="18" charset="0"/>
              </a:rPr>
              <a:t>	</a:t>
            </a:r>
            <a:r>
              <a:rPr lang="ru-RU" sz="2100" b="1" i="1" dirty="0" smtClean="0">
                <a:latin typeface="Times New Roman" pitchFamily="18" charset="0"/>
                <a:cs typeface="Times New Roman" pitchFamily="18" charset="0"/>
              </a:rPr>
              <a:t>При </a:t>
            </a:r>
            <a:r>
              <a:rPr lang="ru-RU" sz="2100" b="1" i="1" dirty="0">
                <a:latin typeface="Times New Roman" pitchFamily="18" charset="0"/>
                <a:cs typeface="Times New Roman" pitchFamily="18" charset="0"/>
              </a:rPr>
              <a:t>этом уничтоженные объекты имущества не подлежат отражению в данном разделе справки</a:t>
            </a:r>
            <a:r>
              <a:rPr lang="ru-RU" sz="2100" dirty="0">
                <a:latin typeface="Times New Roman" pitchFamily="18" charset="0"/>
                <a:cs typeface="Times New Roman" pitchFamily="18" charset="0"/>
              </a:rPr>
              <a:t>.</a:t>
            </a:r>
          </a:p>
          <a:p>
            <a:pPr marL="0" indent="0" algn="ctr">
              <a:buNone/>
            </a:pPr>
            <a:endParaRPr lang="ru-RU" sz="2000" dirty="0">
              <a:latin typeface="Times New Roman" pitchFamily="18" charset="0"/>
              <a:cs typeface="Times New Roman" pitchFamily="18" charset="0"/>
            </a:endParaRPr>
          </a:p>
          <a:p>
            <a:pPr marL="0" indent="0" algn="just">
              <a:buNone/>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32</a:t>
            </a:fld>
            <a:endParaRPr lang="ru-RU" dirty="0"/>
          </a:p>
        </p:txBody>
      </p:sp>
    </p:spTree>
    <p:extLst>
      <p:ext uri="{BB962C8B-B14F-4D97-AF65-F5344CB8AC3E}">
        <p14:creationId xmlns:p14="http://schemas.microsoft.com/office/powerpoint/2010/main" val="4063993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834880"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a:t>
            </a:r>
            <a:br>
              <a:rPr lang="ru-RU" sz="1400" b="1" i="1" dirty="0">
                <a:latin typeface="Times New Roman" pitchFamily="18" charset="0"/>
                <a:cs typeface="Times New Roman" pitchFamily="18" charset="0"/>
              </a:rPr>
            </a:br>
            <a:r>
              <a:rPr lang="ru-RU" sz="1400" b="1" i="1" dirty="0">
                <a:latin typeface="Times New Roman" pitchFamily="18" charset="0"/>
                <a:cs typeface="Times New Roman" pitchFamily="18" charset="0"/>
              </a:rPr>
              <a:t>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p:txBody>
          <a:bodyPr/>
          <a:lstStyle/>
          <a:p>
            <a:pPr marL="0" indent="0" algn="r">
              <a:buNone/>
            </a:pPr>
            <a:endParaRPr lang="ru-RU" dirty="0" smtClean="0">
              <a:latin typeface="Times New Roman" pitchFamily="18" charset="0"/>
              <a:cs typeface="Times New Roman" pitchFamily="18" charset="0"/>
            </a:endParaRPr>
          </a:p>
          <a:p>
            <a:pPr marL="0" indent="0" algn="r">
              <a:buNone/>
            </a:pPr>
            <a:endParaRPr lang="ru-RU" dirty="0">
              <a:latin typeface="Times New Roman" pitchFamily="18" charset="0"/>
              <a:cs typeface="Times New Roman" pitchFamily="18" charset="0"/>
            </a:endParaRPr>
          </a:p>
          <a:p>
            <a:pPr marL="0" indent="0" algn="r">
              <a:buNone/>
            </a:pPr>
            <a:endParaRPr lang="ru-RU" dirty="0" smtClean="0">
              <a:latin typeface="Times New Roman" pitchFamily="18" charset="0"/>
              <a:cs typeface="Times New Roman" pitchFamily="18" charset="0"/>
            </a:endParaRPr>
          </a:p>
          <a:p>
            <a:pPr marL="0" indent="0" algn="r">
              <a:buNone/>
            </a:pPr>
            <a:r>
              <a:rPr lang="ru-RU" i="1" dirty="0" smtClean="0">
                <a:latin typeface="Times New Roman" pitchFamily="18" charset="0"/>
                <a:cs typeface="Times New Roman" pitchFamily="18" charset="0"/>
              </a:rPr>
              <a:t>Спасибо за внимание!</a:t>
            </a:r>
            <a:endParaRPr lang="ru-RU" i="1"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AF3B0430-4869-46EE-9DB0-75CE690AE1AB}" type="slidenum">
              <a:rPr lang="ru-RU" smtClean="0"/>
              <a:pPr/>
              <a:t>33</a:t>
            </a:fld>
            <a:endParaRPr lang="ru-RU"/>
          </a:p>
        </p:txBody>
      </p:sp>
    </p:spTree>
    <p:extLst>
      <p:ext uri="{BB962C8B-B14F-4D97-AF65-F5344CB8AC3E}">
        <p14:creationId xmlns:p14="http://schemas.microsoft.com/office/powerpoint/2010/main" val="9484638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AF3B0430-4869-46EE-9DB0-75CE690AE1AB}" type="slidenum">
              <a:rPr lang="ru-RU" smtClean="0"/>
              <a:pPr/>
              <a:t>4</a:t>
            </a:fld>
            <a:endParaRPr lang="ru-RU"/>
          </a:p>
        </p:txBody>
      </p:sp>
      <p:sp>
        <p:nvSpPr>
          <p:cNvPr id="9" name="TextBox 8"/>
          <p:cNvSpPr txBox="1"/>
          <p:nvPr/>
        </p:nvSpPr>
        <p:spPr>
          <a:xfrm>
            <a:off x="714348" y="142852"/>
            <a:ext cx="4429156"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sz="1400" dirty="0"/>
          </a:p>
        </p:txBody>
      </p:sp>
      <p:sp>
        <p:nvSpPr>
          <p:cNvPr id="6" name="Содержимое 5"/>
          <p:cNvSpPr>
            <a:spLocks noGrp="1"/>
          </p:cNvSpPr>
          <p:nvPr>
            <p:ph idx="1"/>
          </p:nvPr>
        </p:nvSpPr>
        <p:spPr>
          <a:xfrm>
            <a:off x="457200" y="1214422"/>
            <a:ext cx="8229600" cy="5214974"/>
          </a:xfrm>
        </p:spPr>
        <p:txBody>
          <a:bodyPr>
            <a:normAutofit lnSpcReduction="10000"/>
          </a:bodyPr>
          <a:lstStyle/>
          <a:p>
            <a:pPr marL="0" indent="0" algn="ctr">
              <a:buNone/>
            </a:pPr>
            <a:r>
              <a:rPr lang="ru-RU" u="sng" dirty="0">
                <a:latin typeface="Times New Roman" pitchFamily="18" charset="0"/>
                <a:cs typeface="Times New Roman" pitchFamily="18" charset="0"/>
              </a:rPr>
              <a:t>Методические рекомендации по </a:t>
            </a:r>
            <a:r>
              <a:rPr lang="ru-RU" u="sng" dirty="0" smtClean="0">
                <a:latin typeface="Times New Roman" pitchFamily="18" charset="0"/>
                <a:cs typeface="Times New Roman" pitchFamily="18" charset="0"/>
              </a:rPr>
              <a:t>вопросам представления </a:t>
            </a:r>
            <a:r>
              <a:rPr lang="ru-RU" u="sng" dirty="0">
                <a:latin typeface="Times New Roman" pitchFamily="18" charset="0"/>
                <a:cs typeface="Times New Roman" pitchFamily="18" charset="0"/>
              </a:rPr>
              <a:t>сведений о доходах, расходах, об имуществе и обязательствах имущественного </a:t>
            </a:r>
            <a:r>
              <a:rPr lang="ru-RU" u="sng" dirty="0" smtClean="0">
                <a:latin typeface="Times New Roman" pitchFamily="18" charset="0"/>
                <a:cs typeface="Times New Roman" pitchFamily="18" charset="0"/>
              </a:rPr>
              <a:t>характера </a:t>
            </a:r>
            <a:r>
              <a:rPr lang="ru-RU" u="sng" dirty="0">
                <a:latin typeface="Times New Roman" pitchFamily="18" charset="0"/>
                <a:cs typeface="Times New Roman" pitchFamily="18" charset="0"/>
              </a:rPr>
              <a:t>и заполнения соответствующей формы справки в 2020 году (за отчетный 2019 год)</a:t>
            </a:r>
            <a:r>
              <a:rPr lang="ru-RU" u="sng" dirty="0" smtClean="0">
                <a:latin typeface="Times New Roman" pitchFamily="18" charset="0"/>
                <a:cs typeface="Times New Roman" pitchFamily="18" charset="0"/>
              </a:rPr>
              <a:t> </a:t>
            </a:r>
            <a:r>
              <a:rPr lang="ru-RU" u="sng" dirty="0">
                <a:latin typeface="Times New Roman" pitchFamily="18" charset="0"/>
                <a:cs typeface="Times New Roman" pitchFamily="18" charset="0"/>
              </a:rPr>
              <a:t>на сайте Минтруда </a:t>
            </a:r>
            <a:r>
              <a:rPr lang="ru-RU" u="sng" dirty="0" smtClean="0">
                <a:latin typeface="Times New Roman" pitchFamily="18" charset="0"/>
                <a:cs typeface="Times New Roman" pitchFamily="18" charset="0"/>
              </a:rPr>
              <a:t>России</a:t>
            </a:r>
          </a:p>
          <a:p>
            <a:pPr marL="0" indent="0" algn="ctr">
              <a:buNone/>
            </a:pPr>
            <a:endParaRPr lang="ru-RU" u="sng" dirty="0">
              <a:latin typeface="Times New Roman" pitchFamily="18" charset="0"/>
              <a:cs typeface="Times New Roman" pitchFamily="18" charset="0"/>
            </a:endParaRPr>
          </a:p>
          <a:p>
            <a:pPr marL="0" indent="0" algn="ctr">
              <a:buNone/>
            </a:pPr>
            <a:r>
              <a:rPr lang="en-US" sz="3600" u="sng" dirty="0">
                <a:solidFill>
                  <a:srgbClr val="0070C0"/>
                </a:solidFill>
              </a:rPr>
              <a:t>https://rosmintrud.ru/ministry/programms/anticorruption/9/5</a:t>
            </a:r>
            <a:endParaRPr lang="ru-RU"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AF3B0430-4869-46EE-9DB0-75CE690AE1AB}" type="slidenum">
              <a:rPr lang="ru-RU" smtClean="0"/>
              <a:pPr/>
              <a:t>5</a:t>
            </a:fld>
            <a:endParaRPr lang="ru-RU"/>
          </a:p>
        </p:txBody>
      </p:sp>
      <p:sp>
        <p:nvSpPr>
          <p:cNvPr id="9" name="TextBox 8"/>
          <p:cNvSpPr txBox="1"/>
          <p:nvPr/>
        </p:nvSpPr>
        <p:spPr>
          <a:xfrm>
            <a:off x="714348" y="142852"/>
            <a:ext cx="4429156"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sz="1400" dirty="0"/>
          </a:p>
        </p:txBody>
      </p:sp>
      <p:sp>
        <p:nvSpPr>
          <p:cNvPr id="5" name="Прямоугольник 4"/>
          <p:cNvSpPr/>
          <p:nvPr/>
        </p:nvSpPr>
        <p:spPr>
          <a:xfrm>
            <a:off x="467544" y="1556792"/>
            <a:ext cx="8280920" cy="5047536"/>
          </a:xfrm>
          <a:prstGeom prst="rect">
            <a:avLst/>
          </a:prstGeom>
        </p:spPr>
        <p:txBody>
          <a:bodyPr wrap="square">
            <a:spAutoFit/>
          </a:bodyPr>
          <a:lstStyle/>
          <a:p>
            <a:pPr algn="ctr"/>
            <a:r>
              <a:rPr lang="ru-RU" sz="3600" b="1" u="sng" dirty="0">
                <a:latin typeface="Times New Roman" pitchFamily="18" charset="0"/>
                <a:cs typeface="Times New Roman" pitchFamily="18" charset="0"/>
              </a:rPr>
              <a:t>Скачать «Справки БК» можно:</a:t>
            </a:r>
          </a:p>
          <a:p>
            <a:pPr algn="ctr"/>
            <a:endParaRPr lang="ru-RU" sz="2600" dirty="0" smtClean="0">
              <a:latin typeface="Times New Roman" pitchFamily="18" charset="0"/>
              <a:cs typeface="Times New Roman" pitchFamily="18" charset="0"/>
            </a:endParaRPr>
          </a:p>
          <a:p>
            <a:pPr algn="ctr"/>
            <a:endParaRPr lang="ru-RU" sz="2600" dirty="0">
              <a:latin typeface="Times New Roman" pitchFamily="18" charset="0"/>
              <a:cs typeface="Times New Roman" pitchFamily="18" charset="0"/>
            </a:endParaRPr>
          </a:p>
          <a:p>
            <a:pPr algn="ctr"/>
            <a:r>
              <a:rPr lang="ru-RU" sz="2600" dirty="0" smtClean="0">
                <a:latin typeface="Times New Roman" pitchFamily="18" charset="0"/>
                <a:cs typeface="Times New Roman" pitchFamily="18" charset="0"/>
              </a:rPr>
              <a:t>1) на </a:t>
            </a:r>
            <a:r>
              <a:rPr lang="ru-RU" sz="2600" dirty="0">
                <a:latin typeface="Times New Roman" pitchFamily="18" charset="0"/>
                <a:cs typeface="Times New Roman" pitchFamily="18" charset="0"/>
              </a:rPr>
              <a:t>официальном сайте Президента Российской Федерации (</a:t>
            </a:r>
            <a:r>
              <a:rPr lang="ru-RU" sz="2600" u="sng" dirty="0">
                <a:latin typeface="Times New Roman" pitchFamily="18" charset="0"/>
                <a:cs typeface="Times New Roman" pitchFamily="18" charset="0"/>
                <a:hlinkClick r:id="rId3"/>
              </a:rPr>
              <a:t>http://www.kremlin.ru/structure/additional/12</a:t>
            </a:r>
            <a:r>
              <a:rPr lang="ru-RU" sz="2600" dirty="0" smtClean="0">
                <a:latin typeface="Times New Roman" pitchFamily="18" charset="0"/>
                <a:cs typeface="Times New Roman" pitchFamily="18" charset="0"/>
              </a:rPr>
              <a:t>)</a:t>
            </a:r>
            <a:endParaRPr lang="ru-RU" sz="2600" dirty="0">
              <a:latin typeface="Times New Roman" pitchFamily="18" charset="0"/>
              <a:cs typeface="Times New Roman" pitchFamily="18" charset="0"/>
            </a:endParaRPr>
          </a:p>
          <a:p>
            <a:pPr algn="ctr"/>
            <a:endParaRPr lang="ru-RU" sz="2600" dirty="0" smtClean="0">
              <a:latin typeface="Times New Roman" pitchFamily="18" charset="0"/>
              <a:cs typeface="Times New Roman" pitchFamily="18" charset="0"/>
            </a:endParaRPr>
          </a:p>
          <a:p>
            <a:pPr algn="ctr"/>
            <a:endParaRPr lang="ru-RU" sz="2600" dirty="0">
              <a:latin typeface="Times New Roman" pitchFamily="18" charset="0"/>
              <a:cs typeface="Times New Roman" pitchFamily="18" charset="0"/>
            </a:endParaRPr>
          </a:p>
          <a:p>
            <a:pPr algn="ctr"/>
            <a:r>
              <a:rPr lang="ru-RU" sz="2600" dirty="0" smtClean="0">
                <a:latin typeface="Times New Roman" pitchFamily="18" charset="0"/>
                <a:cs typeface="Times New Roman" pitchFamily="18" charset="0"/>
              </a:rPr>
              <a:t>2) на </a:t>
            </a:r>
            <a:r>
              <a:rPr lang="ru-RU" sz="2600" dirty="0">
                <a:latin typeface="Times New Roman" pitchFamily="18" charset="0"/>
                <a:cs typeface="Times New Roman" pitchFamily="18" charset="0"/>
              </a:rPr>
              <a:t>официальном сайте федеральной государственной информационной системы «Единая информационная система управления кадровым составом государственной гражданской службы Российской Федерации» (</a:t>
            </a:r>
            <a:r>
              <a:rPr lang="ru-RU" sz="2600" u="sng" dirty="0">
                <a:latin typeface="Times New Roman" pitchFamily="18" charset="0"/>
                <a:cs typeface="Times New Roman" pitchFamily="18" charset="0"/>
                <a:hlinkClick r:id="rId4"/>
              </a:rPr>
              <a:t>https://gossluzhba.gov.ru/page/index/spravki_bk</a:t>
            </a:r>
            <a:r>
              <a:rPr lang="ru-RU" sz="2600" dirty="0" smtClean="0">
                <a:latin typeface="Times New Roman" pitchFamily="18" charset="0"/>
                <a:cs typeface="Times New Roman" pitchFamily="18" charset="0"/>
              </a:rPr>
              <a:t>)</a:t>
            </a:r>
            <a:endParaRPr lang="ru-RU" sz="2600" dirty="0">
              <a:latin typeface="Times New Roman" pitchFamily="18" charset="0"/>
              <a:cs typeface="Times New Roman" pitchFamily="18" charset="0"/>
            </a:endParaRPr>
          </a:p>
        </p:txBody>
      </p:sp>
    </p:spTree>
    <p:extLst>
      <p:ext uri="{BB962C8B-B14F-4D97-AF65-F5344CB8AC3E}">
        <p14:creationId xmlns:p14="http://schemas.microsoft.com/office/powerpoint/2010/main" val="235596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4834880" cy="576064"/>
          </a:xfrm>
        </p:spPr>
        <p:txBody>
          <a:bodyPr>
            <a:normAutofit/>
          </a:bodyPr>
          <a:lstStyle/>
          <a:p>
            <a:r>
              <a:rPr lang="ru-RU" sz="1400" b="1" i="1" dirty="0">
                <a:latin typeface="Times New Roman" pitchFamily="18" charset="0"/>
                <a:cs typeface="Times New Roman" pitchFamily="18" charset="0"/>
              </a:rPr>
              <a:t>Министерство по делам юстиции и региональной </a:t>
            </a:r>
            <a:br>
              <a:rPr lang="ru-RU" sz="1400" b="1" i="1" dirty="0">
                <a:latin typeface="Times New Roman" pitchFamily="18" charset="0"/>
                <a:cs typeface="Times New Roman" pitchFamily="18" charset="0"/>
              </a:rPr>
            </a:br>
            <a:r>
              <a:rPr lang="ru-RU" sz="1400" b="1" i="1" dirty="0">
                <a:latin typeface="Times New Roman" pitchFamily="18" charset="0"/>
                <a:cs typeface="Times New Roman" pitchFamily="18" charset="0"/>
              </a:rPr>
              <a:t>безопасности Республики Хакасия</a:t>
            </a:r>
            <a:endParaRPr lang="ru-RU" sz="1400" dirty="0"/>
          </a:p>
        </p:txBody>
      </p:sp>
      <p:sp>
        <p:nvSpPr>
          <p:cNvPr id="4" name="Номер слайда 3"/>
          <p:cNvSpPr>
            <a:spLocks noGrp="1"/>
          </p:cNvSpPr>
          <p:nvPr>
            <p:ph type="sldNum" sz="quarter" idx="12"/>
          </p:nvPr>
        </p:nvSpPr>
        <p:spPr/>
        <p:txBody>
          <a:bodyPr/>
          <a:lstStyle/>
          <a:p>
            <a:fld id="{AF3B0430-4869-46EE-9DB0-75CE690AE1AB}" type="slidenum">
              <a:rPr lang="ru-RU" smtClean="0"/>
              <a:pPr/>
              <a:t>6</a:t>
            </a:fld>
            <a:endParaRPr lang="ru-RU"/>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52736"/>
            <a:ext cx="8059846"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5439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AF3B0430-4869-46EE-9DB0-75CE690AE1AB}" type="slidenum">
              <a:rPr lang="ru-RU" smtClean="0"/>
              <a:pPr/>
              <a:t>7</a:t>
            </a:fld>
            <a:endParaRPr lang="ru-RU"/>
          </a:p>
        </p:txBody>
      </p:sp>
      <p:sp>
        <p:nvSpPr>
          <p:cNvPr id="9" name="TextBox 8"/>
          <p:cNvSpPr txBox="1"/>
          <p:nvPr/>
        </p:nvSpPr>
        <p:spPr>
          <a:xfrm>
            <a:off x="714348" y="142852"/>
            <a:ext cx="4429156"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sz="1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3" y="1524000"/>
            <a:ext cx="9058275"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0739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AF3B0430-4869-46EE-9DB0-75CE690AE1AB}" type="slidenum">
              <a:rPr lang="ru-RU" smtClean="0"/>
              <a:pPr/>
              <a:t>8</a:t>
            </a:fld>
            <a:endParaRPr lang="ru-RU"/>
          </a:p>
        </p:txBody>
      </p:sp>
      <p:sp>
        <p:nvSpPr>
          <p:cNvPr id="9" name="TextBox 8"/>
          <p:cNvSpPr txBox="1"/>
          <p:nvPr/>
        </p:nvSpPr>
        <p:spPr>
          <a:xfrm>
            <a:off x="714348" y="142852"/>
            <a:ext cx="4429156" cy="523220"/>
          </a:xfrm>
          <a:prstGeom prst="rect">
            <a:avLst/>
          </a:prstGeom>
          <a:noFill/>
        </p:spPr>
        <p:txBody>
          <a:bodyPr wrap="square" rtlCol="0">
            <a:spAutoFit/>
          </a:bodyPr>
          <a:lstStyle/>
          <a:p>
            <a:pPr algn="ctr"/>
            <a:r>
              <a:rPr lang="ru-RU" sz="1400" b="1" i="1" dirty="0" smtClean="0">
                <a:latin typeface="Times New Roman" pitchFamily="18" charset="0"/>
                <a:cs typeface="Times New Roman" pitchFamily="18" charset="0"/>
              </a:rPr>
              <a:t>Министерство по делам юстиции и региональной безопасности Республики Хакасия</a:t>
            </a:r>
            <a:endParaRPr lang="ru-RU" sz="14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3" y="1518667"/>
            <a:ext cx="8448675"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41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90864" cy="562074"/>
          </a:xfrm>
        </p:spPr>
        <p:txBody>
          <a:bodyPr>
            <a:normAutofit fontScale="90000"/>
          </a:bodyPr>
          <a:lstStyle/>
          <a:p>
            <a:r>
              <a:rPr lang="ru-RU" sz="1400" b="1" i="1" dirty="0">
                <a:latin typeface="Times New Roman" pitchFamily="18" charset="0"/>
                <a:cs typeface="Times New Roman" pitchFamily="18" charset="0"/>
              </a:rPr>
              <a:t>Министерство по делам юстиции и региональной безопасности Республики Хакасия</a:t>
            </a:r>
            <a:r>
              <a:rPr lang="ru-RU" sz="1400" dirty="0"/>
              <a:t/>
            </a:r>
            <a:br>
              <a:rPr lang="ru-RU" sz="1400" dirty="0"/>
            </a:br>
            <a:endParaRPr lang="ru-RU" sz="1400" dirty="0"/>
          </a:p>
        </p:txBody>
      </p:sp>
      <p:sp>
        <p:nvSpPr>
          <p:cNvPr id="3" name="Объект 2"/>
          <p:cNvSpPr>
            <a:spLocks noGrp="1"/>
          </p:cNvSpPr>
          <p:nvPr>
            <p:ph idx="1"/>
          </p:nvPr>
        </p:nvSpPr>
        <p:spPr>
          <a:xfrm>
            <a:off x="457200" y="1052736"/>
            <a:ext cx="8229600" cy="5616624"/>
          </a:xfrm>
        </p:spPr>
        <p:txBody>
          <a:bodyPr>
            <a:normAutofit fontScale="70000" lnSpcReduction="20000"/>
          </a:bodyPr>
          <a:lstStyle/>
          <a:p>
            <a:pPr marL="0" indent="0" algn="just">
              <a:buNone/>
            </a:pPr>
            <a:r>
              <a:rPr lang="ru-RU" dirty="0" smtClean="0"/>
              <a:t>	</a:t>
            </a:r>
            <a:r>
              <a:rPr lang="ru-RU" b="1" dirty="0" smtClean="0">
                <a:latin typeface="Times New Roman" pitchFamily="18" charset="0"/>
                <a:cs typeface="Times New Roman" pitchFamily="18" charset="0"/>
              </a:rPr>
              <a:t>Служащий</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(работник), если иное не предусмотрено нормативным правовым актом Российской Федерации, </a:t>
            </a:r>
            <a:r>
              <a:rPr lang="ru-RU" b="1" dirty="0">
                <a:latin typeface="Times New Roman" pitchFamily="18" charset="0"/>
                <a:cs typeface="Times New Roman" pitchFamily="18" charset="0"/>
              </a:rPr>
              <a:t>должен представить сведения, если по состоянию на 31 декабря отчетного года:</a:t>
            </a:r>
          </a:p>
          <a:p>
            <a:pPr marL="0" indent="0" algn="just">
              <a:buNone/>
            </a:pPr>
            <a:r>
              <a:rPr lang="ru-RU" dirty="0" smtClean="0">
                <a:latin typeface="Times New Roman" pitchFamily="18" charset="0"/>
                <a:cs typeface="Times New Roman" pitchFamily="18" charset="0"/>
              </a:rPr>
              <a:t>	1</a:t>
            </a:r>
            <a:r>
              <a:rPr lang="ru-RU" dirty="0">
                <a:latin typeface="Times New Roman" pitchFamily="18" charset="0"/>
                <a:cs typeface="Times New Roman" pitchFamily="18" charset="0"/>
              </a:rPr>
              <a:t>) замещаемая им должность была включена в соответствующий перечень должностей, а сам служащий (работник) замещал указанную должность;</a:t>
            </a:r>
          </a:p>
          <a:p>
            <a:pPr marL="0" indent="0" algn="just">
              <a:buNone/>
            </a:pPr>
            <a:r>
              <a:rPr lang="ru-RU" dirty="0" smtClean="0">
                <a:latin typeface="Times New Roman" pitchFamily="18" charset="0"/>
                <a:cs typeface="Times New Roman" pitchFamily="18" charset="0"/>
              </a:rPr>
              <a:t>	2</a:t>
            </a:r>
            <a:r>
              <a:rPr lang="ru-RU" dirty="0">
                <a:latin typeface="Times New Roman" pitchFamily="18" charset="0"/>
                <a:cs typeface="Times New Roman" pitchFamily="18" charset="0"/>
              </a:rPr>
              <a:t>) временно замещаемая им должность, обязанности по которой исполнялись служащим (работником) в соответствии с приказом (распоряжением) представителя нанимателя (работодателя), была включена в соответствующий перечень должностей.</a:t>
            </a:r>
          </a:p>
          <a:p>
            <a:pPr marL="0" indent="0" algn="just">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Служащий </a:t>
            </a:r>
            <a:r>
              <a:rPr lang="ru-RU" b="1" dirty="0">
                <a:latin typeface="Times New Roman" pitchFamily="18" charset="0"/>
                <a:cs typeface="Times New Roman" pitchFamily="18" charset="0"/>
              </a:rPr>
              <a:t>(работник) не представляет </a:t>
            </a:r>
            <a:r>
              <a:rPr lang="ru-RU" dirty="0">
                <a:latin typeface="Times New Roman" pitchFamily="18" charset="0"/>
                <a:cs typeface="Times New Roman" pitchFamily="18" charset="0"/>
              </a:rPr>
              <a:t>сведения, если он назначен на должность, включенную в соответствующий перечень должностей, или временно замещает указанную должность после 31 декабря отчетного года.</a:t>
            </a:r>
          </a:p>
          <a:p>
            <a:pPr marL="0" indent="0" algn="just">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Представление </a:t>
            </a:r>
            <a:r>
              <a:rPr lang="ru-RU" b="1" dirty="0">
                <a:latin typeface="Times New Roman" pitchFamily="18" charset="0"/>
                <a:cs typeface="Times New Roman" pitchFamily="18" charset="0"/>
              </a:rPr>
              <a:t>сведений после увольнения </a:t>
            </a:r>
            <a:r>
              <a:rPr lang="ru-RU" dirty="0">
                <a:latin typeface="Times New Roman" pitchFamily="18" charset="0"/>
                <a:cs typeface="Times New Roman" pitchFamily="18" charset="0"/>
              </a:rPr>
              <a:t>служащего (работника) в период с 1 января по 1 (30) апреля 2020 г. не требуется.</a:t>
            </a:r>
          </a:p>
          <a:p>
            <a:pPr marL="0" indent="0" algn="just">
              <a:buNone/>
            </a:pPr>
            <a:endParaRPr lang="ru-RU" dirty="0"/>
          </a:p>
        </p:txBody>
      </p:sp>
      <p:sp>
        <p:nvSpPr>
          <p:cNvPr id="4" name="Номер слайда 3"/>
          <p:cNvSpPr>
            <a:spLocks noGrp="1"/>
          </p:cNvSpPr>
          <p:nvPr>
            <p:ph type="sldNum" sz="quarter" idx="12"/>
          </p:nvPr>
        </p:nvSpPr>
        <p:spPr/>
        <p:txBody>
          <a:bodyPr/>
          <a:lstStyle/>
          <a:p>
            <a:fld id="{AF3B0430-4869-46EE-9DB0-75CE690AE1AB}" type="slidenum">
              <a:rPr lang="ru-RU" smtClean="0"/>
              <a:pPr/>
              <a:t>9</a:t>
            </a:fld>
            <a:endParaRPr lang="ru-RU"/>
          </a:p>
        </p:txBody>
      </p:sp>
    </p:spTree>
    <p:extLst>
      <p:ext uri="{BB962C8B-B14F-4D97-AF65-F5344CB8AC3E}">
        <p14:creationId xmlns:p14="http://schemas.microsoft.com/office/powerpoint/2010/main" val="26312209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5113</TotalTime>
  <Words>688</Words>
  <Application>Microsoft Office PowerPoint</Application>
  <PresentationFormat>Экран (4:3)</PresentationFormat>
  <Paragraphs>255</Paragraphs>
  <Slides>33</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Семинар-совещание по теме: «Представление сведений о доходах, расходах, об имуществе и обязательствах имущественного характера в 2020 году»</vt:lpstr>
      <vt:lpstr>«О состоянии законности в сфере исполнения законодательства о государственной гражданской службе, противодействии коррупции при представлении государственными служащими сведений о доходах, расходах, об имуществе и обязательствах имущественного характера»</vt:lpstr>
      <vt:lpstr>«Особенности представления сведений о доходах, расходах, об имуществе и обязательствах имущественного характера в 2020 году с учетом новых методических рекомендаций Министерства труда и социальной защиты Российской Федерации»</vt:lpstr>
      <vt:lpstr>Презентация PowerPoint</vt:lpstr>
      <vt:lpstr>Презентация PowerPoint</vt:lpstr>
      <vt:lpstr>Министерство по делам юстиции и региональной  безопасности Республики Хакасия</vt:lpstr>
      <vt:lpstr>Презентация PowerPoint</vt:lpstr>
      <vt:lpstr>Презентация PowerPoint</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  Министерство по делам юстиции и региональной  безопасности Республики Хакасия </vt:lpstr>
      <vt:lpstr>  Министерство по делам юстиции и региональной  безопасности Республики Хакасия </vt:lpstr>
      <vt:lpstr>  Министерство по делам юстиции и региональной  безопасности Республики Хакасия </vt:lpstr>
      <vt:lpstr>  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lpstr>Министерство по делам юстиции и региональной  безопасности Республики Хакасия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 состоянии федерального законодательства и законодательства Республики Хакасия в сфере местного самоуправления и мерах по его совершенствованию</dc:title>
  <dc:creator>user</dc:creator>
  <cp:lastModifiedBy>Терещенко Ирина</cp:lastModifiedBy>
  <cp:revision>175</cp:revision>
  <cp:lastPrinted>2020-02-10T11:44:36Z</cp:lastPrinted>
  <dcterms:created xsi:type="dcterms:W3CDTF">2018-05-16T07:47:16Z</dcterms:created>
  <dcterms:modified xsi:type="dcterms:W3CDTF">2020-02-10T11:46:06Z</dcterms:modified>
</cp:coreProperties>
</file>