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618" y="-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56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15E-2"/>
                  <c:y val="-6.5321960111428372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69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  <c:pt idx="4">
                  <c:v>2023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27434</c:v>
                </c:pt>
                <c:pt idx="1">
                  <c:v>32083</c:v>
                </c:pt>
                <c:pt idx="2">
                  <c:v>42473</c:v>
                </c:pt>
                <c:pt idx="3">
                  <c:v>28700</c:v>
                </c:pt>
                <c:pt idx="4">
                  <c:v>38073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  <c:pt idx="4">
                  <c:v>2023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 год</c:v>
                </c:pt>
                <c:pt idx="1">
                  <c:v>2020 год</c:v>
                </c:pt>
                <c:pt idx="2">
                  <c:v>2021 год</c:v>
                </c:pt>
                <c:pt idx="3">
                  <c:v>2022 год</c:v>
                </c:pt>
                <c:pt idx="4">
                  <c:v>2023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148116224"/>
        <c:axId val="148117760"/>
        <c:axId val="0"/>
      </c:bar3DChart>
      <c:catAx>
        <c:axId val="148116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8117760"/>
        <c:crosses val="autoZero"/>
        <c:auto val="1"/>
        <c:lblAlgn val="ctr"/>
        <c:lblOffset val="100"/>
      </c:catAx>
      <c:valAx>
        <c:axId val="14811776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48116224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1525503748459972E-2"/>
                  <c:y val="-1.5880890817937785E-2"/>
                </c:manualLayout>
              </c:layout>
              <c:showVal val="1"/>
            </c:dLbl>
            <c:dLbl>
              <c:idx val="1"/>
              <c:layout>
                <c:manualLayout>
                  <c:x val="2.7133737277054898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1.0715419394137041E-2"/>
                  <c:y val="3.942087267995974E-4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249062</c:v>
                </c:pt>
                <c:pt idx="1">
                  <c:v>136981.70000000001</c:v>
                </c:pt>
                <c:pt idx="2">
                  <c:v>145701.29999999999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87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87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795424323276688E-2"/>
                  <c:y val="-8.0717441125817621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 formatCode="General">
                  <c:v>331487.3</c:v>
                </c:pt>
                <c:pt idx="1">
                  <c:v>205054</c:v>
                </c:pt>
                <c:pt idx="2" formatCode="General">
                  <c:v>247495.3</c:v>
                </c:pt>
              </c:numCache>
            </c:numRef>
          </c:val>
        </c:ser>
        <c:gapWidth val="50"/>
        <c:shape val="box"/>
        <c:axId val="165704832"/>
        <c:axId val="165706368"/>
        <c:axId val="0"/>
      </c:bar3DChart>
      <c:catAx>
        <c:axId val="1657048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5706368"/>
        <c:crosses val="autoZero"/>
        <c:auto val="1"/>
        <c:lblAlgn val="ctr"/>
        <c:lblOffset val="100"/>
      </c:catAx>
      <c:valAx>
        <c:axId val="165706368"/>
        <c:scaling>
          <c:orientation val="minMax"/>
        </c:scaling>
        <c:delete val="1"/>
        <c:axPos val="b"/>
        <c:numFmt formatCode="0.0" sourceLinked="1"/>
        <c:tickLblPos val="none"/>
        <c:crossAx val="165704832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176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95094.5</c:v>
                </c:pt>
                <c:pt idx="1">
                  <c:v>49854.1</c:v>
                </c:pt>
                <c:pt idx="2">
                  <c:v>49773.599999999999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123812.5</c:v>
                </c:pt>
                <c:pt idx="1">
                  <c:v>65057.599999999999</c:v>
                </c:pt>
                <c:pt idx="2">
                  <c:v>75171.8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2021 г.</c:v>
                </c:pt>
                <c:pt idx="1">
                  <c:v>2022 г.</c:v>
                </c:pt>
                <c:pt idx="2">
                  <c:v>2023 г.</c:v>
                </c:pt>
              </c:strCache>
            </c:strRef>
          </c:cat>
          <c:val>
            <c:numRef>
              <c:f>Лист1!$D$2:$D$4</c:f>
              <c:numCache>
                <c:formatCode>0.0</c:formatCode>
                <c:ptCount val="3"/>
                <c:pt idx="0">
                  <c:v>18116</c:v>
                </c:pt>
                <c:pt idx="1">
                  <c:v>13822</c:v>
                </c:pt>
                <c:pt idx="2">
                  <c:v>13922</c:v>
                </c:pt>
              </c:numCache>
            </c:numRef>
          </c:val>
        </c:ser>
        <c:gapWidth val="68"/>
        <c:overlap val="100"/>
        <c:axId val="165954304"/>
        <c:axId val="165955456"/>
      </c:barChart>
      <c:catAx>
        <c:axId val="165954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5955456"/>
        <c:crosses val="autoZero"/>
        <c:auto val="1"/>
        <c:lblAlgn val="ctr"/>
        <c:lblOffset val="100"/>
      </c:catAx>
      <c:valAx>
        <c:axId val="165955456"/>
        <c:scaling>
          <c:orientation val="minMax"/>
        </c:scaling>
        <c:delete val="1"/>
        <c:axPos val="l"/>
        <c:numFmt formatCode="0%" sourceLinked="1"/>
        <c:tickLblPos val="none"/>
        <c:crossAx val="165954304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371E-2"/>
          <c:y val="9.1685606590839575E-2"/>
          <c:w val="0.6233887188524565"/>
          <c:h val="0.65831452066509233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137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141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101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331487.3</c:v>
                </c:pt>
                <c:pt idx="1">
                  <c:v>205054</c:v>
                </c:pt>
                <c:pt idx="2" formatCode="General">
                  <c:v>247495.3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199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32534</c:v>
                </c:pt>
                <c:pt idx="1">
                  <c:v>25824</c:v>
                </c:pt>
                <c:pt idx="2">
                  <c:v>59824.4</c:v>
                </c:pt>
              </c:numCache>
            </c:numRef>
          </c:val>
        </c:ser>
        <c:gapWidth val="18"/>
        <c:shape val="box"/>
        <c:axId val="167406592"/>
        <c:axId val="167425152"/>
        <c:axId val="0"/>
      </c:bar3DChart>
      <c:catAx>
        <c:axId val="167406592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425152"/>
        <c:crosses val="autoZero"/>
        <c:auto val="1"/>
        <c:lblAlgn val="ctr"/>
        <c:lblOffset val="100"/>
      </c:catAx>
      <c:valAx>
        <c:axId val="167425152"/>
        <c:scaling>
          <c:orientation val="minMax"/>
        </c:scaling>
        <c:delete val="1"/>
        <c:axPos val="b"/>
        <c:numFmt formatCode="General" sourceLinked="1"/>
        <c:tickLblPos val="none"/>
        <c:crossAx val="167406592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083333333333395"/>
          <c:y val="4.3749999999999997E-2"/>
          <c:w val="0.55483858267716535"/>
          <c:h val="0.7378073326771683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0.0</c:formatCode>
                <c:ptCount val="3"/>
                <c:pt idx="0">
                  <c:v>4213</c:v>
                </c:pt>
                <c:pt idx="1">
                  <c:v>4250</c:v>
                </c:pt>
                <c:pt idx="2">
                  <c:v>4250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14066</c:v>
                </c:pt>
                <c:pt idx="1">
                  <c:v>11312</c:v>
                </c:pt>
                <c:pt idx="2">
                  <c:v>12312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6.1475409836065573E-3"/>
                  <c:y val="-3.0487804878048797E-2"/>
                </c:manualLayout>
              </c:layout>
              <c:showVal val="1"/>
            </c:dLbl>
            <c:dLbl>
              <c:idx val="1"/>
              <c:layout>
                <c:manualLayout>
                  <c:x val="2.0491803278688543E-3"/>
                  <c:y val="-4.2682926829268372E-2"/>
                </c:manualLayout>
              </c:layout>
              <c:showVal val="1"/>
            </c:dLbl>
            <c:dLbl>
              <c:idx val="2"/>
              <c:layout>
                <c:manualLayout>
                  <c:x val="2.0491803278687793E-3"/>
                  <c:y val="-4.2682926829268372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0.0</c:formatCode>
                <c:ptCount val="3"/>
                <c:pt idx="0">
                  <c:v>1145</c:v>
                </c:pt>
                <c:pt idx="1">
                  <c:v>1280</c:v>
                </c:pt>
                <c:pt idx="2">
                  <c:v>1280</c:v>
                </c:pt>
              </c:numCache>
            </c:numRef>
          </c:val>
        </c:ser>
        <c:gapWidth val="88"/>
        <c:overlap val="100"/>
        <c:axId val="167283328"/>
        <c:axId val="167293312"/>
      </c:barChart>
      <c:catAx>
        <c:axId val="1672833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293312"/>
        <c:crosses val="autoZero"/>
        <c:auto val="1"/>
        <c:lblAlgn val="ctr"/>
        <c:lblOffset val="100"/>
      </c:catAx>
      <c:valAx>
        <c:axId val="167293312"/>
        <c:scaling>
          <c:orientation val="minMax"/>
        </c:scaling>
        <c:delete val="1"/>
        <c:axPos val="l"/>
        <c:numFmt formatCode="0.0" sourceLinked="1"/>
        <c:tickLblPos val="none"/>
        <c:crossAx val="167283328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235"/>
          <c:w val="0.25114990111415481"/>
          <c:h val="0.47056593335669195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3.2005604761022842E-2"/>
          <c:y val="4.5665354330708674E-2"/>
          <c:w val="0.80261815927450664"/>
          <c:h val="0.783669537401578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23723</c:v>
                </c:pt>
                <c:pt idx="1">
                  <c:v>53356.7</c:v>
                </c:pt>
                <c:pt idx="2">
                  <c:v>162442.70000000001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2351</c:v>
                </c:pt>
                <c:pt idx="1">
                  <c:v>72607.8</c:v>
                </c:pt>
                <c:pt idx="2">
                  <c:v>102525.9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2434</c:v>
                </c:pt>
                <c:pt idx="1">
                  <c:v>168296</c:v>
                </c:pt>
                <c:pt idx="2">
                  <c:v>105295.3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13"/>
          <c:y val="0.86513415331280363"/>
          <c:w val="0.22938751361115767"/>
          <c:h val="0.11973175484212023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5630176893925327E-2"/>
          <c:y val="0.76509871660449402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6.3658976163142353E-2"/>
          <c:y val="5.6098364927738807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6897276902887137"/>
                  <c:y val="-1.72362297251034E-2"/>
                </c:manualLayout>
              </c:layout>
              <c:showVal val="1"/>
            </c:dLbl>
            <c:dLbl>
              <c:idx val="2"/>
              <c:layout>
                <c:manualLayout>
                  <c:x val="0.156551741164562"/>
                  <c:y val="9.0364179455623916E-2"/>
                </c:manualLayout>
              </c:layout>
              <c:showVal val="1"/>
            </c:dLbl>
            <c:dLbl>
              <c:idx val="3"/>
              <c:layout>
                <c:manualLayout>
                  <c:x val="-6.7267217222777721E-3"/>
                  <c:y val="0.10975786585717021"/>
                </c:manualLayout>
              </c:layout>
              <c:showVal val="1"/>
            </c:dLbl>
            <c:dLbl>
              <c:idx val="4"/>
              <c:layout>
                <c:manualLayout>
                  <c:x val="-0.11649724104729108"/>
                  <c:y val="7.2536904615542977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0.21475083015467422"/>
                  <c:y val="1.3029603340479876E-2"/>
                </c:manualLayout>
              </c:layout>
              <c:showVal val="1"/>
            </c:dLbl>
            <c:dLbl>
              <c:idx val="6"/>
              <c:layout>
                <c:manualLayout>
                  <c:x val="-8.6224987347084905E-2"/>
                  <c:y val="-0.13877834602460271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482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90302</c:v>
                </c:pt>
                <c:pt idx="1">
                  <c:v>1825.8</c:v>
                </c:pt>
                <c:pt idx="2">
                  <c:v>2180.5</c:v>
                </c:pt>
                <c:pt idx="3">
                  <c:v>2043.4</c:v>
                </c:pt>
                <c:pt idx="4">
                  <c:v>7025.4</c:v>
                </c:pt>
                <c:pt idx="5">
                  <c:v>2675.2</c:v>
                </c:pt>
                <c:pt idx="6">
                  <c:v>884.8</c:v>
                </c:pt>
                <c:pt idx="7">
                  <c:v>252138.3</c:v>
                </c:pt>
                <c:pt idx="8">
                  <c:v>7631.7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265884946563864"/>
          <c:y val="0.80912647298398099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3.5055475057583492E-3"/>
          <c:y val="9.2043225631278841E-2"/>
          <c:w val="0.97810375029310248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6.0685012481127697E-2"/>
                  <c:y val="-7.0816182459951124E-2"/>
                </c:manualLayout>
              </c:layout>
              <c:showVal val="1"/>
            </c:dLbl>
            <c:dLbl>
              <c:idx val="2"/>
              <c:layout>
                <c:manualLayout>
                  <c:x val="-2.8976373756702169E-3"/>
                  <c:y val="7.637469454249253E-2"/>
                </c:manualLayout>
              </c:layout>
              <c:showVal val="1"/>
            </c:dLbl>
            <c:dLbl>
              <c:idx val="3"/>
              <c:layout>
                <c:manualLayout>
                  <c:x val="-0.12858573574647691"/>
                  <c:y val="3.7465109964702689E-2"/>
                </c:manualLayout>
              </c:layout>
              <c:showVal val="1"/>
            </c:dLbl>
            <c:dLbl>
              <c:idx val="4"/>
              <c:layout>
                <c:manualLayout>
                  <c:x val="-0.17390371271192517"/>
                  <c:y val="3.3633016562584876E-2"/>
                </c:manualLayout>
              </c:layout>
              <c:showVal val="1"/>
            </c:dLbl>
            <c:dLbl>
              <c:idx val="5"/>
              <c:layout>
                <c:manualLayout>
                  <c:x val="-0.17087777415110519"/>
                  <c:y val="-4.6366983437415167E-2"/>
                </c:manualLayout>
              </c:layout>
              <c:showVal val="1"/>
            </c:dLbl>
            <c:dLbl>
              <c:idx val="6"/>
              <c:layout>
                <c:manualLayout>
                  <c:x val="-7.5756491880678206E-2"/>
                  <c:y val="-0.13052185718164538"/>
                </c:manualLayout>
              </c:layout>
              <c:showVal val="1"/>
            </c:dLbl>
            <c:dLbl>
              <c:idx val="8"/>
              <c:layout>
                <c:manualLayout>
                  <c:x val="4.3901305978632496E-2"/>
                  <c:y val="4.2668693999456976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111195.9</c:v>
                </c:pt>
                <c:pt idx="1">
                  <c:v>2413.6999999999998</c:v>
                </c:pt>
                <c:pt idx="2" formatCode="0.0">
                  <c:v>80</c:v>
                </c:pt>
                <c:pt idx="3" formatCode="0.0">
                  <c:v>2025</c:v>
                </c:pt>
                <c:pt idx="4" formatCode="0.0">
                  <c:v>12951</c:v>
                </c:pt>
                <c:pt idx="5">
                  <c:v>2830.5</c:v>
                </c:pt>
                <c:pt idx="6">
                  <c:v>1275</c:v>
                </c:pt>
                <c:pt idx="7">
                  <c:v>177484.7</c:v>
                </c:pt>
                <c:pt idx="8">
                  <c:v>6763.1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1.2741278668826692E-2"/>
          <c:y val="0.7722818455726296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0"/>
          <c:y val="5.785639640739644E-2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"/>
                  <c:y val="7.3614437928471149E-3"/>
                </c:manualLayout>
              </c:layout>
              <c:showVal val="1"/>
            </c:dLbl>
            <c:dLbl>
              <c:idx val="2"/>
              <c:layout>
                <c:manualLayout>
                  <c:x val="8.4019444892501401E-3"/>
                  <c:y val="0.1196536498827485"/>
                </c:manualLayout>
              </c:layout>
              <c:showVal val="1"/>
            </c:dLbl>
            <c:dLbl>
              <c:idx val="3"/>
              <c:layout>
                <c:manualLayout>
                  <c:x val="-3.2814424940330503E-2"/>
                  <c:y val="0.24073837988084501"/>
                </c:manualLayout>
              </c:layout>
              <c:showVal val="1"/>
            </c:dLbl>
            <c:dLbl>
              <c:idx val="4"/>
              <c:layout>
                <c:manualLayout>
                  <c:x val="-0.14311971536305468"/>
                  <c:y val="0.19011863420730371"/>
                </c:manualLayout>
              </c:layout>
              <c:showVal val="1"/>
            </c:dLbl>
            <c:dLbl>
              <c:idx val="5"/>
              <c:layout>
                <c:manualLayout>
                  <c:x val="-0.20585509136855293"/>
                  <c:y val="7.813885966077834E-2"/>
                </c:manualLayout>
              </c:layout>
              <c:showVal val="1"/>
            </c:dLbl>
            <c:dLbl>
              <c:idx val="6"/>
              <c:layout>
                <c:manualLayout>
                  <c:x val="-0.18118517297725664"/>
                  <c:y val="-4.015643124171793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55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92117.5</c:v>
                </c:pt>
                <c:pt idx="1">
                  <c:v>2134.9</c:v>
                </c:pt>
                <c:pt idx="2">
                  <c:v>525</c:v>
                </c:pt>
                <c:pt idx="3">
                  <c:v>1992</c:v>
                </c:pt>
                <c:pt idx="4">
                  <c:v>12522</c:v>
                </c:pt>
                <c:pt idx="5">
                  <c:v>2830.5</c:v>
                </c:pt>
                <c:pt idx="6">
                  <c:v>1270</c:v>
                </c:pt>
                <c:pt idx="7">
                  <c:v>239522.4</c:v>
                </c:pt>
                <c:pt idx="8">
                  <c:v>6685.4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1570552749369243"/>
          <c:y val="0.8554196069002826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E-2"/>
          <c:y val="0.10381679389312977"/>
          <c:w val="0.97810375029310248"/>
          <c:h val="0.797107848548407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1"/>
          <c:dLbls>
            <c:dLbl>
              <c:idx val="1"/>
              <c:layout>
                <c:manualLayout>
                  <c:x val="-3.6446464018587126E-3"/>
                  <c:y val="-0.18780645549077368"/>
                </c:manualLayout>
              </c:layout>
              <c:showVal val="1"/>
            </c:dLbl>
            <c:dLbl>
              <c:idx val="2"/>
              <c:layout>
                <c:manualLayout>
                  <c:x val="3.8294615422364304E-3"/>
                  <c:y val="-5.1284245957804883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0.14611432349582262"/>
                </c:manualLayout>
              </c:layout>
              <c:showVal val="1"/>
            </c:dLbl>
            <c:dLbl>
              <c:idx val="4"/>
              <c:layout>
                <c:manualLayout>
                  <c:x val="-1.457858560743485E-2"/>
                  <c:y val="0.2034179239045501"/>
                </c:manualLayout>
              </c:layout>
              <c:showVal val="1"/>
            </c:dLbl>
            <c:dLbl>
              <c:idx val="5"/>
              <c:layout>
                <c:manualLayout>
                  <c:x val="-0.14919977053076672"/>
                  <c:y val="0.15461056680891988"/>
                </c:manualLayout>
              </c:layout>
              <c:showVal val="1"/>
            </c:dLbl>
            <c:dLbl>
              <c:idx val="6"/>
              <c:layout>
                <c:manualLayout>
                  <c:x val="-0.14040354558089496"/>
                  <c:y val="7.941816433251191E-3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115643.7</c:v>
                </c:pt>
                <c:pt idx="1">
                  <c:v>2413.6999999999998</c:v>
                </c:pt>
                <c:pt idx="2">
                  <c:v>85</c:v>
                </c:pt>
                <c:pt idx="3">
                  <c:v>2082</c:v>
                </c:pt>
                <c:pt idx="4">
                  <c:v>13395</c:v>
                </c:pt>
                <c:pt idx="5">
                  <c:v>2830.5</c:v>
                </c:pt>
                <c:pt idx="6">
                  <c:v>1278</c:v>
                </c:pt>
                <c:pt idx="7">
                  <c:v>276025.3</c:v>
                </c:pt>
                <c:pt idx="8">
                  <c:v>6841.5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31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269744.7</c:v>
                </c:pt>
                <c:pt idx="1">
                  <c:v>36139.9</c:v>
                </c:pt>
                <c:pt idx="2">
                  <c:v>15374.7</c:v>
                </c:pt>
                <c:pt idx="3">
                  <c:v>33611.4</c:v>
                </c:pt>
                <c:pt idx="4">
                  <c:v>711.2</c:v>
                </c:pt>
                <c:pt idx="5">
                  <c:v>4062.2</c:v>
                </c:pt>
                <c:pt idx="6">
                  <c:v>11.6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2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426E-2"/>
          <c:y val="0.17475430496980246"/>
          <c:w val="0.92504303188755754"/>
          <c:h val="0.741228702692683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-3.5823432633758242E-3"/>
                  <c:y val="9.1742140479862705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5306188114303761E-3"/>
                  <c:y val="-1.3676898635093297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3530606669540246"/>
                  <c:y val="2.5178296011967582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703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7.9810465095101438E-2"/>
                  <c:y val="1.4721510326673083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205053.9</c:v>
                </c:pt>
                <c:pt idx="1">
                  <c:v>19594.2</c:v>
                </c:pt>
                <c:pt idx="2">
                  <c:v>37311.699999999997</c:v>
                </c:pt>
                <c:pt idx="3">
                  <c:v>43627.1</c:v>
                </c:pt>
                <c:pt idx="4">
                  <c:v>753.9</c:v>
                </c:pt>
                <c:pt idx="5">
                  <c:v>5285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3.4064100189257498E-2"/>
          <c:y val="0.709862679335002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152E-2"/>
          <c:y val="0.15529355597125846"/>
          <c:w val="0.84354336973311206"/>
          <c:h val="0.725538121036657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3.3590464548020879E-2"/>
                  <c:y val="0.13090248334342827"/>
                </c:manualLayout>
              </c:layout>
              <c:showVal val="1"/>
            </c:dLbl>
            <c:dLbl>
              <c:idx val="4"/>
              <c:layout>
                <c:manualLayout>
                  <c:x val="2.0115179193087883E-2"/>
                  <c:y val="-7.2465895838795133E-2"/>
                </c:manualLayout>
              </c:layout>
              <c:showVal val="1"/>
            </c:dLbl>
            <c:dLbl>
              <c:idx val="5"/>
              <c:layout>
                <c:manualLayout>
                  <c:x val="0.11225586331409455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49998"/>
                  <c:y val="-2.0357811186345682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746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обслуж.гос.долга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331487.3</c:v>
                </c:pt>
                <c:pt idx="1">
                  <c:v>44227.7</c:v>
                </c:pt>
                <c:pt idx="2">
                  <c:v>32350.9</c:v>
                </c:pt>
                <c:pt idx="3">
                  <c:v>59860.7</c:v>
                </c:pt>
                <c:pt idx="4">
                  <c:v>765.7</c:v>
                </c:pt>
                <c:pt idx="5">
                  <c:v>6908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147311353849604"/>
          <c:y val="0.64331602535506427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0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-3.9449168506339449E-2"/>
                  <c:y val="-6.134098359805376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1.2335228444871355E-3"/>
                  <c:y val="-6.873372514031395E-2"/>
                </c:manualLayout>
              </c:layout>
              <c:showVal val="1"/>
            </c:dLbl>
            <c:dLbl>
              <c:idx val="3"/>
              <c:layout>
                <c:manualLayout>
                  <c:x val="-6.8231033990936468E-2"/>
                  <c:y val="4.4686809453164715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6.3770699608736936E-2"/>
                  <c:y val="-4.0717299851646002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3666084538802578"/>
                  <c:y val="8.6908399124399731E-3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087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обслуж.мун.долга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247495.3</c:v>
                </c:pt>
                <c:pt idx="1">
                  <c:v>13727.2</c:v>
                </c:pt>
                <c:pt idx="2">
                  <c:v>25736.7</c:v>
                </c:pt>
                <c:pt idx="3">
                  <c:v>109916</c:v>
                </c:pt>
                <c:pt idx="4">
                  <c:v>782.3</c:v>
                </c:pt>
                <c:pt idx="5">
                  <c:v>4449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0.50946</cdr:x>
      <cdr:y>0.08743</cdr:y>
    </cdr:from>
    <cdr:to>
      <cdr:x>0.50946</cdr:x>
      <cdr:y>0.25022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59645" y="279673"/>
          <a:ext cx="0" cy="5207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0.49074</cdr:x>
      <cdr:y>0.35756</cdr:y>
    </cdr:from>
    <cdr:to>
      <cdr:x>0.49074</cdr:x>
      <cdr:y>0.54361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887637" y="1143769"/>
          <a:ext cx="0" cy="59514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0.30354</cdr:x>
      <cdr:y>0.13245</cdr:y>
    </cdr:from>
    <cdr:to>
      <cdr:x>0.5106</cdr:x>
      <cdr:y>0.22548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167557" y="423689"/>
          <a:ext cx="796459" cy="297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58,9 %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18116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12,6%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0.23057</cdr:x>
      <cdr:y>0.21961</cdr:y>
    </cdr:from>
    <cdr:to>
      <cdr:x>0.40748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38510" y="914807"/>
          <a:ext cx="720080" cy="295800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23 723,0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0.25347</cdr:x>
      <cdr:y>0.0986</cdr:y>
    </cdr:from>
    <cdr:to>
      <cdr:x>0.41133</cdr:x>
      <cdr:y>0.16961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31726" y="410741"/>
          <a:ext cx="642546" cy="295799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2 351,0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0.74361</cdr:x>
      <cdr:y>0.34248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9" y="1130835"/>
          <a:ext cx="770873" cy="295800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53 356,7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0.77899</cdr:x>
      <cdr:y>0.11589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4" y="194700"/>
          <a:ext cx="842884" cy="28804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168 296,0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0.74361</cdr:x>
      <cdr:y>0.22147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9" y="626756"/>
          <a:ext cx="770873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72 607,8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2021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24.03.2021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2021-2023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80112" y="620688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1" y="2857497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7 993,0 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21 168,8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412776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2021 </a:t>
            </a:r>
            <a:r>
              <a:rPr lang="ru-RU" sz="1500" b="1" dirty="0">
                <a:solidFill>
                  <a:srgbClr val="C00000"/>
                </a:solidFill>
              </a:rPr>
              <a:t>год </a:t>
            </a:r>
            <a:r>
              <a:rPr lang="ru-RU" sz="1500" b="1" dirty="0" smtClean="0">
                <a:solidFill>
                  <a:srgbClr val="C00000"/>
                </a:solidFill>
              </a:rPr>
              <a:t>– 249 062,0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2022 </a:t>
            </a:r>
            <a:r>
              <a:rPr lang="ru-RU" sz="1500" b="1" dirty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136 981,7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2023 </a:t>
            </a:r>
            <a:r>
              <a:rPr lang="ru-RU" sz="1500" b="1" dirty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145 701,3 </a:t>
            </a:r>
            <a:r>
              <a:rPr lang="ru-RU" sz="1500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699792" y="3789040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259632" y="4005064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75,1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187624" y="3068960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66,8%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13822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13922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32 534,0 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2022 год- 25 824,0тыс.руб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2023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59 824,4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59632" y="249289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43608" y="3212976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15616" y="4005064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6254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24,2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52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9,8%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rgbClr val="C00000"/>
                </a:solidFill>
              </a:rPr>
              <a:t>Расходы: 2021 год -  59 860,7тыс.руб., 2021 год- 43 627,1 тыс.руб., 2022 год – 109 916,0 тыс.руб. 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2 832,7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2021 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29 278,0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23 726,7тыс.руб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2 682,7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28 698,0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580,0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развития территорий, занятых жилищным фондом, признанным непригодным для проживания 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50,0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924944"/>
            <a:ext cx="259228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4023,3 тыс.руб.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 – 17 134,9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 - 28 413,7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  - 18 413,7 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239 522,4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276 025,3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177 484,7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2021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2022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2023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073650" y="1340768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156177" y="1340768"/>
            <a:ext cx="648072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2 434,0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5220072" y="2636912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105295,3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652120" y="2996952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102525,9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228184" y="3356992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162442,7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22.12.2020 г. № 346 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2021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2022-2023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2020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6 420,4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4 961,0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5 332,0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6 412,0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7 034,0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273,3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289,7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309,5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329,1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1 285,9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1 291,3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1 327,5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1 355,9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1 410,2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11,2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11,15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3,3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44 227,7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      765,7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  6 908,0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  32 350,9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 59 860,7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 249 062,0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  32 534,0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 27 180,3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 22 711,0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359 599,7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475 700,3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116 100,6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120 077,3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239 522,4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2021-2023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22335</TotalTime>
  <Words>1807</Words>
  <Application>Microsoft Office PowerPoint</Application>
  <PresentationFormat>Экран (4:3)</PresentationFormat>
  <Paragraphs>360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22.12.2020 г. № 346 «О бюджете   города Сорска Республики Хакасия на 2021 год и  плановый период 2022-2023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1661</cp:revision>
  <cp:lastPrinted>2010-11-12T09:01:35Z</cp:lastPrinted>
  <dcterms:created xsi:type="dcterms:W3CDTF">2002-05-22T11:42:14Z</dcterms:created>
  <dcterms:modified xsi:type="dcterms:W3CDTF">2021-03-24T02:20:03Z</dcterms:modified>
</cp:coreProperties>
</file>