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FF66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9648" autoAdjust="0"/>
  </p:normalViewPr>
  <p:slideViewPr>
    <p:cSldViewPr>
      <p:cViewPr>
        <p:scale>
          <a:sx n="80" d="100"/>
          <a:sy n="80" d="100"/>
        </p:scale>
        <p:origin x="-1618" y="-2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0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64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4.0564937229197191E-2"/>
                  <c:y val="-6.5321960111428424E-3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5873236307076991E-2"/>
                  <c:y val="-5.98777717223489E-17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32083</c:v>
                </c:pt>
                <c:pt idx="1">
                  <c:v>37043</c:v>
                </c:pt>
                <c:pt idx="2">
                  <c:v>49873</c:v>
                </c:pt>
                <c:pt idx="3">
                  <c:v>40290</c:v>
                </c:pt>
                <c:pt idx="4">
                  <c:v>43884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  <c:pt idx="4">
                  <c:v>2024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172082688"/>
        <c:axId val="159833472"/>
        <c:axId val="0"/>
      </c:bar3DChart>
      <c:catAx>
        <c:axId val="172082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9833472"/>
        <c:crosses val="autoZero"/>
        <c:auto val="1"/>
        <c:lblAlgn val="ctr"/>
        <c:lblOffset val="100"/>
      </c:catAx>
      <c:valAx>
        <c:axId val="159833472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72082688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1.1525503748459983E-2"/>
                  <c:y val="-1.5880890817937799E-2"/>
                </c:manualLayout>
              </c:layout>
              <c:showVal val="1"/>
            </c:dLbl>
            <c:dLbl>
              <c:idx val="1"/>
              <c:layout>
                <c:manualLayout>
                  <c:x val="2.7133737277054926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1.071541939413705E-2"/>
                  <c:y val="3.9420872679959789E-4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227606.39999999997</c:v>
                </c:pt>
                <c:pt idx="1">
                  <c:v>236252</c:v>
                </c:pt>
                <c:pt idx="2">
                  <c:v>225283.1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1.6958585798159301E-2"/>
                  <c:y val="-4.1016114488571084E-3"/>
                </c:manualLayout>
              </c:layout>
              <c:showVal val="1"/>
            </c:dLbl>
            <c:dLbl>
              <c:idx val="1"/>
              <c:layout>
                <c:manualLayout>
                  <c:x val="1.6958585798159301E-2"/>
                  <c:y val="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-0.12216259245711639"/>
                  <c:y val="-8.0717441125817621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322208.40000000002</c:v>
                </c:pt>
                <c:pt idx="1">
                  <c:v>334897</c:v>
                </c:pt>
                <c:pt idx="2">
                  <c:v>387155.4</c:v>
                </c:pt>
              </c:numCache>
            </c:numRef>
          </c:val>
        </c:ser>
        <c:gapWidth val="50"/>
        <c:shape val="box"/>
        <c:axId val="178113920"/>
        <c:axId val="178275456"/>
        <c:axId val="0"/>
      </c:bar3DChart>
      <c:catAx>
        <c:axId val="17811392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8275456"/>
        <c:crosses val="autoZero"/>
        <c:auto val="1"/>
        <c:lblAlgn val="ctr"/>
        <c:lblOffset val="100"/>
      </c:catAx>
      <c:valAx>
        <c:axId val="178275456"/>
        <c:scaling>
          <c:orientation val="minMax"/>
        </c:scaling>
        <c:delete val="1"/>
        <c:axPos val="b"/>
        <c:numFmt formatCode="#,##0.0" sourceLinked="1"/>
        <c:tickLblPos val="none"/>
        <c:crossAx val="178113920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1243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89567</c:v>
                </c:pt>
                <c:pt idx="1">
                  <c:v>92227</c:v>
                </c:pt>
                <c:pt idx="2">
                  <c:v>93614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110905.9</c:v>
                </c:pt>
                <c:pt idx="1">
                  <c:v>120245</c:v>
                </c:pt>
                <c:pt idx="2">
                  <c:v>107859.1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2023 г.</c:v>
                </c:pt>
                <c:pt idx="2">
                  <c:v>2024 г.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16336.5</c:v>
                </c:pt>
                <c:pt idx="1">
                  <c:v>13822</c:v>
                </c:pt>
                <c:pt idx="2">
                  <c:v>13922</c:v>
                </c:pt>
              </c:numCache>
            </c:numRef>
          </c:val>
        </c:ser>
        <c:gapWidth val="68"/>
        <c:overlap val="100"/>
        <c:axId val="178678400"/>
        <c:axId val="178393088"/>
      </c:barChart>
      <c:catAx>
        <c:axId val="1786784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8393088"/>
        <c:crosses val="autoZero"/>
        <c:auto val="1"/>
        <c:lblAlgn val="ctr"/>
        <c:lblOffset val="100"/>
      </c:catAx>
      <c:valAx>
        <c:axId val="178393088"/>
        <c:scaling>
          <c:orientation val="minMax"/>
        </c:scaling>
        <c:delete val="1"/>
        <c:axPos val="l"/>
        <c:numFmt formatCode="0%" sourceLinked="1"/>
        <c:tickLblPos val="none"/>
        <c:crossAx val="178678400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3524E-2"/>
          <c:y val="9.1685606590839644E-2"/>
          <c:w val="0.6233887188524565"/>
          <c:h val="0.6583145206650926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1765417170495811E-2"/>
                  <c:y val="-2.1875000000000165E-2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1246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114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322208.40000000002</c:v>
                </c:pt>
                <c:pt idx="1">
                  <c:v>334897</c:v>
                </c:pt>
                <c:pt idx="2">
                  <c:v>387155.4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134E-3"/>
                </c:manualLayout>
              </c:layout>
              <c:showVal val="1"/>
            </c:dLbl>
            <c:dLbl>
              <c:idx val="1"/>
              <c:layout>
                <c:manualLayout>
                  <c:x val="1.9347037484885209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39761.800000000003</c:v>
                </c:pt>
                <c:pt idx="1">
                  <c:v>62760.800000000003</c:v>
                </c:pt>
                <c:pt idx="2">
                  <c:v>125500</c:v>
                </c:pt>
              </c:numCache>
            </c:numRef>
          </c:val>
        </c:ser>
        <c:gapWidth val="18"/>
        <c:shape val="box"/>
        <c:axId val="180098176"/>
        <c:axId val="180099712"/>
        <c:axId val="0"/>
      </c:bar3DChart>
      <c:catAx>
        <c:axId val="180098176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0099712"/>
        <c:crosses val="autoZero"/>
        <c:auto val="1"/>
        <c:lblAlgn val="ctr"/>
        <c:lblOffset val="100"/>
      </c:catAx>
      <c:valAx>
        <c:axId val="180099712"/>
        <c:scaling>
          <c:orientation val="minMax"/>
        </c:scaling>
        <c:delete val="1"/>
        <c:axPos val="b"/>
        <c:numFmt formatCode="#,##0.0" sourceLinked="1"/>
        <c:tickLblPos val="none"/>
        <c:crossAx val="180098176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7083333333333403"/>
          <c:y val="4.3749999999999997E-2"/>
          <c:w val="0.55483858267716535"/>
          <c:h val="0.7378073326771689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1"/>
              <c:layout>
                <c:manualLayout>
                  <c:x val="8.4016393442622975E-2"/>
                  <c:y val="-3.0487804878048783E-2"/>
                </c:manualLayout>
              </c:layout>
              <c:showVal val="1"/>
            </c:dLbl>
            <c:dLbl>
              <c:idx val="2"/>
              <c:layout>
                <c:manualLayout>
                  <c:x val="9.6311475409836061E-2"/>
                  <c:y val="-3.0487804878048783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12768.4</c:v>
                </c:pt>
                <c:pt idx="1">
                  <c:v>4250</c:v>
                </c:pt>
                <c:pt idx="2">
                  <c:v>4250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12831.4</c:v>
                </c:pt>
                <c:pt idx="1">
                  <c:v>45389.8</c:v>
                </c:pt>
                <c:pt idx="2">
                  <c:v>108309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6.1475409836065573E-3"/>
                  <c:y val="-3.0487804878048801E-2"/>
                </c:manualLayout>
              </c:layout>
              <c:showVal val="1"/>
            </c:dLbl>
            <c:dLbl>
              <c:idx val="1"/>
              <c:layout>
                <c:manualLayout>
                  <c:x val="2.0491803278688552E-3"/>
                  <c:y val="-4.2682926829268421E-2"/>
                </c:manualLayout>
              </c:layout>
              <c:showVal val="1"/>
            </c:dLbl>
            <c:dLbl>
              <c:idx val="2"/>
              <c:layout>
                <c:manualLayout>
                  <c:x val="2.0491803278687801E-3"/>
                  <c:y val="-4.2682926829268421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945</c:v>
                </c:pt>
                <c:pt idx="1">
                  <c:v>1280</c:v>
                </c:pt>
                <c:pt idx="2">
                  <c:v>1280</c:v>
                </c:pt>
              </c:numCache>
            </c:numRef>
          </c:val>
        </c:ser>
        <c:gapWidth val="88"/>
        <c:overlap val="100"/>
        <c:axId val="181410816"/>
        <c:axId val="181428992"/>
      </c:barChart>
      <c:catAx>
        <c:axId val="181410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1428992"/>
        <c:crosses val="autoZero"/>
        <c:auto val="1"/>
        <c:lblAlgn val="ctr"/>
        <c:lblOffset val="100"/>
      </c:catAx>
      <c:valAx>
        <c:axId val="181428992"/>
        <c:scaling>
          <c:orientation val="minMax"/>
        </c:scaling>
        <c:delete val="1"/>
        <c:axPos val="l"/>
        <c:numFmt formatCode="#,##0.0" sourceLinked="1"/>
        <c:tickLblPos val="none"/>
        <c:crossAx val="181410816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269"/>
          <c:w val="0.25114990111415481"/>
          <c:h val="0.47056593335669211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9829990049995704E-2"/>
          <c:y val="3.6519108891876324E-2"/>
          <c:w val="0.80261815927450664"/>
          <c:h val="0.7836695374015791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17199</c:v>
                </c:pt>
                <c:pt idx="1">
                  <c:v>173421</c:v>
                </c:pt>
                <c:pt idx="2">
                  <c:v>172793.8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88697.2</c:v>
                </c:pt>
                <c:pt idx="2">
                  <c:v>177525.4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134588.1</c:v>
                </c:pt>
                <c:pt idx="2">
                  <c:v>168656.6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841"/>
          <c:y val="0.86513415331280363"/>
          <c:w val="0.22938751361115767"/>
          <c:h val="0.11973175484212027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2.5630176893925355E-2"/>
          <c:y val="0.76509871660449513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6.3658976163142353E-2"/>
          <c:y val="5.6098364927738849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43"/>
          <c:dLbls>
            <c:dLbl>
              <c:idx val="1"/>
              <c:layout>
                <c:manualLayout>
                  <c:x val="9.6093643916108085E-2"/>
                  <c:y val="-7.9484256440565615E-2"/>
                </c:manualLayout>
              </c:layout>
              <c:showVal val="1"/>
            </c:dLbl>
            <c:dLbl>
              <c:idx val="2"/>
              <c:layout>
                <c:manualLayout>
                  <c:x val="0.11025349035292374"/>
                  <c:y val="-3.0078369592255114E-3"/>
                </c:manualLayout>
              </c:layout>
              <c:showVal val="1"/>
            </c:dLbl>
            <c:dLbl>
              <c:idx val="3"/>
              <c:layout>
                <c:manualLayout>
                  <c:x val="7.9498265624807121E-2"/>
                  <c:y val="7.344652614028431E-2"/>
                </c:manualLayout>
              </c:layout>
              <c:showVal val="1"/>
            </c:dLbl>
            <c:dLbl>
              <c:idx val="4"/>
              <c:layout>
                <c:manualLayout>
                  <c:x val="-0.11649724104729113"/>
                  <c:y val="7.2536904615543032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0.2147508301546743"/>
                  <c:y val="1.3029603340479879E-2"/>
                </c:manualLayout>
              </c:layout>
              <c:showVal val="1"/>
            </c:dLbl>
            <c:dLbl>
              <c:idx val="6"/>
              <c:layout>
                <c:manualLayout>
                  <c:x val="-0.16853065708748413"/>
                  <c:y val="-0.14915301451514151"/>
                </c:manualLayout>
              </c:layout>
              <c:showVal val="1"/>
            </c:dLbl>
            <c:dLbl>
              <c:idx val="8"/>
              <c:layout>
                <c:manualLayout>
                  <c:x val="-0.10147276902887142"/>
                  <c:y val="-7.8566947639183524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94502.1</c:v>
                </c:pt>
                <c:pt idx="1">
                  <c:v>2134.3000000000002</c:v>
                </c:pt>
                <c:pt idx="2">
                  <c:v>2158.6</c:v>
                </c:pt>
                <c:pt idx="3">
                  <c:v>1686.7</c:v>
                </c:pt>
                <c:pt idx="4">
                  <c:v>6895.9</c:v>
                </c:pt>
                <c:pt idx="5">
                  <c:v>3641.2</c:v>
                </c:pt>
                <c:pt idx="6">
                  <c:v>1704.7</c:v>
                </c:pt>
                <c:pt idx="7">
                  <c:v>298873.2</c:v>
                </c:pt>
                <c:pt idx="8">
                  <c:v>7736.7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3265884946563864"/>
          <c:y val="0.80912647298398133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4.3965311761743259E-2"/>
          <c:y val="0.12514667390714088"/>
          <c:w val="0.87511515972628684"/>
          <c:h val="0.709194895465652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dLbl>
              <c:idx val="1"/>
              <c:layout>
                <c:manualLayout>
                  <c:x val="0.14528270138000524"/>
                  <c:y val="-0.10943687211512355"/>
                </c:manualLayout>
              </c:layout>
              <c:showVal val="1"/>
            </c:dLbl>
            <c:dLbl>
              <c:idx val="2"/>
              <c:layout>
                <c:manualLayout>
                  <c:x val="-2.8976373756702152E-3"/>
                  <c:y val="9.8443660059733928E-2"/>
                </c:manualLayout>
              </c:layout>
              <c:showVal val="1"/>
            </c:dLbl>
            <c:dLbl>
              <c:idx val="3"/>
              <c:layout>
                <c:manualLayout>
                  <c:x val="-0.16168961365703846"/>
                  <c:y val="6.5051316861254399E-2"/>
                </c:manualLayout>
              </c:layout>
              <c:showVal val="1"/>
            </c:dLbl>
            <c:dLbl>
              <c:idx val="4"/>
              <c:layout>
                <c:manualLayout>
                  <c:x val="-0.29528300547987985"/>
                  <c:y val="5.018387184360578E-2"/>
                </c:manualLayout>
              </c:layout>
              <c:showVal val="1"/>
            </c:dLbl>
            <c:dLbl>
              <c:idx val="5"/>
              <c:layout>
                <c:manualLayout>
                  <c:x val="-0.18559070531766422"/>
                  <c:y val="-5.1884224816725506E-2"/>
                </c:manualLayout>
              </c:layout>
              <c:showVal val="1"/>
            </c:dLbl>
            <c:dLbl>
              <c:idx val="6"/>
              <c:layout>
                <c:manualLayout>
                  <c:x val="-7.5756491880678289E-2"/>
                  <c:y val="-0.13052185718164538"/>
                </c:manualLayout>
              </c:layout>
              <c:showVal val="1"/>
            </c:dLbl>
            <c:dLbl>
              <c:idx val="8"/>
              <c:layout>
                <c:manualLayout>
                  <c:x val="4.3901305978632496E-2"/>
                  <c:y val="4.2668693999457011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129633</c:v>
                </c:pt>
                <c:pt idx="1">
                  <c:v>2413.6999999999998</c:v>
                </c:pt>
                <c:pt idx="2" formatCode="0.0">
                  <c:v>1482</c:v>
                </c:pt>
                <c:pt idx="3" formatCode="0.0">
                  <c:v>2072.5</c:v>
                </c:pt>
                <c:pt idx="4" formatCode="0.0">
                  <c:v>13395</c:v>
                </c:pt>
                <c:pt idx="5">
                  <c:v>3299.4</c:v>
                </c:pt>
                <c:pt idx="6">
                  <c:v>1126</c:v>
                </c:pt>
                <c:pt idx="7">
                  <c:v>274560.59999999998</c:v>
                </c:pt>
                <c:pt idx="8">
                  <c:v>8088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1.2741278668826701E-2"/>
          <c:y val="0.77228184557262969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1.8555402047347541E-2"/>
          <c:y val="9.776324153113003E-2"/>
          <c:w val="0.930168278502851"/>
          <c:h val="0.763448921033825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"/>
                  <c:y val="0.10997904553959084"/>
                </c:manualLayout>
              </c:layout>
              <c:showVal val="1"/>
            </c:dLbl>
            <c:dLbl>
              <c:idx val="2"/>
              <c:layout>
                <c:manualLayout>
                  <c:x val="-4.765465562342646E-2"/>
                  <c:y val="0.2279722295043112"/>
                </c:manualLayout>
              </c:layout>
              <c:showVal val="1"/>
            </c:dLbl>
            <c:dLbl>
              <c:idx val="3"/>
              <c:layout>
                <c:manualLayout>
                  <c:x val="-0.18867980213804986"/>
                  <c:y val="0.28634575398350226"/>
                </c:manualLayout>
              </c:layout>
              <c:showVal val="1"/>
            </c:dLbl>
            <c:dLbl>
              <c:idx val="4"/>
              <c:layout>
                <c:manualLayout>
                  <c:x val="-0.22476348437138394"/>
                  <c:y val="0.16731472270802733"/>
                </c:manualLayout>
              </c:layout>
              <c:showVal val="1"/>
            </c:dLbl>
            <c:dLbl>
              <c:idx val="5"/>
              <c:layout>
                <c:manualLayout>
                  <c:x val="-0.20214401095908341"/>
                  <c:y val="6.6736903911140177E-2"/>
                </c:manualLayout>
              </c:layout>
              <c:showVal val="1"/>
            </c:dLbl>
            <c:dLbl>
              <c:idx val="6"/>
              <c:layout>
                <c:manualLayout>
                  <c:x val="-0.18118517297725664"/>
                  <c:y val="-4.0156431241717978E-2"/>
                </c:manualLayout>
              </c:layout>
              <c:showVal val="1"/>
            </c:dLbl>
            <c:dLbl>
              <c:idx val="8"/>
              <c:layout>
                <c:manualLayout>
                  <c:x val="0.12073806941447277"/>
                  <c:y val="5.4421768707482955E-3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132563.5</c:v>
                </c:pt>
                <c:pt idx="1">
                  <c:v>2413.6999999999998</c:v>
                </c:pt>
                <c:pt idx="2">
                  <c:v>1415</c:v>
                </c:pt>
                <c:pt idx="3">
                  <c:v>2031.8</c:v>
                </c:pt>
                <c:pt idx="4">
                  <c:v>12951</c:v>
                </c:pt>
                <c:pt idx="5">
                  <c:v>3172.5</c:v>
                </c:pt>
                <c:pt idx="6">
                  <c:v>1143</c:v>
                </c:pt>
                <c:pt idx="7">
                  <c:v>381751.8</c:v>
                </c:pt>
                <c:pt idx="8">
                  <c:v>8074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2024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1570552749369298"/>
          <c:y val="0.8554196069002826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563204625658943E-2"/>
          <c:y val="0.14656488549618324"/>
          <c:w val="0.89063219692110607"/>
          <c:h val="0.723825208871791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1"/>
          <c:dPt>
            <c:idx val="7"/>
            <c:explosion val="23"/>
          </c:dPt>
          <c:dLbls>
            <c:dLbl>
              <c:idx val="1"/>
              <c:layout>
                <c:manualLayout>
                  <c:x val="0"/>
                  <c:y val="-0.16948632565967423"/>
                </c:manualLayout>
              </c:layout>
              <c:showVal val="1"/>
            </c:dLbl>
            <c:dLbl>
              <c:idx val="2"/>
              <c:layout>
                <c:manualLayout>
                  <c:x val="3.8294615422364343E-3"/>
                  <c:y val="-5.1284245957804876E-2"/>
                </c:manualLayout>
              </c:layout>
              <c:showVal val="1"/>
            </c:dLbl>
            <c:dLbl>
              <c:idx val="3"/>
              <c:layout>
                <c:manualLayout>
                  <c:x val="-3.6446464018587126E-3"/>
                  <c:y val="9.7259361663761507E-2"/>
                </c:manualLayout>
              </c:layout>
              <c:showVal val="1"/>
            </c:dLbl>
            <c:dLbl>
              <c:idx val="4"/>
              <c:layout>
                <c:manualLayout>
                  <c:x val="-3.644646401858713E-2"/>
                  <c:y val="0.2034179239045501"/>
                </c:manualLayout>
              </c:layout>
              <c:showVal val="1"/>
            </c:dLbl>
            <c:dLbl>
              <c:idx val="5"/>
              <c:layout>
                <c:manualLayout>
                  <c:x val="-0.20751411296050609"/>
                  <c:y val="0.15461056680891988"/>
                </c:manualLayout>
              </c:layout>
              <c:showVal val="1"/>
            </c:dLbl>
            <c:dLbl>
              <c:idx val="6"/>
              <c:layout>
                <c:manualLayout>
                  <c:x val="-0.14040354558089507"/>
                  <c:y val="7.9418164332511962E-3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135043.5</c:v>
                </c:pt>
                <c:pt idx="1">
                  <c:v>2413.6999999999998</c:v>
                </c:pt>
                <c:pt idx="2">
                  <c:v>1572</c:v>
                </c:pt>
                <c:pt idx="3">
                  <c:v>2113.9</c:v>
                </c:pt>
                <c:pt idx="4">
                  <c:v>13662</c:v>
                </c:pt>
                <c:pt idx="5">
                  <c:v>3431.4</c:v>
                </c:pt>
                <c:pt idx="6">
                  <c:v>1128</c:v>
                </c:pt>
                <c:pt idx="7">
                  <c:v>312075.7</c:v>
                </c:pt>
                <c:pt idx="8">
                  <c:v>8102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371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34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-0.30216748547457212"/>
                  <c:y val="-0.1464029574136359"/>
                </c:manualLayout>
              </c:layout>
              <c:tx>
                <c:rich>
                  <a:bodyPr/>
                  <a:lstStyle/>
                  <a:p>
                    <a:pPr>
                      <a:defRPr sz="1201" b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/>
                      <a:t>92 </a:t>
                    </a:r>
                    <a:r>
                      <a:rPr lang="en-US" dirty="0"/>
                      <a:t>004,3</a:t>
                    </a: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8.7303018746588287E-2"/>
                  <c:y val="3.4578990204057621E-3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3"/>
              <c:layout>
                <c:manualLayout>
                  <c:x val="-0.10391382701093989"/>
                  <c:y val="-3.1106578676420128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6"/>
              <c:layout>
                <c:manualLayout>
                  <c:x val="0.10859980109323951"/>
                  <c:y val="2.0373991233661171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1201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292004.3</c:v>
                </c:pt>
                <c:pt idx="1">
                  <c:v>46436.5</c:v>
                </c:pt>
                <c:pt idx="2">
                  <c:v>25827.7</c:v>
                </c:pt>
                <c:pt idx="3">
                  <c:v>40823</c:v>
                </c:pt>
                <c:pt idx="4">
                  <c:v>751.5</c:v>
                </c:pt>
                <c:pt idx="5">
                  <c:v>5440</c:v>
                </c:pt>
                <c:pt idx="6">
                  <c:v>8.3000000000000007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32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481E-2"/>
          <c:y val="0.17475430496980246"/>
          <c:w val="0.92504303188755754"/>
          <c:h val="0.7412287026926837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-3.5823432633758242E-3"/>
                  <c:y val="9.1742140479862705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3.1286979644121207E-2"/>
                  <c:y val="1.577818236637946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7539858789817814"/>
                  <c:y val="-5.0501316201454184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257033940673272"/>
                  <c:y val="-4.079090553185007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1.2056896897139977E-3"/>
                  <c:y val="-4.079088052137813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7.9810465095101493E-2"/>
                  <c:y val="1.4721510326673083E-2"/>
                </c:manualLayout>
              </c:layout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334896.8</c:v>
                </c:pt>
                <c:pt idx="1">
                  <c:v>31243.7</c:v>
                </c:pt>
                <c:pt idx="2">
                  <c:v>30519.7</c:v>
                </c:pt>
                <c:pt idx="3">
                  <c:v>26082.2</c:v>
                </c:pt>
                <c:pt idx="4">
                  <c:v>787.4</c:v>
                </c:pt>
                <c:pt idx="5">
                  <c:v>4551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3.4064100189257498E-2"/>
          <c:y val="0.7098626793350028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2207E-2"/>
          <c:y val="0.15529355597125846"/>
          <c:w val="0.84354336973311206"/>
          <c:h val="0.725538121036656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9.7847220602054141E-2"/>
                  <c:y val="-0.15842049594546956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0.1114259110263341"/>
                </c:manualLayout>
              </c:layout>
              <c:showVal val="1"/>
            </c:dLbl>
            <c:dLbl>
              <c:idx val="4"/>
              <c:layout>
                <c:manualLayout>
                  <c:x val="-4.7711552802503499E-2"/>
                  <c:y val="-4.4911360821573543E-2"/>
                </c:manualLayout>
              </c:layout>
              <c:showVal val="1"/>
            </c:dLbl>
            <c:dLbl>
              <c:idx val="5"/>
              <c:layout>
                <c:manualLayout>
                  <c:x val="0.11225586331409451"/>
                  <c:y val="-7.0660025131760937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5215369293849998"/>
                  <c:y val="-2.0357811186345682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13507056563607617"/>
                  <c:y val="-8.1897218391856815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Социально-кльтурные</c:v>
                </c:pt>
                <c:pt idx="1">
                  <c:v>Общегосударств.</c:v>
                </c:pt>
                <c:pt idx="2">
                  <c:v>Национальн.эконом.</c:v>
                </c:pt>
                <c:pt idx="3">
                  <c:v>ЖКХ</c:v>
                </c:pt>
                <c:pt idx="4">
                  <c:v>нац.оборона</c:v>
                </c:pt>
                <c:pt idx="5">
                  <c:v>нац.безоп.</c:v>
                </c:pt>
                <c:pt idx="6">
                  <c:v>обслуж.гос.долга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322208.40000000002</c:v>
                </c:pt>
                <c:pt idx="1">
                  <c:v>45846.7</c:v>
                </c:pt>
                <c:pt idx="2">
                  <c:v>29724.7</c:v>
                </c:pt>
                <c:pt idx="3">
                  <c:v>144686.29999999999</c:v>
                </c:pt>
                <c:pt idx="4">
                  <c:v>742.8</c:v>
                </c:pt>
                <c:pt idx="5">
                  <c:v>5387</c:v>
                </c:pt>
                <c:pt idx="6">
                  <c:v>10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2024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147311353849612"/>
          <c:y val="0.64331602535506427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765538665464143"/>
          <c:y val="8.3932887925221231E-2"/>
          <c:w val="0.8495997872664357"/>
          <c:h val="0.747547151343530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1"/>
              <c:layout>
                <c:manualLayout>
                  <c:x val="-6.1733293861939202E-2"/>
                  <c:y val="2.9240605969436981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9.0370525597040369E-2"/>
                  <c:y val="1.7730519446836325E-2"/>
                </c:manualLayout>
              </c:layout>
              <c:showVal val="1"/>
            </c:dLbl>
            <c:dLbl>
              <c:idx val="3"/>
              <c:layout>
                <c:manualLayout>
                  <c:x val="-5.8680694552822286E-2"/>
                  <c:y val="-1.7073365251942609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0.12425618271679335"/>
                  <c:y val="-4.0717299851645926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6.3441576362483765E-2"/>
                  <c:y val="3.3394909794482883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8.0547763211495024E-2"/>
                  <c:y val="-6.4663423269072104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соц.-культ.</c:v>
                </c:pt>
                <c:pt idx="1">
                  <c:v>общегос.</c:v>
                </c:pt>
                <c:pt idx="2">
                  <c:v>нац.эконом.</c:v>
                </c:pt>
                <c:pt idx="3">
                  <c:v>ЖКХ</c:v>
                </c:pt>
                <c:pt idx="4">
                  <c:v>нац.обор.</c:v>
                </c:pt>
                <c:pt idx="5">
                  <c:v>нац.без.</c:v>
                </c:pt>
                <c:pt idx="6">
                  <c:v>обслуж.мун.долга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387155.4</c:v>
                </c:pt>
                <c:pt idx="1">
                  <c:v>30073.7</c:v>
                </c:pt>
                <c:pt idx="2">
                  <c:v>24753.7</c:v>
                </c:pt>
                <c:pt idx="3">
                  <c:v>11615.8</c:v>
                </c:pt>
                <c:pt idx="4">
                  <c:v>835.8</c:v>
                </c:pt>
                <c:pt idx="5">
                  <c:v>4051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0.17747</cdr:y>
    </cdr:from>
    <cdr:to>
      <cdr:x>1</cdr:x>
      <cdr:y>0.47278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95749" y="567705"/>
          <a:ext cx="957743" cy="944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0.50946</cdr:x>
      <cdr:y>0.08743</cdr:y>
    </cdr:from>
    <cdr:to>
      <cdr:x>0.50946</cdr:x>
      <cdr:y>0.25022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59645" y="279673"/>
          <a:ext cx="0" cy="52073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0.49074</cdr:x>
      <cdr:y>0.35756</cdr:y>
    </cdr:from>
    <cdr:to>
      <cdr:x>0.49074</cdr:x>
      <cdr:y>0.54361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887637" y="1143769"/>
          <a:ext cx="0" cy="59514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0.30354</cdr:x>
      <cdr:y>0.13245</cdr:y>
    </cdr:from>
    <cdr:to>
      <cdr:x>0.5106</cdr:x>
      <cdr:y>0.22548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167557" y="423689"/>
          <a:ext cx="796459" cy="2975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58,2 %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0.85094</cdr:x>
      <cdr:y>0.49651</cdr:y>
    </cdr:from>
    <cdr:to>
      <cdr:x>0.88603</cdr:x>
      <cdr:y>0.54025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606820" y="1804989"/>
          <a:ext cx="148734" cy="159011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0.21049</cdr:x>
      <cdr:y>0.16244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1" y="376225"/>
          <a:ext cx="642945" cy="214318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18116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21086" y="17855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18,7%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0.23057</cdr:x>
      <cdr:y>0.21961</cdr:y>
    </cdr:from>
    <cdr:to>
      <cdr:x>0.40748</cdr:x>
      <cdr:y>0.29062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38510" y="914807"/>
          <a:ext cx="720080" cy="295800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17 199,0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0.25347</cdr:x>
      <cdr:y>0.0986</cdr:y>
    </cdr:from>
    <cdr:to>
      <cdr:x>0.41133</cdr:x>
      <cdr:y>0.16961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1031726" y="410741"/>
          <a:ext cx="642546" cy="295799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0.27147</cdr:y>
    </cdr:from>
    <cdr:to>
      <cdr:x>0.79668</cdr:x>
      <cdr:y>0.34573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2255868" y="1130834"/>
          <a:ext cx="986897" cy="309325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173 421,0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0.04674</cdr:y>
    </cdr:from>
    <cdr:to>
      <cdr:x>0.77899</cdr:x>
      <cdr:y>0.11589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2327874" y="194700"/>
          <a:ext cx="842884" cy="28804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134 588,1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0.15046</cdr:y>
    </cdr:from>
    <cdr:to>
      <cdr:x>0.74361</cdr:x>
      <cdr:y>0.22147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2255869" y="626756"/>
          <a:ext cx="770873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88 697,2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0.42704</cdr:y>
    </cdr:from>
    <cdr:to>
      <cdr:x>0.69894</cdr:x>
      <cdr:y>0.49805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327870" y="1778893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2022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0.64267</cdr:x>
      <cdr:y>0.49619</cdr:y>
    </cdr:from>
    <cdr:to>
      <cdr:x>0.7697</cdr:x>
      <cdr:y>0.5672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15902" y="2066925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2023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0.71344</cdr:x>
      <cdr:y>0.56533</cdr:y>
    </cdr:from>
    <cdr:to>
      <cdr:x>0.84047</cdr:x>
      <cdr:y>0.63598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03934" y="2354957"/>
          <a:ext cx="517056" cy="294288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2024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20.06.2022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3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18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26" Type="http://schemas.openxmlformats.org/officeDocument/2006/relationships/image" Target="../media/image18.jpeg"/><Relationship Id="rId3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21" Type="http://schemas.openxmlformats.org/officeDocument/2006/relationships/image" Target="../media/image13.png"/><Relationship Id="rId7" Type="http://schemas.openxmlformats.org/officeDocument/2006/relationships/image" Target="../media/image8.jpeg"/><Relationship Id="rId12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7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16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0" Type="http://schemas.openxmlformats.org/officeDocument/2006/relationships/image" Target="../media/image12.png"/><Relationship Id="rId29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1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5" Type="http://schemas.openxmlformats.org/officeDocument/2006/relationships/image" Target="../media/image10.jpeg"/><Relationship Id="rId23" Type="http://schemas.openxmlformats.org/officeDocument/2006/relationships/image" Target="../media/image15.png"/><Relationship Id="rId28" Type="http://schemas.openxmlformats.org/officeDocument/2006/relationships/image" Target="../media/image19.jpeg"/><Relationship Id="rId10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9" Type="http://schemas.openxmlformats.org/officeDocument/2006/relationships/image" Target="../media/image9.jpeg"/><Relationship Id="rId14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2" Type="http://schemas.openxmlformats.org/officeDocument/2006/relationships/image" Target="../media/image14.png"/><Relationship Id="rId27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-202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107504" y="692696"/>
          <a:ext cx="3240360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80112" y="620688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323528" y="2780928"/>
          <a:ext cx="3422184" cy="222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530850" y="2913063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29058" y="4500570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838" y="269716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14744" y="2643182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Обслуживание муниципального долга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10 979,0 тыс.руб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24 136,5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1412776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C00000"/>
                </a:solidFill>
              </a:rPr>
              <a:t>Расходы: </a:t>
            </a:r>
            <a:r>
              <a:rPr lang="ru-RU" sz="1500" b="1" dirty="0" smtClean="0">
                <a:solidFill>
                  <a:srgbClr val="C00000"/>
                </a:solidFill>
              </a:rPr>
              <a:t>2022 </a:t>
            </a:r>
            <a:r>
              <a:rPr lang="ru-RU" sz="1500" b="1" dirty="0">
                <a:solidFill>
                  <a:srgbClr val="C00000"/>
                </a:solidFill>
              </a:rPr>
              <a:t>год </a:t>
            </a:r>
            <a:r>
              <a:rPr lang="ru-RU" sz="1500" b="1" dirty="0" smtClean="0">
                <a:solidFill>
                  <a:srgbClr val="C00000"/>
                </a:solidFill>
              </a:rPr>
              <a:t>– 227 606,4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2023 </a:t>
            </a:r>
            <a:r>
              <a:rPr lang="ru-RU" sz="1500" b="1" dirty="0">
                <a:solidFill>
                  <a:srgbClr val="C00000"/>
                </a:solidFill>
              </a:rPr>
              <a:t>год- </a:t>
            </a:r>
            <a:r>
              <a:rPr lang="ru-RU" sz="1500" b="1" dirty="0" smtClean="0">
                <a:solidFill>
                  <a:srgbClr val="C00000"/>
                </a:solidFill>
              </a:rPr>
              <a:t>236 252,0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2024 </a:t>
            </a:r>
            <a:r>
              <a:rPr lang="ru-RU" sz="1500" b="1" dirty="0">
                <a:solidFill>
                  <a:srgbClr val="C00000"/>
                </a:solidFill>
              </a:rPr>
              <a:t>год – </a:t>
            </a:r>
            <a:r>
              <a:rPr lang="ru-RU" sz="1500" b="1" dirty="0" smtClean="0">
                <a:solidFill>
                  <a:srgbClr val="C00000"/>
                </a:solidFill>
              </a:rPr>
              <a:t>225 283,1 </a:t>
            </a:r>
            <a:r>
              <a:rPr lang="ru-RU" sz="1500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92075" y="1781175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699792" y="3789040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1259632" y="4005064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70,6 </a:t>
            </a:r>
            <a:r>
              <a:rPr lang="ru-RU" sz="1200" b="1" dirty="0"/>
              <a:t>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1187624" y="3068960"/>
            <a:ext cx="631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70,5%</a:t>
            </a:r>
            <a:endParaRPr lang="ru-RU" sz="1200" b="1" dirty="0"/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13822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13922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429520" y="2357430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643835" y="3571876"/>
            <a:ext cx="128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Дополнительное образование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2022 </a:t>
            </a:r>
            <a:r>
              <a:rPr lang="ru-RU" b="1" dirty="0">
                <a:solidFill>
                  <a:srgbClr val="C00000"/>
                </a:solidFill>
              </a:rPr>
              <a:t>год </a:t>
            </a:r>
            <a:r>
              <a:rPr lang="ru-RU" b="1" dirty="0" smtClean="0">
                <a:solidFill>
                  <a:srgbClr val="C00000"/>
                </a:solidFill>
              </a:rPr>
              <a:t>-39 761,8 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2023 год- 62 760,8тыс.руб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2024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125 500,0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214282" y="157161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59632" y="2492896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43608" y="3212976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15616" y="4005064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5"/>
            <a:ext cx="6254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32,4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636713" y="4037013"/>
            <a:ext cx="5822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12,3%</a:t>
            </a:r>
            <a:endParaRPr lang="ru-RU" sz="1200" dirty="0"/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21025" y="1690688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 smtClean="0">
                <a:solidFill>
                  <a:srgbClr val="C00000"/>
                </a:solidFill>
              </a:rPr>
              <a:t>Расходы: 2022 год -  144 686,3тыс.руб., 2023 год- 26 082,2 тыс.руб., 2024 год – 11 615,8 тыс.руб. 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105 505,9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2022 ГОДУ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23 162,0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11 634,4тыс.руб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9" y="2928934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1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630,7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22 600,0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3861048"/>
            <a:ext cx="2714644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–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562,0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хозяйства.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67544" y="3861048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развития территорий, занятых жилищным фондом, признанным непригодным для проживания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104 431,2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12160" y="2924944"/>
            <a:ext cx="259228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4 384,0 тыс.руб.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год – 15 413,7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год  - 22 413,7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год   - 22 413,7 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381 751,8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312 075,7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274 560,6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2022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2023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2024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073650" y="1340768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156177" y="1340768"/>
            <a:ext cx="648072" cy="288925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22" name="Прямоугольная выноска 21"/>
          <p:cNvSpPr/>
          <p:nvPr/>
        </p:nvSpPr>
        <p:spPr>
          <a:xfrm>
            <a:off x="5220072" y="2636912"/>
            <a:ext cx="864096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168 656,6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5652120" y="2996952"/>
            <a:ext cx="936104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177 525,4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6300192" y="3356992"/>
            <a:ext cx="936104" cy="288032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172 793,8</a:t>
            </a: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21.12.2021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№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424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 бюджете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города Сорска Республики Хакасия на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2022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2023-2024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21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2021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err="1" smtClean="0"/>
              <a:t>asorsk@bk</a:t>
            </a:r>
            <a:r>
              <a:rPr lang="ru-RU" sz="1200" dirty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бюджеты города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1400" b="1" dirty="0"/>
              <a:t>Совокупные расходы бюджета </a:t>
            </a:r>
            <a:r>
              <a:rPr lang="ru-RU" sz="1400" b="1" dirty="0" smtClean="0"/>
              <a:t>города Сорска </a:t>
            </a:r>
            <a:r>
              <a:rPr lang="ru-RU" sz="1400" b="1" dirty="0"/>
              <a:t>в расчете на душу населения, рублей в год </a:t>
            </a:r>
            <a:endParaRPr lang="ru-RU" sz="1400" dirty="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4 288,4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5 628,9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6 931,0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7 312,0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7 334,0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280,8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335,9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355,7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1 351,8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1 403,4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1 445,9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1 509,2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1 576,9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ГОРОДА СОРСКА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СОРКА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11,1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изменится до 11,0 тыс.человек.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общей численности населения в экономике занято около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3,3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ятиугольник 101"/>
          <p:cNvSpPr/>
          <p:nvPr/>
        </p:nvSpPr>
        <p:spPr>
          <a:xfrm rot="10800000">
            <a:off x="7414762" y="4007070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637361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313189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2931140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589115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68862" cy="360203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45 846,7 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      742,8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  5 387,0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  29 724,7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 144 686,3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 227 606,4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  39 761,8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 25 796,2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 29 044,0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10,0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6838" y="2455863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73500" y="3530600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 smtClean="0"/>
              <a:t>545 516,3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548 605,9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 smtClean="0">
                <a:latin typeface="+mn-lt"/>
              </a:rPr>
              <a:t>3 089,6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6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163 764,5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381 751,8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2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14775" y="2841625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173984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5" cstate="print"/>
          <a:srcRect/>
          <a:stretch>
            <a:fillRect/>
          </a:stretch>
        </p:blipFill>
        <p:spPr>
          <a:xfrm>
            <a:off x="3929063" y="3929063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2022-2024 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22579</TotalTime>
  <Words>1846</Words>
  <Application>Microsoft Office PowerPoint</Application>
  <PresentationFormat>Экран (4:3)</PresentationFormat>
  <Paragraphs>368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21.12.2021 г. № 424 «О бюджете   города Сорска Республики Хакасия на 2022 год и  плановый период 2023-2024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1686</cp:revision>
  <cp:lastPrinted>2010-11-12T09:01:35Z</cp:lastPrinted>
  <dcterms:created xsi:type="dcterms:W3CDTF">2002-05-22T11:42:14Z</dcterms:created>
  <dcterms:modified xsi:type="dcterms:W3CDTF">2022-06-20T04:37:45Z</dcterms:modified>
</cp:coreProperties>
</file>