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3" r:id="rId1"/>
  </p:sldMasterIdLst>
  <p:notesMasterIdLst>
    <p:notesMasterId r:id="rId18"/>
  </p:notesMasterIdLst>
  <p:handoutMasterIdLst>
    <p:handoutMasterId r:id="rId19"/>
  </p:handoutMasterIdLst>
  <p:sldIdLst>
    <p:sldId id="809" r:id="rId2"/>
    <p:sldId id="811" r:id="rId3"/>
    <p:sldId id="815" r:id="rId4"/>
    <p:sldId id="817" r:id="rId5"/>
    <p:sldId id="829" r:id="rId6"/>
    <p:sldId id="830" r:id="rId7"/>
    <p:sldId id="821" r:id="rId8"/>
    <p:sldId id="822" r:id="rId9"/>
    <p:sldId id="823" r:id="rId10"/>
    <p:sldId id="825" r:id="rId11"/>
    <p:sldId id="826" r:id="rId12"/>
    <p:sldId id="831" r:id="rId13"/>
    <p:sldId id="834" r:id="rId14"/>
    <p:sldId id="835" r:id="rId15"/>
    <p:sldId id="837" r:id="rId16"/>
    <p:sldId id="839" r:id="rId17"/>
  </p:sldIdLst>
  <p:sldSz cx="9144000" cy="6858000" type="screen4x3"/>
  <p:notesSz cx="6772275" cy="9902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FF99"/>
    <a:srgbClr val="CCECFF"/>
    <a:srgbClr val="990000"/>
    <a:srgbClr val="FFFFCC"/>
    <a:srgbClr val="99CC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9648" autoAdjust="0"/>
  </p:normalViewPr>
  <p:slideViewPr>
    <p:cSldViewPr>
      <p:cViewPr varScale="1">
        <p:scale>
          <a:sx n="88" d="100"/>
          <a:sy n="88" d="100"/>
        </p:scale>
        <p:origin x="-1378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>
        <p:scale>
          <a:sx n="100" d="100"/>
          <a:sy n="100" d="100"/>
        </p:scale>
        <p:origin x="-72" y="-384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1.pn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sideWall>
      <c:spPr>
        <a:solidFill>
          <a:schemeClr val="tx2">
            <a:lumMod val="20000"/>
            <a:lumOff val="80000"/>
            <a:alpha val="59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 prstMaterial="dkEdge"/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scene3d>
          <a:camera prst="orthographicFront"/>
          <a:lightRig rig="threePt" dir="t"/>
        </a:scene3d>
        <a:sp3d prstMaterial="dkEdge"/>
      </c:spPr>
    </c:backWall>
    <c:plotArea>
      <c:layout>
        <c:manualLayout>
          <c:layoutTarget val="inner"/>
          <c:xMode val="edge"/>
          <c:yMode val="edge"/>
          <c:x val="2.8720003332962978E-2"/>
          <c:y val="0.17531591140079175"/>
          <c:w val="0.96214211201023414"/>
          <c:h val="0.600740598714838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4.0564937229197226E-2"/>
                  <c:y val="-6.5321960111428467E-3"/>
                </c:manualLayout>
              </c:layout>
              <c:showVal val="1"/>
            </c:dLbl>
            <c:dLbl>
              <c:idx val="1"/>
              <c:layout>
                <c:manualLayout>
                  <c:x val="1.587323630707699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5873236307076991E-2"/>
                  <c:y val="-5.9877771722349085E-17"/>
                </c:manualLayout>
              </c:layout>
              <c:showVal val="1"/>
            </c:dLbl>
            <c:txPr>
              <a:bodyPr/>
              <a:lstStyle/>
              <a:p>
                <a:pPr>
                  <a:defRPr sz="1399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37043</c:v>
                </c:pt>
                <c:pt idx="1">
                  <c:v>67506</c:v>
                </c:pt>
                <c:pt idx="2">
                  <c:v>44082</c:v>
                </c:pt>
                <c:pt idx="3">
                  <c:v>46471</c:v>
                </c:pt>
                <c:pt idx="4">
                  <c:v>36421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  <c:pt idx="3">
                  <c:v>2024 год</c:v>
                </c:pt>
                <c:pt idx="4">
                  <c:v>2025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6"/>
        <c:gapDepth val="176"/>
        <c:shape val="box"/>
        <c:axId val="154723840"/>
        <c:axId val="154725376"/>
        <c:axId val="0"/>
      </c:bar3DChart>
      <c:catAx>
        <c:axId val="1547238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8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4725376"/>
        <c:crosses val="autoZero"/>
        <c:auto val="1"/>
        <c:lblAlgn val="ctr"/>
        <c:lblOffset val="100"/>
      </c:catAx>
      <c:valAx>
        <c:axId val="15472537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154723840"/>
        <c:crosses val="autoZero"/>
        <c:crossBetween val="between"/>
      </c:valAx>
      <c:spPr>
        <a:ln>
          <a:gradFill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1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2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1.1525503748459995E-2"/>
                  <c:y val="-1.5880890817937816E-2"/>
                </c:manualLayout>
              </c:layout>
              <c:showVal val="1"/>
            </c:dLbl>
            <c:dLbl>
              <c:idx val="1"/>
              <c:layout>
                <c:manualLayout>
                  <c:x val="2.7133737277054957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1.0715419394137064E-2"/>
                  <c:y val="3.9420872679959827E-4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362212.5</c:v>
                </c:pt>
                <c:pt idx="1">
                  <c:v>415996</c:v>
                </c:pt>
                <c:pt idx="2">
                  <c:v>358225.2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1.6958585798159315E-2"/>
                  <c:y val="-4.1016114488571084E-3"/>
                </c:manualLayout>
              </c:layout>
              <c:showVal val="1"/>
            </c:dLbl>
            <c:dLbl>
              <c:idx val="1"/>
              <c:layout>
                <c:manualLayout>
                  <c:x val="1.695847641747214E-2"/>
                  <c:y val="-2.3558426203719941E-2"/>
                </c:manualLayout>
              </c:layout>
              <c:showVal val="1"/>
            </c:dLbl>
            <c:dLbl>
              <c:idx val="2"/>
              <c:layout>
                <c:manualLayout>
                  <c:x val="1.3206766752120685E-2"/>
                  <c:y val="-2.792285763500398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266426.3</c:v>
                </c:pt>
                <c:pt idx="1">
                  <c:v>245410.6</c:v>
                </c:pt>
                <c:pt idx="2">
                  <c:v>264782.8</c:v>
                </c:pt>
              </c:numCache>
            </c:numRef>
          </c:val>
        </c:ser>
        <c:gapWidth val="50"/>
        <c:shape val="box"/>
        <c:axId val="164012800"/>
        <c:axId val="164014336"/>
        <c:axId val="0"/>
      </c:bar3DChart>
      <c:catAx>
        <c:axId val="16401280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4014336"/>
        <c:crosses val="autoZero"/>
        <c:auto val="1"/>
        <c:lblAlgn val="ctr"/>
        <c:lblOffset val="100"/>
      </c:catAx>
      <c:valAx>
        <c:axId val="164014336"/>
        <c:scaling>
          <c:orientation val="minMax"/>
        </c:scaling>
        <c:delete val="1"/>
        <c:axPos val="b"/>
        <c:numFmt formatCode="#,##0.0" sourceLinked="1"/>
        <c:tickLblPos val="none"/>
        <c:crossAx val="164012800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5.6433855478682647E-2"/>
          <c:y val="8.2221841160751027E-2"/>
          <c:w val="0.76998450267511298"/>
          <c:h val="0.80901010416560559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2023 г.</c:v>
                </c:pt>
                <c:pt idx="1">
                  <c:v>2024 г.</c:v>
                </c:pt>
                <c:pt idx="2">
                  <c:v>2025 г.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83620</c:v>
                </c:pt>
                <c:pt idx="1">
                  <c:v>78832.899999999994</c:v>
                </c:pt>
                <c:pt idx="2">
                  <c:v>85321.3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2023 г.</c:v>
                </c:pt>
                <c:pt idx="1">
                  <c:v>2024 г.</c:v>
                </c:pt>
                <c:pt idx="2">
                  <c:v>2025 г.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154551.20000000001</c:v>
                </c:pt>
                <c:pt idx="1">
                  <c:v>139287.20000000001</c:v>
                </c:pt>
                <c:pt idx="2">
                  <c:v>151654.39999999997</c:v>
                </c:pt>
              </c:numCache>
            </c:numRef>
          </c:val>
        </c:ser>
        <c:ser>
          <c:idx val="2"/>
          <c:order val="2"/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2023 г.</c:v>
                </c:pt>
                <c:pt idx="1">
                  <c:v>2024 г.</c:v>
                </c:pt>
                <c:pt idx="2">
                  <c:v>2025 г.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18012</c:v>
                </c:pt>
                <c:pt idx="1">
                  <c:v>18508.2</c:v>
                </c:pt>
                <c:pt idx="2">
                  <c:v>19024.8</c:v>
                </c:pt>
              </c:numCache>
            </c:numRef>
          </c:val>
        </c:ser>
        <c:gapWidth val="68"/>
        <c:overlap val="100"/>
        <c:axId val="164591488"/>
        <c:axId val="164593024"/>
      </c:barChart>
      <c:catAx>
        <c:axId val="1645914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4593024"/>
        <c:crosses val="autoZero"/>
        <c:auto val="1"/>
        <c:lblAlgn val="ctr"/>
        <c:lblOffset val="100"/>
      </c:catAx>
      <c:valAx>
        <c:axId val="164593024"/>
        <c:scaling>
          <c:orientation val="minMax"/>
        </c:scaling>
        <c:delete val="1"/>
        <c:axPos val="l"/>
        <c:numFmt formatCode="0%" sourceLinked="1"/>
        <c:tickLblPos val="none"/>
        <c:crossAx val="164591488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1">
          <a:noFill/>
        </a:ln>
      </c:spPr>
    </c:sideWall>
    <c:backWall>
      <c:spPr>
        <a:noFill/>
        <a:ln w="25401">
          <a:noFill/>
        </a:ln>
      </c:spPr>
    </c:backWall>
    <c:plotArea>
      <c:layout>
        <c:manualLayout>
          <c:layoutTarget val="inner"/>
          <c:xMode val="edge"/>
          <c:yMode val="edge"/>
          <c:x val="9.9375375576403621E-2"/>
          <c:y val="9.1685606590839713E-2"/>
          <c:w val="0.6233887188524565"/>
          <c:h val="0.65831452066509299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1765417170495811E-2"/>
                  <c:y val="-2.1875000000000193E-2"/>
                </c:manualLayout>
              </c:layout>
              <c:showVal val="1"/>
            </c:dLbl>
            <c:dLbl>
              <c:idx val="1"/>
              <c:layout>
                <c:manualLayout>
                  <c:x val="2.1765417170495811E-2"/>
                  <c:y val="-9.3750000000001315E-3"/>
                </c:manualLayout>
              </c:layout>
              <c:showVal val="1"/>
            </c:dLbl>
            <c:dLbl>
              <c:idx val="2"/>
              <c:layout>
                <c:manualLayout>
                  <c:x val="2.9020556227327687E-2"/>
                  <c:y val="3.1250000000000132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362212.5</c:v>
                </c:pt>
                <c:pt idx="1">
                  <c:v>415996</c:v>
                </c:pt>
                <c:pt idx="2">
                  <c:v>358225.2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4183796856106391E-2"/>
                  <c:y val="-6.2500000000000134E-3"/>
                </c:manualLayout>
              </c:layout>
              <c:showVal val="1"/>
            </c:dLbl>
            <c:dLbl>
              <c:idx val="1"/>
              <c:layout>
                <c:manualLayout>
                  <c:x val="1.934703748488522E-2"/>
                  <c:y val="-1.2500000000000001E-2"/>
                </c:manualLayout>
              </c:layout>
              <c:showVal val="1"/>
            </c:dLbl>
            <c:dLbl>
              <c:idx val="2"/>
              <c:layout>
                <c:manualLayout>
                  <c:x val="1.451027811366384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53639.8</c:v>
                </c:pt>
                <c:pt idx="1">
                  <c:v>106962.8</c:v>
                </c:pt>
                <c:pt idx="2">
                  <c:v>20581.900000000001</c:v>
                </c:pt>
              </c:numCache>
            </c:numRef>
          </c:val>
        </c:ser>
        <c:gapWidth val="18"/>
        <c:shape val="box"/>
        <c:axId val="162196864"/>
        <c:axId val="162615296"/>
        <c:axId val="0"/>
      </c:bar3DChart>
      <c:catAx>
        <c:axId val="162196864"/>
        <c:scaling>
          <c:orientation val="minMax"/>
        </c:scaling>
        <c:axPos val="l"/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615296"/>
        <c:crosses val="autoZero"/>
        <c:auto val="1"/>
        <c:lblAlgn val="ctr"/>
        <c:lblOffset val="100"/>
      </c:catAx>
      <c:valAx>
        <c:axId val="162615296"/>
        <c:scaling>
          <c:orientation val="minMax"/>
        </c:scaling>
        <c:delete val="1"/>
        <c:axPos val="b"/>
        <c:numFmt formatCode="#,##0.0" sourceLinked="1"/>
        <c:tickLblPos val="none"/>
        <c:crossAx val="162196864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7083333333333411"/>
          <c:y val="4.3749999999999997E-2"/>
          <c:w val="0.55483858267716535"/>
          <c:h val="0.73780733267716925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1"/>
              <c:layout>
                <c:manualLayout>
                  <c:x val="8.4016393442623058E-2"/>
                  <c:y val="-3.0487804878048797E-2"/>
                </c:manualLayout>
              </c:layout>
              <c:showVal val="1"/>
            </c:dLbl>
            <c:dLbl>
              <c:idx val="2"/>
              <c:layout>
                <c:manualLayout>
                  <c:x val="9.6311475409836061E-2"/>
                  <c:y val="-3.0487804878048797E-2"/>
                </c:manualLayout>
              </c:layout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2749.9</c:v>
                </c:pt>
                <c:pt idx="1">
                  <c:v>2752</c:v>
                </c:pt>
                <c:pt idx="2">
                  <c:v>2752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дома культуры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8248.2000000000007</c:v>
                </c:pt>
                <c:pt idx="1">
                  <c:v>8274</c:v>
                </c:pt>
                <c:pt idx="2">
                  <c:v>8274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музеи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6.1475409836065573E-3"/>
                  <c:y val="-3.0487804878048801E-2"/>
                </c:manualLayout>
              </c:layout>
              <c:showVal val="1"/>
            </c:dLbl>
            <c:dLbl>
              <c:idx val="1"/>
              <c:layout>
                <c:manualLayout>
                  <c:x val="2.0491803278688552E-3"/>
                  <c:y val="-4.2682926829268469E-2"/>
                </c:manualLayout>
              </c:layout>
              <c:showVal val="1"/>
            </c:dLbl>
            <c:dLbl>
              <c:idx val="2"/>
              <c:layout>
                <c:manualLayout>
                  <c:x val="2.0491803278687801E-3"/>
                  <c:y val="-4.2682926829268469E-2"/>
                </c:manualLayout>
              </c:layout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</c:numCache>
            </c:num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945</c:v>
                </c:pt>
                <c:pt idx="1">
                  <c:v>945</c:v>
                </c:pt>
                <c:pt idx="2">
                  <c:v>945</c:v>
                </c:pt>
              </c:numCache>
            </c:numRef>
          </c:val>
        </c:ser>
        <c:gapWidth val="88"/>
        <c:overlap val="100"/>
        <c:axId val="162458240"/>
        <c:axId val="162562432"/>
      </c:barChart>
      <c:catAx>
        <c:axId val="1624582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562432"/>
        <c:crosses val="autoZero"/>
        <c:auto val="1"/>
        <c:lblAlgn val="ctr"/>
        <c:lblOffset val="100"/>
      </c:catAx>
      <c:valAx>
        <c:axId val="162562432"/>
        <c:scaling>
          <c:orientation val="minMax"/>
        </c:scaling>
        <c:delete val="1"/>
        <c:axPos val="l"/>
        <c:numFmt formatCode="#,##0.0" sourceLinked="1"/>
        <c:tickLblPos val="none"/>
        <c:crossAx val="162458240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7280166734228426"/>
          <c:y val="0.27721698722086308"/>
          <c:w val="0.25114990111415481"/>
          <c:h val="0.47056593335669228"/>
        </c:manualLayout>
      </c:layout>
      <c:txPr>
        <a:bodyPr/>
        <a:lstStyle/>
        <a:p>
          <a:pPr>
            <a:defRPr sz="10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1.9829990049995715E-2"/>
          <c:y val="3.6519108891876345E-2"/>
          <c:w val="0.80261815927450664"/>
          <c:h val="0.7836695374015797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14571</c:v>
                </c:pt>
                <c:pt idx="1">
                  <c:v>107201.9</c:v>
                </c:pt>
                <c:pt idx="2">
                  <c:v>189134.6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2037</c:v>
                </c:pt>
                <c:pt idx="1">
                  <c:v>152526.39999999999</c:v>
                </c:pt>
                <c:pt idx="2">
                  <c:v>175805.6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1"/>
            <c:explosion val="0"/>
          </c:dPt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2113</c:v>
                </c:pt>
                <c:pt idx="1">
                  <c:v>58279.5</c:v>
                </c:pt>
                <c:pt idx="2">
                  <c:v>198989.5</c:v>
                </c:pt>
              </c:numCache>
            </c:numRef>
          </c:val>
        </c:ser>
        <c:firstSliceAng val="0"/>
        <c:holeSize val="30"/>
      </c:doughnutChart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31293239424208857"/>
          <c:y val="0.86513415331280363"/>
          <c:w val="0.22938751361115767"/>
          <c:h val="0.11973175484212033"/>
        </c:manualLayout>
      </c:layout>
      <c:txPr>
        <a:bodyPr/>
        <a:lstStyle/>
        <a:p>
          <a:pPr>
            <a:defRPr sz="11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2022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2.5630176893925379E-2"/>
          <c:y val="0.76509871660449624"/>
        </c:manualLayout>
      </c:layout>
    </c:title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6.3658976163142353E-2"/>
          <c:y val="5.6098364927738897E-2"/>
          <c:w val="0.91971375107469777"/>
          <c:h val="0.7281655119713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43"/>
          <c:dLbls>
            <c:dLbl>
              <c:idx val="1"/>
              <c:layout>
                <c:manualLayout>
                  <c:x val="0"/>
                  <c:y val="-3.7985582478410287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1.7741500021852159E-2"/>
                </c:manualLayout>
              </c:layout>
              <c:showVal val="1"/>
            </c:dLbl>
            <c:dLbl>
              <c:idx val="3"/>
              <c:layout>
                <c:manualLayout>
                  <c:x val="-6.5742078040711541E-2"/>
                  <c:y val="0.13050720283824799"/>
                </c:manualLayout>
              </c:layout>
              <c:showVal val="1"/>
            </c:dLbl>
            <c:dLbl>
              <c:idx val="4"/>
              <c:layout>
                <c:manualLayout>
                  <c:x val="-0.14393246429409082"/>
                  <c:y val="3.1038230653387736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0.21475083015467422"/>
                  <c:y val="-3.8844147563729788E-2"/>
                </c:manualLayout>
              </c:layout>
              <c:showVal val="1"/>
            </c:dLbl>
            <c:dLbl>
              <c:idx val="6"/>
              <c:layout>
                <c:manualLayout>
                  <c:x val="-0.26651359725462614"/>
                  <c:y val="-0.11284167479825559"/>
                </c:manualLayout>
              </c:layout>
              <c:showVal val="1"/>
            </c:dLbl>
            <c:dLbl>
              <c:idx val="8"/>
              <c:layout>
                <c:manualLayout>
                  <c:x val="-0.10147276902887142"/>
                  <c:y val="-7.8566947639183524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146051.5</c:v>
                </c:pt>
                <c:pt idx="1">
                  <c:v>2735.2</c:v>
                </c:pt>
                <c:pt idx="2">
                  <c:v>2453.6</c:v>
                </c:pt>
                <c:pt idx="3">
                  <c:v>1911.8</c:v>
                </c:pt>
                <c:pt idx="4">
                  <c:v>8686</c:v>
                </c:pt>
                <c:pt idx="5">
                  <c:v>2940</c:v>
                </c:pt>
                <c:pt idx="6">
                  <c:v>4340.4000000000005</c:v>
                </c:pt>
                <c:pt idx="7">
                  <c:v>624774.5</c:v>
                </c:pt>
                <c:pt idx="8">
                  <c:v>7644.7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796">
                <a:latin typeface="Times New Roman" pitchFamily="18" charset="0"/>
                <a:cs typeface="Times New Roman" pitchFamily="18" charset="0"/>
              </a:defRPr>
            </a:pPr>
            <a:r>
              <a:rPr lang="ru-RU" sz="1796" dirty="0" smtClean="0">
                <a:latin typeface="Times New Roman" pitchFamily="18" charset="0"/>
                <a:cs typeface="Times New Roman" pitchFamily="18" charset="0"/>
              </a:rPr>
              <a:t>2024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3233659048433893E-2"/>
          <c:y val="0.78705750746673908"/>
        </c:manualLayout>
      </c:layout>
    </c:title>
    <c:view3D>
      <c:rotX val="30"/>
      <c:rotY val="50"/>
      <c:perspective val="30"/>
    </c:view3D>
    <c:plotArea>
      <c:layout>
        <c:manualLayout>
          <c:layoutTarget val="inner"/>
          <c:xMode val="edge"/>
          <c:yMode val="edge"/>
          <c:x val="4.3965311761743273E-2"/>
          <c:y val="0.12514667390714088"/>
          <c:w val="0.87511515972628651"/>
          <c:h val="0.709194895465652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30"/>
          <c:dLbls>
            <c:dLbl>
              <c:idx val="1"/>
              <c:layout>
                <c:manualLayout>
                  <c:x val="0.10114477673711264"/>
                  <c:y val="-2.6678251425468275E-2"/>
                </c:manualLayout>
              </c:layout>
              <c:showVal val="1"/>
            </c:dLbl>
            <c:dLbl>
              <c:idx val="2"/>
              <c:layout>
                <c:manualLayout>
                  <c:x val="2.6527645719591542E-2"/>
                  <c:y val="5.9822970404561512E-2"/>
                </c:manualLayout>
              </c:layout>
              <c:showVal val="1"/>
            </c:dLbl>
            <c:dLbl>
              <c:idx val="3"/>
              <c:layout>
                <c:manualLayout>
                  <c:x val="-0.16168961365703838"/>
                  <c:y val="6.5051316861254399E-2"/>
                </c:manualLayout>
              </c:layout>
              <c:showVal val="1"/>
            </c:dLbl>
            <c:dLbl>
              <c:idx val="4"/>
              <c:layout>
                <c:manualLayout>
                  <c:x val="-0.29528300547988001"/>
                  <c:y val="5.0183871843605815E-2"/>
                </c:manualLayout>
              </c:layout>
              <c:showVal val="1"/>
            </c:dLbl>
            <c:dLbl>
              <c:idx val="5"/>
              <c:layout>
                <c:manualLayout>
                  <c:x val="-0.18559070531766431"/>
                  <c:y val="-5.1884224816725541E-2"/>
                </c:manualLayout>
              </c:layout>
              <c:showVal val="1"/>
            </c:dLbl>
            <c:dLbl>
              <c:idx val="6"/>
              <c:layout>
                <c:manualLayout>
                  <c:x val="-7.5756491880678387E-2"/>
                  <c:y val="-0.13052185718164538"/>
                </c:manualLayout>
              </c:layout>
              <c:showVal val="1"/>
            </c:dLbl>
            <c:dLbl>
              <c:idx val="8"/>
              <c:layout>
                <c:manualLayout>
                  <c:x val="4.3901305978632496E-2"/>
                  <c:y val="4.2668693999457032E-2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141984.1</c:v>
                </c:pt>
                <c:pt idx="1">
                  <c:v>2647.6</c:v>
                </c:pt>
                <c:pt idx="2" formatCode="0.0">
                  <c:v>2597</c:v>
                </c:pt>
                <c:pt idx="3" formatCode="0.0">
                  <c:v>1738</c:v>
                </c:pt>
                <c:pt idx="4" formatCode="0.0">
                  <c:v>8950</c:v>
                </c:pt>
                <c:pt idx="5">
                  <c:v>3276</c:v>
                </c:pt>
                <c:pt idx="6">
                  <c:v>1129</c:v>
                </c:pt>
                <c:pt idx="7">
                  <c:v>339069</c:v>
                </c:pt>
                <c:pt idx="8">
                  <c:v>6799</c:v>
                </c:pt>
              </c:numCache>
            </c:numRef>
          </c:val>
        </c:ser>
      </c:pie3DChart>
      <c:spPr>
        <a:noFill/>
        <a:ln w="25371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806">
                <a:latin typeface="Times New Roman" pitchFamily="18" charset="0"/>
                <a:cs typeface="Times New Roman" pitchFamily="18" charset="0"/>
              </a:defRPr>
            </a:pPr>
            <a:r>
              <a:rPr lang="ru-RU" sz="1806" dirty="0" smtClean="0">
                <a:latin typeface="Times New Roman" pitchFamily="18" charset="0"/>
                <a:cs typeface="Times New Roman" pitchFamily="18" charset="0"/>
              </a:rPr>
              <a:t>2023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1.2741278668826708E-2"/>
          <c:y val="0.77228184557262969"/>
        </c:manualLayout>
      </c:layout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1.8555402047347541E-2"/>
          <c:y val="9.776324153113003E-2"/>
          <c:w val="0.930168278502851"/>
          <c:h val="0.763448921033825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"/>
                  <c:y val="0.10997904553959088"/>
                </c:manualLayout>
              </c:layout>
              <c:showVal val="1"/>
            </c:dLbl>
            <c:dLbl>
              <c:idx val="2"/>
              <c:layout>
                <c:manualLayout>
                  <c:x val="-4.7654655623426474E-2"/>
                  <c:y val="0.2279722295043112"/>
                </c:manualLayout>
              </c:layout>
              <c:showVal val="1"/>
            </c:dLbl>
            <c:dLbl>
              <c:idx val="3"/>
              <c:layout>
                <c:manualLayout>
                  <c:x val="-0.18867980213804986"/>
                  <c:y val="0.28634575398350232"/>
                </c:manualLayout>
              </c:layout>
              <c:showVal val="1"/>
            </c:dLbl>
            <c:dLbl>
              <c:idx val="4"/>
              <c:layout>
                <c:manualLayout>
                  <c:x val="-0.17651943904828032"/>
                  <c:y val="0.11030494395983639"/>
                </c:manualLayout>
              </c:layout>
              <c:showVal val="1"/>
            </c:dLbl>
            <c:dLbl>
              <c:idx val="5"/>
              <c:layout>
                <c:manualLayout>
                  <c:x val="-0.1279224027696933"/>
                  <c:y val="1.5428103037768308E-2"/>
                </c:manualLayout>
              </c:layout>
              <c:showVal val="1"/>
            </c:dLbl>
            <c:dLbl>
              <c:idx val="6"/>
              <c:layout>
                <c:manualLayout>
                  <c:x val="-0.18118517297725664"/>
                  <c:y val="-4.0156431241718013E-2"/>
                </c:manualLayout>
              </c:layout>
              <c:showVal val="1"/>
            </c:dLbl>
            <c:dLbl>
              <c:idx val="8"/>
              <c:layout>
                <c:manualLayout>
                  <c:x val="0.12073806941447277"/>
                  <c:y val="5.4421768707482955E-3"/>
                </c:manualLayout>
              </c:layout>
              <c:showVal val="1"/>
            </c:dLbl>
            <c:txPr>
              <a:bodyPr/>
              <a:lstStyle/>
              <a:p>
                <a:pPr>
                  <a:defRPr sz="1104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136283.20000000001</c:v>
                </c:pt>
                <c:pt idx="1">
                  <c:v>2533.3000000000002</c:v>
                </c:pt>
                <c:pt idx="2">
                  <c:v>2509</c:v>
                </c:pt>
                <c:pt idx="3">
                  <c:v>1721</c:v>
                </c:pt>
                <c:pt idx="4">
                  <c:v>8350</c:v>
                </c:pt>
                <c:pt idx="5">
                  <c:v>3150</c:v>
                </c:pt>
                <c:pt idx="6">
                  <c:v>1127</c:v>
                </c:pt>
                <c:pt idx="7">
                  <c:v>319557.5</c:v>
                </c:pt>
                <c:pt idx="8">
                  <c:v>6787</c:v>
                </c:pt>
              </c:numCache>
            </c:numRef>
          </c:val>
        </c:ser>
      </c:pie3DChart>
      <c:spPr>
        <a:noFill/>
        <a:ln w="25440">
          <a:noFill/>
        </a:ln>
      </c:spPr>
    </c:plotArea>
    <c:plotVisOnly val="1"/>
    <c:dispBlanksAs val="zero"/>
  </c:chart>
  <c:txPr>
    <a:bodyPr/>
    <a:lstStyle/>
    <a:p>
      <a:pPr>
        <a:defRPr sz="1806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798">
                <a:latin typeface="Times New Roman" pitchFamily="18" charset="0"/>
                <a:cs typeface="Times New Roman" pitchFamily="18" charset="0"/>
              </a:defRPr>
            </a:pPr>
            <a:r>
              <a:rPr lang="ru-RU" sz="1798" dirty="0" smtClean="0">
                <a:latin typeface="Times New Roman" pitchFamily="18" charset="0"/>
                <a:cs typeface="Times New Roman" pitchFamily="18" charset="0"/>
              </a:rPr>
              <a:t>2025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527281039258001"/>
          <c:y val="0.80045777483921365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1987399854730736E-2"/>
          <c:y val="7.328244274809162E-2"/>
          <c:w val="0.89063219692110607"/>
          <c:h val="0.723825208871792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1"/>
          <c:dPt>
            <c:idx val="7"/>
            <c:explosion val="23"/>
          </c:dPt>
          <c:dLbls>
            <c:dLbl>
              <c:idx val="1"/>
              <c:layout>
                <c:manualLayout>
                  <c:x val="0"/>
                  <c:y val="-0.16948632565967423"/>
                </c:manualLayout>
              </c:layout>
              <c:showVal val="1"/>
            </c:dLbl>
            <c:dLbl>
              <c:idx val="2"/>
              <c:layout>
                <c:manualLayout>
                  <c:x val="3.8294615422364378E-3"/>
                  <c:y val="-5.1284245957804876E-2"/>
                </c:manualLayout>
              </c:layout>
              <c:showVal val="1"/>
            </c:dLbl>
            <c:dLbl>
              <c:idx val="3"/>
              <c:layout>
                <c:manualLayout>
                  <c:x val="-3.6446464018587139E-3"/>
                  <c:y val="9.7259361663761507E-2"/>
                </c:manualLayout>
              </c:layout>
              <c:showVal val="1"/>
            </c:dLbl>
            <c:dLbl>
              <c:idx val="4"/>
              <c:layout>
                <c:manualLayout>
                  <c:x val="-3.644646401858713E-2"/>
                  <c:y val="0.2034179239045501"/>
                </c:manualLayout>
              </c:layout>
              <c:showVal val="1"/>
            </c:dLbl>
            <c:dLbl>
              <c:idx val="5"/>
              <c:layout>
                <c:manualLayout>
                  <c:x val="-0.20751411296050609"/>
                  <c:y val="0.15461056680891988"/>
                </c:manualLayout>
              </c:layout>
              <c:showVal val="1"/>
            </c:dLbl>
            <c:dLbl>
              <c:idx val="6"/>
              <c:layout>
                <c:manualLayout>
                  <c:x val="-0.14040354558089524"/>
                  <c:y val="7.9418164332512014E-3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налоги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147937.70000000001</c:v>
                </c:pt>
                <c:pt idx="1">
                  <c:v>2647.6</c:v>
                </c:pt>
                <c:pt idx="2">
                  <c:v>2681</c:v>
                </c:pt>
                <c:pt idx="3">
                  <c:v>1755</c:v>
                </c:pt>
                <c:pt idx="4">
                  <c:v>9550</c:v>
                </c:pt>
                <c:pt idx="5">
                  <c:v>3407</c:v>
                </c:pt>
                <c:pt idx="6">
                  <c:v>1211</c:v>
                </c:pt>
                <c:pt idx="7">
                  <c:v>268082</c:v>
                </c:pt>
                <c:pt idx="8">
                  <c:v>6809</c:v>
                </c:pt>
              </c:numCache>
            </c:numRef>
          </c:val>
        </c:ser>
      </c:pie3DChart>
      <c:spPr>
        <a:noFill/>
        <a:ln w="25381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160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3908529029175E-2"/>
          <c:y val="0.76269832550001404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3296979347973834E-2"/>
          <c:y val="0"/>
          <c:w val="0.820496611487612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layout>
                <c:manualLayout>
                  <c:x val="-0.19200604197979526"/>
                  <c:y val="-7.6664476716251068E-2"/>
                </c:manualLayout>
              </c:layout>
              <c:tx>
                <c:rich>
                  <a:bodyPr/>
                  <a:lstStyle/>
                  <a:p>
                    <a:pPr>
                      <a:defRPr sz="1201" b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dirty="0" smtClean="0"/>
                      <a:t>92 </a:t>
                    </a:r>
                    <a:r>
                      <a:rPr lang="en-US" dirty="0"/>
                      <a:t>004,3</a:t>
                    </a: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0.22025648503338793"/>
                  <c:y val="-6.5047410792206401E-3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0.1110638520612274"/>
                  <c:y val="-0.13043135486021909"/>
                </c:manualLayout>
              </c:layout>
              <c:tx>
                <c:rich>
                  <a:bodyPr/>
                  <a:lstStyle/>
                  <a:p>
                    <a:pPr>
                      <a:defRPr sz="1201" b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dirty="0" smtClean="0"/>
                      <a:t>39 </a:t>
                    </a:r>
                    <a:r>
                      <a:rPr lang="en-US" dirty="0"/>
                      <a:t>295,1</a:t>
                    </a:r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-6.430820079114045E-4"/>
                  <c:y val="3.8631902020964698E-2"/>
                </c:manualLayout>
              </c:layout>
              <c:tx>
                <c:rich>
                  <a:bodyPr/>
                  <a:lstStyle/>
                  <a:p>
                    <a:pPr>
                      <a:defRPr sz="1201" b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dirty="0" smtClean="0"/>
                      <a:t>49 </a:t>
                    </a:r>
                    <a:r>
                      <a:rPr lang="en-US" dirty="0"/>
                      <a:t>212,4</a:t>
                    </a:r>
                  </a:p>
                </c:rich>
              </c:tx>
              <c:spPr/>
              <c:showVal val="1"/>
            </c:dLbl>
            <c:dLbl>
              <c:idx val="4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6"/>
              <c:layout>
                <c:manualLayout>
                  <c:x val="0.10859980109323958"/>
                  <c:y val="2.0373991233661171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7"/>
              <c:layout>
                <c:manualLayout>
                  <c:x val="8.5542578602377517E-2"/>
                  <c:y val="-4.982411251357557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dLbl>
              <c:idx val="8"/>
              <c:layout>
                <c:manualLayout>
                  <c:x val="6.7905649372291974E-2"/>
                  <c:y val="1.046539046681888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txPr>
              <a:bodyPr/>
              <a:lstStyle/>
              <a:p>
                <a:pPr>
                  <a:defRPr sz="1201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общегосударственныевопросы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384919.7</c:v>
                </c:pt>
                <c:pt idx="1">
                  <c:v>61015.6</c:v>
                </c:pt>
                <c:pt idx="2">
                  <c:v>139295.1</c:v>
                </c:pt>
                <c:pt idx="3">
                  <c:v>149212.4</c:v>
                </c:pt>
                <c:pt idx="4">
                  <c:v>789.9</c:v>
                </c:pt>
                <c:pt idx="5">
                  <c:v>7336.3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160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51388837058874"/>
          <c:y val="0.79876591814912368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077972817835523E-2"/>
          <c:y val="0.17475430496980246"/>
          <c:w val="0.92504303188755754"/>
          <c:h val="0.7412287026926840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Lbls>
            <c:dLbl>
              <c:idx val="1"/>
              <c:layout>
                <c:manualLayout>
                  <c:x val="-3.4422744188587838E-2"/>
                  <c:y val="9.1742140479862705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8.063162112446047E-2"/>
                  <c:y val="3.9342247167557673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0.1445581869729661"/>
                  <c:y val="-2.1046235199981441E-2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2570339406732736"/>
                  <c:y val="-4.079090553185007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1.2056896897139977E-3"/>
                  <c:y val="-4.079088052137813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7.9810465095101535E-2"/>
                  <c:y val="1.4721510326673083E-2"/>
                </c:manualLayout>
              </c:layout>
              <c:showVal val="1"/>
            </c:dLbl>
            <c:dLbl>
              <c:idx val="8"/>
              <c:layout>
                <c:manualLayout>
                  <c:x val="0.20180165166833314"/>
                  <c:y val="-4.360619216190055E-3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20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 сфера</c:v>
                </c:pt>
                <c:pt idx="1">
                  <c:v>общегосударственные вопросы</c:v>
                </c:pt>
                <c:pt idx="2">
                  <c:v>нациоанльная экономика</c:v>
                </c:pt>
                <c:pt idx="3">
                  <c:v>жилищное-коммунальное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415996.3</c:v>
                </c:pt>
                <c:pt idx="1">
                  <c:v>33146.199999999997</c:v>
                </c:pt>
                <c:pt idx="2">
                  <c:v>33695.599999999999</c:v>
                </c:pt>
                <c:pt idx="3">
                  <c:v>21688.2</c:v>
                </c:pt>
                <c:pt idx="4">
                  <c:v>928.2</c:v>
                </c:pt>
                <c:pt idx="5">
                  <c:v>5630.3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417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1399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3.4064100189257498E-2"/>
          <c:y val="0.7098626793350028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7766683331482283E-2"/>
          <c:y val="0.15529355597125846"/>
          <c:w val="0.84354336973311206"/>
          <c:h val="0.725538121036656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8"/>
          <c:dLbls>
            <c:dLbl>
              <c:idx val="1"/>
              <c:layout>
                <c:manualLayout>
                  <c:x val="0"/>
                  <c:y val="-7.5757252501875844E-2"/>
                </c:manualLayout>
              </c:layout>
              <c:showVal val="1"/>
            </c:dLbl>
            <c:dLbl>
              <c:idx val="2"/>
              <c:layout>
                <c:manualLayout>
                  <c:x val="1.7849176984287386E-2"/>
                  <c:y val="-6.5501685997631481E-2"/>
                </c:manualLayout>
              </c:layout>
              <c:showVal val="1"/>
            </c:dLbl>
            <c:dLbl>
              <c:idx val="4"/>
              <c:layout>
                <c:manualLayout>
                  <c:x val="-4.7711552802503526E-2"/>
                  <c:y val="-4.491136082157357E-2"/>
                </c:manualLayout>
              </c:layout>
              <c:showVal val="1"/>
            </c:dLbl>
            <c:dLbl>
              <c:idx val="5"/>
              <c:layout>
                <c:manualLayout>
                  <c:x val="0.11225586331409447"/>
                  <c:y val="-7.0660025131760937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5215369293849998"/>
                  <c:y val="-2.0357811186345682E-2"/>
                </c:manualLayout>
              </c:layout>
              <c:dLblPos val="bestFit"/>
              <c:showVal val="1"/>
            </c:dLbl>
            <c:dLbl>
              <c:idx val="7"/>
              <c:layout>
                <c:manualLayout>
                  <c:x val="0.2805712130160134"/>
                  <c:y val="6.3010567995877675E-2"/>
                </c:manualLayout>
              </c:layout>
              <c:showVal val="1"/>
            </c:dLbl>
            <c:dLbl>
              <c:idx val="8"/>
              <c:layout>
                <c:manualLayout>
                  <c:x val="0.13507056563607617"/>
                  <c:y val="-8.1897218391856919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Социально-кльтурные</c:v>
                </c:pt>
                <c:pt idx="1">
                  <c:v>Общегосударств.</c:v>
                </c:pt>
                <c:pt idx="2">
                  <c:v>Национальн.эконом.</c:v>
                </c:pt>
                <c:pt idx="3">
                  <c:v>ЖКХ</c:v>
                </c:pt>
                <c:pt idx="4">
                  <c:v>нац.оборона</c:v>
                </c:pt>
                <c:pt idx="5">
                  <c:v>нац.безоп.</c:v>
                </c:pt>
                <c:pt idx="6">
                  <c:v>охрана окружающей среды</c:v>
                </c:pt>
                <c:pt idx="7">
                  <c:v>обслуж.гос.долга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362212.5</c:v>
                </c:pt>
                <c:pt idx="1">
                  <c:v>35500</c:v>
                </c:pt>
                <c:pt idx="2">
                  <c:v>35408.300000000003</c:v>
                </c:pt>
                <c:pt idx="3">
                  <c:v>41872.1</c:v>
                </c:pt>
                <c:pt idx="4">
                  <c:v>877.2</c:v>
                </c:pt>
                <c:pt idx="5">
                  <c:v>5869.3</c:v>
                </c:pt>
                <c:pt idx="6">
                  <c:v>3150</c:v>
                </c:pt>
                <c:pt idx="7">
                  <c:v>10</c:v>
                </c:pt>
              </c:numCache>
            </c:numRef>
          </c:val>
        </c:ser>
      </c:pie3DChart>
      <c:spPr>
        <a:noFill/>
        <a:ln w="25378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147311353849626"/>
          <c:y val="0.64331602535506427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765538665464143"/>
          <c:y val="8.3932887925221231E-2"/>
          <c:w val="0.8495997872664357"/>
          <c:h val="0.7475471513435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4"/>
          <c:dPt>
            <c:idx val="0"/>
            <c:explosion val="29"/>
          </c:dPt>
          <c:dLbls>
            <c:dLbl>
              <c:idx val="1"/>
              <c:layout>
                <c:manualLayout>
                  <c:x val="-6.1733293861939251E-2"/>
                  <c:y val="2.9240605969436981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9.0370525597040452E-2"/>
                  <c:y val="1.7730519446836335E-2"/>
                </c:manualLayout>
              </c:layout>
              <c:showVal val="1"/>
            </c:dLbl>
            <c:dLbl>
              <c:idx val="3"/>
              <c:layout>
                <c:manualLayout>
                  <c:x val="-5.8680694552822335E-2"/>
                  <c:y val="-1.7073365251942609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0.12425618271679344"/>
                  <c:y val="-4.0717299851646002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6.3441576362483765E-2"/>
                  <c:y val="3.3394909794482862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8.0547763211495024E-2"/>
                  <c:y val="-6.4663423269072104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соц.-культ.</c:v>
                </c:pt>
                <c:pt idx="1">
                  <c:v>общегос.</c:v>
                </c:pt>
                <c:pt idx="2">
                  <c:v>нац.эконом.</c:v>
                </c:pt>
                <c:pt idx="3">
                  <c:v>ЖКХ</c:v>
                </c:pt>
                <c:pt idx="4">
                  <c:v>нац.обор.</c:v>
                </c:pt>
                <c:pt idx="5">
                  <c:v>нац.без.</c:v>
                </c:pt>
                <c:pt idx="6">
                  <c:v>обслуж.мун.долга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0">
                  <c:v>358225.2</c:v>
                </c:pt>
                <c:pt idx="1">
                  <c:v>31806.2</c:v>
                </c:pt>
                <c:pt idx="2">
                  <c:v>29784.6</c:v>
                </c:pt>
                <c:pt idx="3">
                  <c:v>20610.599999999995</c:v>
                </c:pt>
                <c:pt idx="4">
                  <c:v>948.4</c:v>
                </c:pt>
                <c:pt idx="5">
                  <c:v>5630.3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0.1226</cdr:y>
    </cdr:from>
    <cdr:to>
      <cdr:x>1</cdr:x>
      <cdr:y>0.18383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0482" y="432594"/>
          <a:ext cx="86409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0.17747</cdr:y>
    </cdr:from>
    <cdr:to>
      <cdr:x>1</cdr:x>
      <cdr:y>0.47278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95749" y="567705"/>
          <a:ext cx="957743" cy="944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0.21569</cdr:x>
      <cdr:y>0.11628</cdr:y>
    </cdr:from>
    <cdr:to>
      <cdr:x>0.25</cdr:x>
      <cdr:y>0.89225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07619" y="360039"/>
          <a:ext cx="128485" cy="24026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0.46166</cdr:x>
      <cdr:y>0.92658</cdr:y>
    </cdr:from>
    <cdr:to>
      <cdr:x>0.50013</cdr:x>
      <cdr:y>0.97309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1728663" y="2869009"/>
          <a:ext cx="144017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0.50946</cdr:x>
      <cdr:y>0.08743</cdr:y>
    </cdr:from>
    <cdr:to>
      <cdr:x>0.50946</cdr:x>
      <cdr:y>0.25022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1959645" y="279673"/>
          <a:ext cx="0" cy="52073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0.49074</cdr:x>
      <cdr:y>0.35756</cdr:y>
    </cdr:from>
    <cdr:to>
      <cdr:x>0.49074</cdr:x>
      <cdr:y>0.54361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1887637" y="1143769"/>
          <a:ext cx="0" cy="59514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0.30354</cdr:x>
      <cdr:y>0.13245</cdr:y>
    </cdr:from>
    <cdr:to>
      <cdr:x>0.5106</cdr:x>
      <cdr:y>0.22548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167557" y="423689"/>
          <a:ext cx="796459" cy="2975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58,2 %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0.05401</cdr:x>
      <cdr:y>0.89277</cdr:y>
    </cdr:from>
    <cdr:to>
      <cdr:x>0.8486</cdr:x>
      <cdr:y>0.90666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23440" y="3155043"/>
          <a:ext cx="3287089" cy="490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0.85094</cdr:x>
      <cdr:y>0.49651</cdr:y>
    </cdr:from>
    <cdr:to>
      <cdr:x>0.88603</cdr:x>
      <cdr:y>0.54025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 flipH="1">
          <a:off x="3606820" y="1804989"/>
          <a:ext cx="148734" cy="159011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0.85712</cdr:x>
      <cdr:y>0.29978</cdr:y>
    </cdr:from>
    <cdr:to>
      <cdr:x>0.89221</cdr:x>
      <cdr:y>0.34352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 flipH="1">
          <a:off x="3545759" y="1059425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0.0588</cdr:x>
      <cdr:y>0.10349</cdr:y>
    </cdr:from>
    <cdr:to>
      <cdr:x>0.21049</cdr:x>
      <cdr:y>0.16244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9231" y="376225"/>
          <a:ext cx="642945" cy="214318"/>
        </a:xfrm>
        <a:prstGeom xmlns:a="http://schemas.openxmlformats.org/drawingml/2006/main" prst="wedgeRectCallout">
          <a:avLst>
            <a:gd name="adj1" fmla="val 35270"/>
            <a:gd name="adj2" fmla="val -88273"/>
          </a:avLst>
        </a:prstGeom>
        <a:solidFill xmlns:a="http://schemas.openxmlformats.org/drawingml/2006/main">
          <a:srgbClr val="FF66FF"/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18116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0.0846</cdr:x>
      <cdr:y>0.14841</cdr:y>
    </cdr:from>
    <cdr:to>
      <cdr:x>0.11202</cdr:x>
      <cdr:y>0.71542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44263" y="603127"/>
          <a:ext cx="144016" cy="230433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solidFill>
            <a:schemeClr val="bg1">
              <a:lumMod val="85000"/>
            </a:schemeClr>
          </a:solidFill>
        </a:ln>
        <a:scene3d xmlns:a="http://schemas.openxmlformats.org/drawingml/2006/main">
          <a:camera prst="orthographicFront">
            <a:rot lat="0" lon="20999997" rev="0"/>
          </a:camera>
          <a:lightRig rig="threePt" dir="t">
            <a:rot lat="0" lon="0" rev="0"/>
          </a:lightRig>
        </a:scene3d>
        <a:sp3d xmlns:a="http://schemas.openxmlformats.org/drawingml/2006/main" prstMaterial="dkEdge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0.23203</cdr:x>
      <cdr:y>0.48549</cdr:y>
    </cdr:from>
    <cdr:to>
      <cdr:x>0.27819</cdr:x>
      <cdr:y>0.52092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8350" y="1973014"/>
          <a:ext cx="24236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0.21725</cdr:x>
      <cdr:y>0.43729</cdr:y>
    </cdr:from>
    <cdr:to>
      <cdr:x>0.39137</cdr:x>
      <cdr:y>0.66229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0879" y="17771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0.20089</cdr:x>
      <cdr:y>0.43534</cdr:y>
    </cdr:from>
    <cdr:to>
      <cdr:x>0.37501</cdr:x>
      <cdr:y>0.66034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4954" y="17692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0.25157</cdr:x>
      <cdr:y>0.43937</cdr:y>
    </cdr:from>
    <cdr:to>
      <cdr:x>0.42569</cdr:x>
      <cdr:y>0.66437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321086" y="17855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18,7%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0.14831</cdr:x>
      <cdr:y>0.77473</cdr:y>
    </cdr:from>
    <cdr:to>
      <cdr:x>0.73762</cdr:x>
      <cdr:y>0.79984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04081" y="3148510"/>
          <a:ext cx="3592438" cy="10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0.23057</cdr:x>
      <cdr:y>0.21961</cdr:y>
    </cdr:from>
    <cdr:to>
      <cdr:x>0.40748</cdr:x>
      <cdr:y>0.29062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938510" y="914807"/>
          <a:ext cx="720080" cy="295800"/>
        </a:xfrm>
        <a:prstGeom xmlns:a="http://schemas.openxmlformats.org/drawingml/2006/main" prst="wedgeRectCallout">
          <a:avLst>
            <a:gd name="adj1" fmla="val 82564"/>
            <a:gd name="adj2" fmla="val 32796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14 571,0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0.25347</cdr:x>
      <cdr:y>0.0986</cdr:y>
    </cdr:from>
    <cdr:to>
      <cdr:x>0.41133</cdr:x>
      <cdr:y>0.16961</cdr:y>
    </cdr:to>
    <cdr:sp macro="" textlink="">
      <cdr:nvSpPr>
        <cdr:cNvPr id="3" name="Прямоугольная выноска 2"/>
        <cdr:cNvSpPr/>
      </cdr:nvSpPr>
      <cdr:spPr>
        <a:xfrm xmlns:a="http://schemas.openxmlformats.org/drawingml/2006/main">
          <a:off x="1031726" y="410741"/>
          <a:ext cx="642546" cy="295799"/>
        </a:xfrm>
        <a:prstGeom xmlns:a="http://schemas.openxmlformats.org/drawingml/2006/main" prst="wedgeRectCallout">
          <a:avLst>
            <a:gd name="adj1" fmla="val 55195"/>
            <a:gd name="adj2" fmla="val 79003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2 037,0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0.27147</cdr:y>
    </cdr:from>
    <cdr:to>
      <cdr:x>0.79668</cdr:x>
      <cdr:y>0.34573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2255868" y="1130834"/>
          <a:ext cx="986897" cy="309325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107 201,9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0.04674</cdr:y>
    </cdr:from>
    <cdr:to>
      <cdr:x>0.77899</cdr:x>
      <cdr:y>0.11589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2327874" y="194700"/>
          <a:ext cx="842884" cy="28804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58 279,5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0.15046</cdr:y>
    </cdr:from>
    <cdr:to>
      <cdr:x>0.7613</cdr:x>
      <cdr:y>0.22472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2255869" y="626756"/>
          <a:ext cx="842882" cy="309348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152 526,4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0.42704</cdr:y>
    </cdr:from>
    <cdr:to>
      <cdr:x>0.69894</cdr:x>
      <cdr:y>0.49805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327870" y="1778893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2023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0.64267</cdr:x>
      <cdr:y>0.49619</cdr:y>
    </cdr:from>
    <cdr:to>
      <cdr:x>0.7697</cdr:x>
      <cdr:y>0.5672</cdr:y>
    </cdr:to>
    <cdr:sp macro="" textlink="">
      <cdr:nvSpPr>
        <cdr:cNvPr id="10" name="Прямоугольная выноска 9"/>
        <cdr:cNvSpPr/>
      </cdr:nvSpPr>
      <cdr:spPr>
        <a:xfrm xmlns:a="http://schemas.openxmlformats.org/drawingml/2006/main">
          <a:off x="2615902" y="2066925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2024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0.71344</cdr:x>
      <cdr:y>0.56533</cdr:y>
    </cdr:from>
    <cdr:to>
      <cdr:x>0.84047</cdr:x>
      <cdr:y>0.63598</cdr:y>
    </cdr:to>
    <cdr:sp macro="" textlink="">
      <cdr:nvSpPr>
        <cdr:cNvPr id="11" name="Прямоугольная выноска 10"/>
        <cdr:cNvSpPr/>
      </cdr:nvSpPr>
      <cdr:spPr>
        <a:xfrm xmlns:a="http://schemas.openxmlformats.org/drawingml/2006/main">
          <a:off x="2903934" y="2354957"/>
          <a:ext cx="517056" cy="294288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2025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GB"/>
              <a:t>I.</a:t>
            </a:r>
            <a:r>
              <a:rPr lang="ru-RU"/>
              <a:t>ВВОДНАЯ ЧАСТЬ</a:t>
            </a:r>
            <a:endParaRPr lang="en-GB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4169FA-9E8D-4D45-8A42-67AB4791F5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US"/>
              <a:t>I.</a:t>
            </a:r>
            <a:r>
              <a:rPr lang="ru-RU"/>
              <a:t>ВВОДНАЯ ЧАСТЬ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3763"/>
            <a:ext cx="5413375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FD7D632-37B7-4FAE-9D20-3B93C71A3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C250C-EA47-4738-BC05-9C042CDF6FB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7" name="Верхний колонтитул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154E3-3FA3-4627-89EF-2881030C8A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81" name="Верхний колонтитул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D147-CF73-4359-871E-033AF78082CD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630-E800-4EA1-B25C-1879FE1AE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EFDF-8D77-4082-A601-0EFAC06409EB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B6A1-C5EC-4A87-8462-265C469EE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72B-E18B-4C3F-A772-EA1E770DE69F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E173-2AC4-435E-B8D3-165D244E0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9B17-957D-4D79-92AB-3BB4370ACC6E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F796-87FC-4DFC-98B5-EC3D397297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66EE-8B10-4C54-A168-7C93CF780DAC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071B-1700-43E5-92AD-C7EA5C1C41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6A4-104C-47DE-AF1B-B687ECD79773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4D60-98E9-4680-A8C7-A3E278332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12C5-DAE4-4BD0-B157-85553FAD2652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774-A242-4A3C-9D8C-662EA0C0A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21BC-E632-4E8D-AFF0-1E8C01058842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3D85-B44C-424F-8526-DDDDB8C51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3D94-BAEE-4BF3-9DBC-A95D7DCA9BA9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8D71-2BFB-442D-9E6E-80B263261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EF38A-8816-4EC3-8377-6DA5242756ED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65BA-F489-46D4-A64E-BEDF9F9E8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ADB0-4DEF-4D9A-930F-80F9ED806F7C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F2D0-CD22-49F7-B999-AE49A04E8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>
                <a:lumMod val="39000"/>
                <a:lumOff val="61000"/>
                <a:alpha val="32000"/>
              </a:srgbClr>
            </a:gs>
            <a:gs pos="10000">
              <a:schemeClr val="accent5">
                <a:lumMod val="86000"/>
                <a:lumOff val="14000"/>
                <a:alpha val="24000"/>
              </a:schemeClr>
            </a:gs>
            <a:gs pos="93000">
              <a:srgbClr val="C4D6EB"/>
            </a:gs>
            <a:gs pos="49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69E18-7D76-4B0F-B153-1CBB744ED692}" type="datetime1">
              <a:rPr lang="ru-RU"/>
              <a:pPr>
                <a:defRPr/>
              </a:pPr>
              <a:t>13.02.2023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8E7E56-D904-4282-9E31-2E52D4F134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images.yandex.ru/yandsearch?p=1&amp;text=%D0%B4%D0%BE%D0%BC%20%D0%BF%D0%BE%D0%B4%20%D0%B7%D0%BE%D0%BD%D1%82%D0%B8%D0%BA%D0%BE%D0%BC%D0%92%20%D0%BA%D0%B0%D1%80%D1%82%D0%B8%D0%BD%D0%BA%D0%B0%D1%85&amp;fp=1&amp;img_url=http://prv0.lori-images.net/malenkii-dom-na-pachkah-dollarov-pod-zontikom-0001872424-preview.jpg&amp;pos=48&amp;uinfo=ww-1903-wh-985-fw-1678-fh-598-pd-1&amp;rpt=simage" TargetMode="External"/><Relationship Id="rId18" Type="http://schemas.openxmlformats.org/officeDocument/2006/relationships/hyperlink" Target="http://images.yandex.ru/yandsearch?text=%D0%B1%D1%8E%D0%B4%D0%B6%D0%B5%D1%82%20%D0%92%20%D0%9A%D0%90%D0%A0%D0%A2%D0%98%D0%9D%D0%9A%D0%90%D0%A5&amp;fp=0&amp;img_url=http://images.unian.net/photos/2007_09/1189772251.jpg&amp;pos=6&amp;uinfo=ww-1903-wh-985-fw-1678-fh-598-pd-1&amp;rpt=simage" TargetMode="External"/><Relationship Id="rId26" Type="http://schemas.openxmlformats.org/officeDocument/2006/relationships/image" Target="../media/image18.png"/><Relationship Id="rId3" Type="http://schemas.openxmlformats.org/officeDocument/2006/relationships/hyperlink" Target="http://images.yandex.ru/yandsearch?source=wiz&amp;fp=0&amp;img_url=http://www.novostimira.com.ua/images/news/1362140675_671.jpg&amp;uinfo=ww-1903-wh-985-fw-0-fh-598-pd-1&amp;text=%D1%81%D0%BE%D1%86%D0%B8%D0%B0%D0%BB%D1%8C%D0%BD%D0%B0%D1%8F%20%D0%B7%D0%B0%D1%89%D0%B8%D1%82%D0%B0%20%D0%B2%20%D0%BA%D0%B0%D1%80%D1%82%D0%B8%D0%BD%D0%BA%D0%B0%D1%85&amp;noreask=1&amp;pos=12&amp;lr=1095&amp;rpt=simage" TargetMode="External"/><Relationship Id="rId21" Type="http://schemas.openxmlformats.org/officeDocument/2006/relationships/image" Target="../media/image13.png"/><Relationship Id="rId7" Type="http://schemas.openxmlformats.org/officeDocument/2006/relationships/hyperlink" Target="http://images.yandex.ru/yandsearch?source=wiz&amp;fp=1&amp;img_url=http://images.tiu.ru/5569213_w200_h200_kursibug2010.jpg&amp;uinfo=ww-1903-wh-985-fw-1678-fh-598-pd-1&amp;p=1&amp;text=%D0%BE%D0%B1%D1%80%D0%B0%D0%B7%D0%BE%D0%B2%D0%B0%D0%BD%D0%B8%D0%B5%20%D0%B2%20%D0%BA%D0%B0%D1%80%D1%82%D0%B8%D0%BD%D0%BA%D0%B0%D1%85&amp;noreask=1&amp;pos=42&amp;rpt=simage&amp;lr=1095" TargetMode="External"/><Relationship Id="rId12" Type="http://schemas.openxmlformats.org/officeDocument/2006/relationships/hyperlink" Target="http://images.yandex.ru/yandsearch?p=3&amp;text=%D0%9D%D0%90%D0%A6%D0%98%D0%9E%D0%9D%D0%90%D0%9B%D0%AC%D0%9D%D0%90%D0%AF%20%D0%AD%D0%9A%D0%9E%D0%9D%D0%9E%D0%9C%D0%98%D0%9A%D0%90%20%D0%92%20%D0%BA%D0%B0%D1%80%D1%82%D0%B8%D0%BD%D0%BA%D0%B0%D1%85&amp;fp=3&amp;img_url=http://www.fresher.ru/manager_content/images/11-novejshix-oblastej-nauki-o-kotoryx-vazhno-znat/10.jpg&amp;pos=105&amp;uinfo=ww-1903-wh-985-fw-1678-fh-598-pd-1&amp;rpt=simage" TargetMode="External"/><Relationship Id="rId17" Type="http://schemas.openxmlformats.org/officeDocument/2006/relationships/hyperlink" Target="http://images.yandex.ru/yandsearch?p=1&amp;text=%D0%B7%D0%BD%D0%B0%D0%BA%20%D0%BF%D0%BE%D0%BB%D0%B8%D1%86%D0%B8%D0%B8&amp;fp=1&amp;img_url=http://psp.ru/upload/iblock/8bc/7040c24b-4d4e-11e1-829f-001517d7b291_e13c2f45-4e54-11e2-99f2-001517d7b291.jpeg&amp;pos=48&amp;uinfo=ww-1903-wh-985-fw-1678-fh-598-pd-1&amp;rpt=simage" TargetMode="External"/><Relationship Id="rId25" Type="http://schemas.openxmlformats.org/officeDocument/2006/relationships/image" Target="../media/image17.png"/><Relationship Id="rId2" Type="http://schemas.openxmlformats.org/officeDocument/2006/relationships/image" Target="../media/image8.jpeg"/><Relationship Id="rId16" Type="http://schemas.openxmlformats.org/officeDocument/2006/relationships/image" Target="../media/image11.jpeg"/><Relationship Id="rId20" Type="http://schemas.openxmlformats.org/officeDocument/2006/relationships/image" Target="../media/image12.png"/><Relationship Id="rId29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cs302706.userapi.com/g37441838/a_82504f0d.jpg&amp;uinfo=ww-1903-wh-985-fw-1678-fh-598-pd-1&amp;p=1&amp;text=%D0%BA%D1%83%D0%BB%D1%8C%D1%82%D1%83%D1%80%D0%B0%20%D0%B2%20%D0%BA%D0%B0%D1%80%D1%82%D0%B8%D0%BD%D0%BA%D0%B0%D1%85&amp;noreask=1&amp;pos=38&amp;rpt=simage&amp;lr=1095" TargetMode="External"/><Relationship Id="rId11" Type="http://schemas.openxmlformats.org/officeDocument/2006/relationships/hyperlink" Target="http://images.yandex.ru/yandsearch?source=wiz&amp;fp=0&amp;img_url=http://www.asfera.info/img/spaw/big/monit_big.jpg&amp;uinfo=ww-1903-wh-985-fw-0-fh-598-pd-1&amp;text=%D0%A1%D0%A0%D0%95%D0%94%D0%A1%D0%A2%D0%92%D0%90%20%D0%9C%D0%90%D0%A1%D0%A1%D0%9E%D0%92%D0%9E%D0%99%20%D0%98%D0%9D%D0%A4%D0%9E%D0%A0%D0%9C%D0%90%D0%A6%D0%98%D0%98%20%D0%B2%20%D0%BA%D0%B0%D1%80%D1%82%D0%B8%D0%BD%D0%BA%D0%B0%D1%85&amp;noreask=1&amp;pos=1&amp;lr=1095&amp;rpt=simage" TargetMode="External"/><Relationship Id="rId24" Type="http://schemas.openxmlformats.org/officeDocument/2006/relationships/image" Target="../media/image16.png"/><Relationship Id="rId5" Type="http://schemas.openxmlformats.org/officeDocument/2006/relationships/hyperlink" Target="http://images.yandex.ru/yandsearch?source=wiz&amp;fp=0&amp;img_url=http://chel.mk.ru/upload/iblock_mk/475/44/20/54/DETAIL_PICTURE_516127.jpg&amp;uinfo=ww-1903-wh-985-fw-1678-fh-598-pd-1&amp;text=%D0%B6%D0%BA%D1%85%20%D0%B2%20%D0%BA%D0%B0%D1%80%D1%82%D0%B8%D0%BD%D0%BA%D0%B0%D1%85&amp;noreask=1&amp;pos=21&amp;rpt=simage&amp;lr=1095" TargetMode="External"/><Relationship Id="rId15" Type="http://schemas.openxmlformats.org/officeDocument/2006/relationships/hyperlink" Target="http://images.yandex.ru/yandsearch?source=wiz&amp;fp=3&amp;img_url=http://nstarikov.ru/new/wp-content/uploads/2011/07/turkey.jpg&amp;uinfo=ww-1903-wh-985-fw-1678-fh-598-pd-1&amp;p=3&amp;text=%D0%9A%D0%90%D0%A0%D0%A2%D0%90%20%D0%92%20%D0%9A%D0%90%D0%A0%D0%A2%D0%98%D0%9D%D0%9A%D0%90%D0%A5&amp;noreask=1&amp;pos=95&amp;rpt=simage&amp;lr=1095" TargetMode="External"/><Relationship Id="rId23" Type="http://schemas.openxmlformats.org/officeDocument/2006/relationships/image" Target="../media/image15.png"/><Relationship Id="rId28" Type="http://schemas.openxmlformats.org/officeDocument/2006/relationships/hyperlink" Target="http://images.yandex.ru/yandsearch?source=wiz&amp;fp=0&amp;img_url=http://izhevsk.ru/forums/icons/forum_pictures/004406/4406843.jpg&amp;uinfo=ww-1903-wh-985-fw-0-fh-598-pd-1&amp;text=%D0%9A%D0%90%D0%A0%D0%A2%D0%98%D0%9D%D0%9A%D0%90%20%D0%9F%D0%9E%D0%94%D0%90%D0%A0%D0%9E%D0%9A&amp;noreask=1&amp;pos=23&amp;lr=1095&amp;rpt=simage" TargetMode="External"/><Relationship Id="rId10" Type="http://schemas.openxmlformats.org/officeDocument/2006/relationships/image" Target="../media/image10.jpeg"/><Relationship Id="rId19" Type="http://schemas.openxmlformats.org/officeDocument/2006/relationships/hyperlink" Target="http://images.yandex.ru/yandsearch?p=4&amp;text=%D0%BF%D0%BE%D0%B4%D0%B0%D1%80%D0%BE%D0%BA%20%D0%B2%20%D0%BA%D0%B0%D1%80%D1%82%D0%B8%D0%BD%D0%BA%D0%B0%D1%85&amp;fp=4&amp;img_url=http://www.cool-birthday.com/b/cards/woman/08.jpg&amp;pos=132&amp;uinfo=ww-1903-wh-985-fw-1678-fh-598-pd-1&amp;rpt=simage" TargetMode="External"/><Relationship Id="rId4" Type="http://schemas.openxmlformats.org/officeDocument/2006/relationships/hyperlink" Target="http://images.yandex.ru/yandsearch?source=wiz&amp;fp=3&amp;img_url=http://www.fermer.ru/files/imagecache/advf-author-pane/pictures/picture-750.jpg&amp;uinfo=ww-1903-wh-985-fw-1678-fh-598-pd-1&amp;p=3&amp;text=%D0%97%D0%94%D0%A0%D0%90%D0%92%D0%9E%D0%9E%D0%A5%D0%A0%D0%90%D0%9D%D0%95%D0%9D%D0%98%D0%95%20%D0%B2%20%D0%BA%D0%B0%D1%80%D1%82%D0%B8%D0%BD%D0%BA%D0%B0%D1%85&amp;noreask=1&amp;pos=114&amp;rpt=simage&amp;lr=1095" TargetMode="External"/><Relationship Id="rId9" Type="http://schemas.openxmlformats.org/officeDocument/2006/relationships/hyperlink" Target="http://images.yandex.ru/yandsearch?text=%D0%A4%D0%98%D0%97%D0%9A%D0%A3%D0%9B%D0%AC%D0%A2%D0%A3%D0%A0%D0%90%20%D0%98%20%D0%A1%D0%9F%D0%9E%D0%A0%D0%A2%20%D0%B2%20%D0%BA%D0%B0%D1%80%D1%82%D0%B8%D0%BD%D0%BA%D0%B0%D1%85&amp;fp=0&amp;img_url=http://sphotos-c.ak.fbcdn.net/hphotos-ak-ash3/c35.0.403.403/p403x403/556438_10152098741015521_193861676_n.jpg&amp;pos=0&amp;uinfo=ww-1903-wh-985-fw-1678-fh-598-pd-1&amp;rpt=simage" TargetMode="External"/><Relationship Id="rId14" Type="http://schemas.openxmlformats.org/officeDocument/2006/relationships/hyperlink" Target="http://images.yandex.ru/yandsearch?p=4&amp;text=%D0%B3%D0%BE%D1%81%D1%83%D0%B4%D0%B0%D1%80%D1%81%D1%82%D0%B2%D0%B5%D0%BD%D0%BD%D1%8B%D0%B9%20%D0%B4%D0%BE%D0%BB%D0%B3%D0%92%20%D0%BA%D0%B0%D1%80%D1%82%D0%B8%D0%BD%D0%BA%D0%B0%D1%85&amp;fp=4&amp;img_url=http://495ru.ru/modules/qplboard/image_db/473115_1_b.JPG&amp;pos=132&amp;uinfo=ww-1903-wh-985-fw-1678-fh-598-pd-1&amp;rpt=simage" TargetMode="External"/><Relationship Id="rId22" Type="http://schemas.openxmlformats.org/officeDocument/2006/relationships/image" Target="../media/image14.png"/><Relationship Id="rId27" Type="http://schemas.openxmlformats.org/officeDocument/2006/relationships/image" Target="../media/image19.jpeg"/><Relationship Id="rId30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16815"/>
            <a:ext cx="7302524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4643446"/>
            <a:ext cx="2943225" cy="207170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2023-2025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1028" name="Picture 4" descr="I:\Изображение 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521" y="4625584"/>
            <a:ext cx="2929073" cy="219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I:\2011\ГОк фото 22\48 слив шлака с печ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214290"/>
            <a:ext cx="3071834" cy="208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I:\2011\Зимний Сорск\IMG_9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71438"/>
            <a:ext cx="321467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I:\2011\Сорск 0409\IMG_50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4619632"/>
            <a:ext cx="3071834" cy="209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I:\2013\250713 Фото с крыши Дома Спорта\IMG_1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8124"/>
            <a:ext cx="3143240" cy="209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0" y="6643710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4643446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oki\gerb 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071678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43042" y="6308725"/>
            <a:ext cx="6119813" cy="360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17DC1-3AB7-40DA-8DF4-421FB210FB8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31" name="Диаграмма 8"/>
          <p:cNvGraphicFramePr>
            <a:graphicFrameLocks/>
          </p:cNvGraphicFramePr>
          <p:nvPr/>
        </p:nvGraphicFramePr>
        <p:xfrm>
          <a:off x="107504" y="692696"/>
          <a:ext cx="3240360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Диаграмма 12"/>
          <p:cNvGraphicFramePr>
            <a:graphicFrameLocks/>
          </p:cNvGraphicFramePr>
          <p:nvPr/>
        </p:nvGraphicFramePr>
        <p:xfrm>
          <a:off x="5580112" y="620688"/>
          <a:ext cx="3452813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Диаграмма 13"/>
          <p:cNvGraphicFramePr>
            <a:graphicFrameLocks/>
          </p:cNvGraphicFramePr>
          <p:nvPr/>
        </p:nvGraphicFramePr>
        <p:xfrm>
          <a:off x="323528" y="2780928"/>
          <a:ext cx="3422184" cy="2227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Диаграмма 14"/>
          <p:cNvGraphicFramePr>
            <a:graphicFrameLocks/>
          </p:cNvGraphicFramePr>
          <p:nvPr/>
        </p:nvGraphicFramePr>
        <p:xfrm>
          <a:off x="5659437" y="2852936"/>
          <a:ext cx="3484563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710460" y="4542133"/>
            <a:ext cx="144016" cy="144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70797" y="1577450"/>
            <a:ext cx="144016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60875" y="1149867"/>
            <a:ext cx="144016" cy="14401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680199" y="2348880"/>
            <a:ext cx="1340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80497" y="2780928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80497" y="3169434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0460" y="3688387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05250" y="4071938"/>
            <a:ext cx="18018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безвозмездные поступления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29058" y="4500570"/>
            <a:ext cx="21129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доходы физических лиц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5" y="1535113"/>
            <a:ext cx="10541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прочие доходы</a:t>
            </a:r>
          </a:p>
          <a:p>
            <a:pPr>
              <a:defRPr/>
            </a:pPr>
            <a:endParaRPr lang="ru-RU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865563" y="1103313"/>
            <a:ext cx="210185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платежи при польз. природными </a:t>
            </a:r>
          </a:p>
          <a:p>
            <a:pPr>
              <a:defRPr/>
            </a:pPr>
            <a:r>
              <a:rPr lang="ru-RU" sz="1050" dirty="0"/>
              <a:t>ресурсами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7788" y="2284413"/>
            <a:ext cx="178911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dirty="0"/>
              <a:t>налоги на совокупный доход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97313" y="2752725"/>
            <a:ext cx="16843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государственная пошлина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250" y="3105150"/>
            <a:ext cx="18700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доходы от использования </a:t>
            </a:r>
          </a:p>
          <a:p>
            <a:pPr>
              <a:defRPr/>
            </a:pPr>
            <a:r>
              <a:rPr lang="ru-RU" sz="1050" dirty="0"/>
              <a:t>муниципального имущества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6363" y="3592513"/>
            <a:ext cx="1989137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налоги на товары, реализуемые</a:t>
            </a:r>
          </a:p>
          <a:p>
            <a:pPr>
              <a:defRPr/>
            </a:pPr>
            <a:r>
              <a:rPr lang="ru-RU" sz="1050" dirty="0"/>
              <a:t> на территории РФ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70797" y="1964756"/>
            <a:ext cx="136699" cy="127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867150" y="1892300"/>
            <a:ext cx="13414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имущество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710460" y="4162277"/>
            <a:ext cx="144016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9209" y="5157192"/>
            <a:ext cx="8341482" cy="108012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налоговых и неналоговых доходов бюджета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 с ежегодным приростом. В основу расчёта поступлений налоговых и неналоговых доходов района принят прогноз социально-экономического 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годы. Доходная база бюджета рассчитывалась исходя из норм действующего бюджетного и налогового законодательства с учётом соответствующих дополнений и изменений.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.ДОХОДЫ БЮДЖЕТА, ТЫС.РУБ.</a:t>
            </a:r>
          </a:p>
        </p:txBody>
      </p:sp>
      <p:pic>
        <p:nvPicPr>
          <p:cNvPr id="48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22463" y="6381750"/>
            <a:ext cx="55435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093BE-9DAC-4DD9-AC10-C17277022CD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30" name="Диаграмма 12"/>
          <p:cNvGraphicFramePr>
            <a:graphicFrameLocks/>
          </p:cNvGraphicFramePr>
          <p:nvPr/>
        </p:nvGraphicFramePr>
        <p:xfrm>
          <a:off x="174625" y="785813"/>
          <a:ext cx="3343275" cy="2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Диаграмма 13"/>
          <p:cNvGraphicFramePr>
            <a:graphicFrameLocks/>
          </p:cNvGraphicFramePr>
          <p:nvPr/>
        </p:nvGraphicFramePr>
        <p:xfrm>
          <a:off x="5076825" y="912813"/>
          <a:ext cx="411797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14"/>
          <p:cNvGraphicFramePr>
            <a:graphicFrameLocks/>
          </p:cNvGraphicFramePr>
          <p:nvPr/>
        </p:nvGraphicFramePr>
        <p:xfrm>
          <a:off x="344488" y="2909888"/>
          <a:ext cx="3557587" cy="276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15"/>
          <p:cNvGraphicFramePr>
            <a:graphicFrameLocks/>
          </p:cNvGraphicFramePr>
          <p:nvPr/>
        </p:nvGraphicFramePr>
        <p:xfrm>
          <a:off x="4932363" y="2801938"/>
          <a:ext cx="3989387" cy="30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708400" y="946150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Социально-культурная сфера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1071812"/>
            <a:ext cx="144016" cy="14401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15730" y="1406379"/>
            <a:ext cx="144016" cy="1440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33986" y="1772816"/>
            <a:ext cx="14401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33986" y="2113779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33986" y="2454742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433986" y="2749990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33986" y="3115336"/>
            <a:ext cx="144016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08" name="TextBox 1"/>
          <p:cNvSpPr txBox="1">
            <a:spLocks noChangeArrowheads="1"/>
          </p:cNvSpPr>
          <p:nvPr/>
        </p:nvSpPr>
        <p:spPr bwMode="auto">
          <a:xfrm>
            <a:off x="3730625" y="1336675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Общегосударственные вопросы</a:t>
            </a:r>
          </a:p>
        </p:txBody>
      </p:sp>
      <p:sp>
        <p:nvSpPr>
          <p:cNvPr id="3109" name="TextBox 1"/>
          <p:cNvSpPr txBox="1">
            <a:spLocks noChangeArrowheads="1"/>
          </p:cNvSpPr>
          <p:nvPr/>
        </p:nvSpPr>
        <p:spPr bwMode="auto">
          <a:xfrm>
            <a:off x="3708400" y="1719263"/>
            <a:ext cx="18002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0" name="TextBox 1"/>
          <p:cNvSpPr txBox="1">
            <a:spLocks noChangeArrowheads="1"/>
          </p:cNvSpPr>
          <p:nvPr/>
        </p:nvSpPr>
        <p:spPr bwMode="auto">
          <a:xfrm>
            <a:off x="3714744" y="1714489"/>
            <a:ext cx="17875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экономика</a:t>
            </a:r>
          </a:p>
        </p:txBody>
      </p:sp>
      <p:sp>
        <p:nvSpPr>
          <p:cNvPr id="3111" name="TextBox 1"/>
          <p:cNvSpPr txBox="1">
            <a:spLocks noChangeArrowheads="1"/>
          </p:cNvSpPr>
          <p:nvPr/>
        </p:nvSpPr>
        <p:spPr bwMode="auto">
          <a:xfrm>
            <a:off x="3714744" y="2000240"/>
            <a:ext cx="18002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Жилищно-коммунальное хозяйство</a:t>
            </a:r>
          </a:p>
        </p:txBody>
      </p:sp>
      <p:sp>
        <p:nvSpPr>
          <p:cNvPr id="3112" name="TextBox 1"/>
          <p:cNvSpPr txBox="1">
            <a:spLocks noChangeArrowheads="1"/>
          </p:cNvSpPr>
          <p:nvPr/>
        </p:nvSpPr>
        <p:spPr bwMode="auto">
          <a:xfrm>
            <a:off x="3779838" y="2697163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3" name="TextBox 1"/>
          <p:cNvSpPr txBox="1">
            <a:spLocks noChangeArrowheads="1"/>
          </p:cNvSpPr>
          <p:nvPr/>
        </p:nvSpPr>
        <p:spPr bwMode="auto">
          <a:xfrm>
            <a:off x="3714744" y="2357431"/>
            <a:ext cx="1787531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оборона</a:t>
            </a:r>
          </a:p>
        </p:txBody>
      </p:sp>
      <p:sp>
        <p:nvSpPr>
          <p:cNvPr id="3114" name="TextBox 1"/>
          <p:cNvSpPr txBox="1">
            <a:spLocks noChangeArrowheads="1"/>
          </p:cNvSpPr>
          <p:nvPr/>
        </p:nvSpPr>
        <p:spPr bwMode="auto">
          <a:xfrm>
            <a:off x="3714744" y="2643182"/>
            <a:ext cx="179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безопасность</a:t>
            </a:r>
          </a:p>
        </p:txBody>
      </p:sp>
      <p:sp>
        <p:nvSpPr>
          <p:cNvPr id="3115" name="TextBox 1"/>
          <p:cNvSpPr txBox="1">
            <a:spLocks noChangeArrowheads="1"/>
          </p:cNvSpPr>
          <p:nvPr/>
        </p:nvSpPr>
        <p:spPr bwMode="auto">
          <a:xfrm>
            <a:off x="3714744" y="3071810"/>
            <a:ext cx="178753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Обслуживание муниципального долга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3645" y="5267275"/>
            <a:ext cx="8341482" cy="1152128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расходов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предусмотрены условно-утверждённые расходы: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12 779,6 тыс.руб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22 355,3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соответственно.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условно-утверждённые расходы?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предельные объёмы условно-утверждённых расходов?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Федерации(ст.184.1) предусматривается: на первый год планового периода- не менее 2,5% от общего объёма расходов бюджета(без учёта расходов за счёт межбюджетных трансфертов из вышестоящих уровней бюджета, имеющих целевое назначение),  на второй год планового периода- не менее 5% 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7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088" y="6357958"/>
            <a:ext cx="7058025" cy="3857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C9FCE-C929-424F-BD8A-A251FB2982E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1412776"/>
            <a:ext cx="8496943" cy="334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rgbClr val="C00000"/>
                </a:solidFill>
              </a:rPr>
              <a:t>Расходы: </a:t>
            </a:r>
            <a:r>
              <a:rPr lang="ru-RU" sz="1500" b="1" dirty="0" smtClean="0">
                <a:solidFill>
                  <a:srgbClr val="C00000"/>
                </a:solidFill>
              </a:rPr>
              <a:t>2023 </a:t>
            </a:r>
            <a:r>
              <a:rPr lang="ru-RU" sz="1500" b="1" dirty="0">
                <a:solidFill>
                  <a:srgbClr val="C00000"/>
                </a:solidFill>
              </a:rPr>
              <a:t>год </a:t>
            </a:r>
            <a:r>
              <a:rPr lang="ru-RU" sz="1500" b="1" dirty="0" smtClean="0">
                <a:solidFill>
                  <a:srgbClr val="C00000"/>
                </a:solidFill>
              </a:rPr>
              <a:t>– 266 426,3 </a:t>
            </a:r>
            <a:r>
              <a:rPr lang="ru-RU" sz="1500" b="1" dirty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2024 </a:t>
            </a:r>
            <a:r>
              <a:rPr lang="ru-RU" sz="1500" b="1" dirty="0">
                <a:solidFill>
                  <a:srgbClr val="C00000"/>
                </a:solidFill>
              </a:rPr>
              <a:t>год- </a:t>
            </a:r>
            <a:r>
              <a:rPr lang="ru-RU" sz="1500" b="1" dirty="0" smtClean="0">
                <a:solidFill>
                  <a:srgbClr val="C00000"/>
                </a:solidFill>
              </a:rPr>
              <a:t>245 410,6 </a:t>
            </a:r>
            <a:r>
              <a:rPr lang="ru-RU" sz="1500" b="1" dirty="0">
                <a:solidFill>
                  <a:srgbClr val="C00000"/>
                </a:solidFill>
              </a:rPr>
              <a:t>тыс.руб., </a:t>
            </a:r>
            <a:r>
              <a:rPr lang="ru-RU" sz="1500" b="1" dirty="0" smtClean="0">
                <a:solidFill>
                  <a:srgbClr val="C00000"/>
                </a:solidFill>
              </a:rPr>
              <a:t>2025 </a:t>
            </a:r>
            <a:r>
              <a:rPr lang="ru-RU" sz="1500" b="1" dirty="0">
                <a:solidFill>
                  <a:srgbClr val="C00000"/>
                </a:solidFill>
              </a:rPr>
              <a:t>год – </a:t>
            </a:r>
            <a:r>
              <a:rPr lang="ru-RU" sz="1500" b="1" dirty="0" smtClean="0">
                <a:solidFill>
                  <a:srgbClr val="C00000"/>
                </a:solidFill>
              </a:rPr>
              <a:t>264 782,8 </a:t>
            </a:r>
            <a:r>
              <a:rPr lang="ru-RU" sz="1500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5" name="Диаграмма 8"/>
          <p:cNvGraphicFramePr>
            <a:graphicFrameLocks/>
          </p:cNvGraphicFramePr>
          <p:nvPr/>
        </p:nvGraphicFramePr>
        <p:xfrm>
          <a:off x="92075" y="1781175"/>
          <a:ext cx="3846513" cy="319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 flipV="1">
            <a:off x="329315" y="472513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552450" y="4641850"/>
            <a:ext cx="1339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социально-культурную сферу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>
            <a:off x="2014538" y="4870450"/>
            <a:ext cx="1808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образование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647700" y="88900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ГОРОДА </a:t>
            </a:r>
            <a:r>
              <a:rPr lang="ru-RU" sz="1400" dirty="0"/>
              <a:t>НА ОБРАЗОВАНИЕ, ТЫС.РУБ.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699792" y="3789040"/>
            <a:ext cx="0" cy="503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22"/>
          <p:cNvSpPr txBox="1">
            <a:spLocks noChangeArrowheads="1"/>
          </p:cNvSpPr>
          <p:nvPr/>
        </p:nvSpPr>
        <p:spPr bwMode="auto">
          <a:xfrm>
            <a:off x="1259632" y="4005064"/>
            <a:ext cx="774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70,6 </a:t>
            </a:r>
            <a:r>
              <a:rPr lang="ru-RU" sz="1200" b="1" dirty="0"/>
              <a:t>%</a:t>
            </a:r>
          </a:p>
        </p:txBody>
      </p:sp>
      <p:sp>
        <p:nvSpPr>
          <p:cNvPr id="4113" name="TextBox 24"/>
          <p:cNvSpPr txBox="1">
            <a:spLocks noChangeArrowheads="1"/>
          </p:cNvSpPr>
          <p:nvPr/>
        </p:nvSpPr>
        <p:spPr bwMode="auto">
          <a:xfrm>
            <a:off x="1187624" y="3068960"/>
            <a:ext cx="631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70,5%</a:t>
            </a:r>
            <a:endParaRPr lang="ru-RU" sz="1200" b="1" dirty="0"/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/>
        </p:nvGraphicFramePr>
        <p:xfrm>
          <a:off x="3822700" y="1838325"/>
          <a:ext cx="423862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ая выноска 28"/>
          <p:cNvSpPr/>
          <p:nvPr/>
        </p:nvSpPr>
        <p:spPr>
          <a:xfrm>
            <a:off x="4932363" y="2190750"/>
            <a:ext cx="573087" cy="214313"/>
          </a:xfrm>
          <a:prstGeom prst="wedgeRectCallout">
            <a:avLst>
              <a:gd name="adj1" fmla="val 62602"/>
              <a:gd name="adj2" fmla="val -55474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13822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981700" y="2225675"/>
            <a:ext cx="644525" cy="214313"/>
          </a:xfrm>
          <a:prstGeom prst="wedgeRectCallout">
            <a:avLst>
              <a:gd name="adj1" fmla="val 50048"/>
              <a:gd name="adj2" fmla="val -83829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13922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7429520" y="2357430"/>
            <a:ext cx="144017" cy="14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7616825" y="2239963"/>
            <a:ext cx="13081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Дошкольное образование</a:t>
            </a:r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7642225" y="281781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Общее образование</a:t>
            </a:r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643835" y="3571876"/>
            <a:ext cx="1289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/>
              <a:t>Дополнительное образование</a:t>
            </a: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5023" y="5473700"/>
            <a:ext cx="8770813" cy="979636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Важно: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 года разграничены полномочия в области дошкольного образования. Из республиканского бюджета Республики Хакасия должны быть профинансированы: в полном объёме расходы по оплате труда руководителей, педагогического персонала, 25% расходов по оплате труда младшего персонала дошкольных учреждений, приобретению учебников, учебных, учебно-наглядных  пособий и средств обучения., расходы  на материалы и хозяйственные нужды. Расходы  на содержание зданий и коммунальных услуг, 25% расходов на оплату труда младшего персонала, 100% расходов на оплату труда обслуживающего персонала дошкольных учреждений-  из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3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3350" y="6356350"/>
            <a:ext cx="602932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5A1-6F03-4DB9-B924-A4E847FE36A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9314" y="1412776"/>
            <a:ext cx="8496943" cy="3860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2023 </a:t>
            </a:r>
            <a:r>
              <a:rPr lang="ru-RU" b="1" dirty="0">
                <a:solidFill>
                  <a:srgbClr val="C00000"/>
                </a:solidFill>
              </a:rPr>
              <a:t>год </a:t>
            </a:r>
            <a:r>
              <a:rPr lang="ru-RU" b="1" dirty="0" smtClean="0">
                <a:solidFill>
                  <a:srgbClr val="C00000"/>
                </a:solidFill>
              </a:rPr>
              <a:t>-53 639,8 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2024 год- 106 962,8тыс.руб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2025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20 581,9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2" name="Диаграмма 9"/>
          <p:cNvGraphicFramePr>
            <a:graphicFrameLocks/>
          </p:cNvGraphicFramePr>
          <p:nvPr/>
        </p:nvGraphicFramePr>
        <p:xfrm>
          <a:off x="251520" y="1556792"/>
          <a:ext cx="51387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9315" y="4509119"/>
            <a:ext cx="108012" cy="1440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541338" y="4446588"/>
            <a:ext cx="165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социально-культурную сферу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268538" y="4478338"/>
            <a:ext cx="180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культуру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1752" y="4509119"/>
            <a:ext cx="139297" cy="144015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59632" y="2492896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043608" y="3212976"/>
            <a:ext cx="0" cy="2889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115616" y="4005064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TextBox 24"/>
          <p:cNvSpPr txBox="1">
            <a:spLocks noChangeArrowheads="1"/>
          </p:cNvSpPr>
          <p:nvPr/>
        </p:nvSpPr>
        <p:spPr bwMode="auto">
          <a:xfrm>
            <a:off x="1682750" y="2466975"/>
            <a:ext cx="6254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32,4</a:t>
            </a:r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1636713" y="4037013"/>
            <a:ext cx="5822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12,3%</a:t>
            </a:r>
            <a:endParaRPr lang="ru-RU" sz="1200" dirty="0"/>
          </a:p>
        </p:txBody>
      </p:sp>
      <p:graphicFrame>
        <p:nvGraphicFramePr>
          <p:cNvPr id="23" name="Диаграмма 3"/>
          <p:cNvGraphicFramePr>
            <a:graphicFrameLocks/>
          </p:cNvGraphicFramePr>
          <p:nvPr/>
        </p:nvGraphicFramePr>
        <p:xfrm>
          <a:off x="3121025" y="1690688"/>
          <a:ext cx="61976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23645" y="5373215"/>
            <a:ext cx="8302978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сфере культуры бюджетные приоритеты будут направлены на расширение доступа к культурным ценностям, поддержку творческой деятельности, традиционной народной культуры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441325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 ГОРОДА </a:t>
            </a:r>
            <a:r>
              <a:rPr lang="ru-RU" sz="1400" dirty="0"/>
              <a:t>НА КУЛЬТУРУ, ТЫС.РУБ.</a:t>
            </a:r>
          </a:p>
        </p:txBody>
      </p:sp>
      <p:pic>
        <p:nvPicPr>
          <p:cNvPr id="25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E7658-0920-4E48-A835-AC4B7467C8B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1057" y="1474143"/>
            <a:ext cx="8496943" cy="439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 smtClean="0">
                <a:solidFill>
                  <a:srgbClr val="C00000"/>
                </a:solidFill>
              </a:rPr>
              <a:t>Расходы: 2023 год -  41 872,1тыс.руб., 2024 год- 21 688,2 тыс.руб., 2025 год – 20 610,6 тыс.руб. </a:t>
            </a:r>
            <a:endParaRPr lang="ru-RU" sz="15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2276" y="2132856"/>
            <a:ext cx="239660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жилищного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1 630,7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465138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ПЛАНИРУЕМЫЕ РАСХОДЫ НА ЖИЛИЩНО-КОММУНАЛЬНОЕ ХОЗЯЙСТВО  В </a:t>
            </a:r>
            <a:r>
              <a:rPr lang="ru-RU" sz="1400" dirty="0" smtClean="0"/>
              <a:t>2023 ГОДУ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53730" y="2132856"/>
            <a:ext cx="2736304" cy="634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коммунального хозяйства-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20 944,0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2429" y="2126089"/>
            <a:ext cx="2592288" cy="6340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15 259,4тыс.руб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2279" y="2928934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мероприятий по капитальному ремонту многоквартирных домов – 1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630,7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928934"/>
            <a:ext cx="2714644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Реконструкция и ремонт объектов коммунальной инфраструктуры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20 600,0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3861048"/>
            <a:ext cx="2714644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энергосбережение и повышение энергетической эффективности –344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9550" y="5229200"/>
            <a:ext cx="8210627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расходы в жилищно-коммунальном комплексе будут нацелены на проектирование инженерной инфраструктуры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комплексной застройки, на модернизацию объектов коммунальной инфраструктуры и  создание условий по повышению энергетической эффективности объектов коммунального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хозяйства.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4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67544" y="3861048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развития территорий, занятых жилищным фондом, признанным непригодным для проживания – 0,0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12160" y="2924944"/>
            <a:ext cx="2592288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ЖКХ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4 384,0 тыс.руб.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92275" y="6356350"/>
            <a:ext cx="53276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4788-21CF-4CB5-B035-1A41DD5D1B1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23528" y="1196752"/>
            <a:ext cx="4104456" cy="1155882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год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23 033,3 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- 27 997,6 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- 22 647,6 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4648322" y="1268760"/>
            <a:ext cx="4176464" cy="1083874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4678436" y="2492896"/>
            <a:ext cx="4176464" cy="712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дорожной деятельности в отношении автомобильных дорог</a:t>
            </a:r>
          </a:p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678436" y="3356992"/>
            <a:ext cx="4176464" cy="18722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МО на обеспечение дорожной деятельности в отношении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дорог общего пользования местного значения, а также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капитального ремонта и ремонта дворовых территорий многоквартирных домов,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проездов к дворовым территориям многоквартирных домов населенных пунктов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6"/>
          <p:cNvSpPr txBox="1">
            <a:spLocks/>
          </p:cNvSpPr>
          <p:nvPr/>
        </p:nvSpPr>
        <p:spPr bwMode="auto">
          <a:xfrm>
            <a:off x="251520" y="2400325"/>
            <a:ext cx="4176464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 доходов районного дорожного фонда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дизельное топливо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моторные масла для дизельных и (или)карбюраторных (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двигателей, подлежащие распределению между бюджетами  субъектов РФ и местными бюджетами с учётом установленных дифференцированных нормативов отчислений в 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 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прямогонный бензин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7" y="5733257"/>
            <a:ext cx="8478860" cy="57606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2014 года, финансовое обеспечение дорожного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города осуществляется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дорожного фонда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21528" name="TextBox 2"/>
          <p:cNvSpPr txBox="1">
            <a:spLocks noChangeArrowheads="1"/>
          </p:cNvSpPr>
          <p:nvPr/>
        </p:nvSpPr>
        <p:spPr bwMode="auto">
          <a:xfrm>
            <a:off x="2987675" y="811213"/>
            <a:ext cx="2763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ДОРОЖНОЕ ХОЗЯЙСТВО</a:t>
            </a:r>
          </a:p>
        </p:txBody>
      </p:sp>
      <p:pic>
        <p:nvPicPr>
          <p:cNvPr id="15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150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A9CF5-3B08-430F-925A-8088560C5B8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ru-RU" b="1" dirty="0">
                <a:solidFill>
                  <a:schemeClr val="bg1"/>
                </a:solidFill>
              </a:rPr>
              <a:t>. МЕЖБЮДЖЕТНЫЕ ОТНОШЕНИЯ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862013" y="784225"/>
            <a:ext cx="781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МЕЖБЮДЖЕТНЫЕ ТРАНСФЕРТЫ, ПЛАНИРУЕМЫЕ К ПОЛУЧЕНИЮ ИЗ РЕСПУБЛИКАНСКОГО БЮДЖЕТА РЕСПУБЛИКИ ХАКАСИЯ, ТЫС.РУБ.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412216"/>
            <a:ext cx="1508390" cy="368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Республиканский бюджет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36638" y="1779588"/>
            <a:ext cx="544512" cy="903287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80332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319 557,5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8817" y="2467533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268 082,0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120676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339 069,0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5" name="TextBox 9"/>
          <p:cNvSpPr txBox="1">
            <a:spLocks noChangeArrowheads="1"/>
          </p:cNvSpPr>
          <p:nvPr/>
        </p:nvSpPr>
        <p:spPr bwMode="auto">
          <a:xfrm>
            <a:off x="1614488" y="1836738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2023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6" name="TextBox 9"/>
          <p:cNvSpPr txBox="1">
            <a:spLocks noChangeArrowheads="1"/>
          </p:cNvSpPr>
          <p:nvPr/>
        </p:nvSpPr>
        <p:spPr bwMode="auto">
          <a:xfrm>
            <a:off x="1624013" y="2101850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2024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7" name="TextBox 9"/>
          <p:cNvSpPr txBox="1">
            <a:spLocks noChangeArrowheads="1"/>
          </p:cNvSpPr>
          <p:nvPr/>
        </p:nvSpPr>
        <p:spPr bwMode="auto">
          <a:xfrm>
            <a:off x="1609725" y="2384425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2025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4850" y="2814129"/>
            <a:ext cx="3024336" cy="3268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5800" y="3357563"/>
          <a:ext cx="4132263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8"/>
                <a:gridCol w="3042365"/>
              </a:tblGrid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финансовой помощи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назначение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 marL="91453" marR="91453" marT="45699" marB="45699"/>
                </a:tc>
              </a:tr>
              <a:tr h="54863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различия в бюджетной обеспеченности между  городами республики и обеспечение их сбалансированности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3962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на долевой основе приоритетных социально-значимых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местных бюджетов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полномочий   Российской Федерации, республики Хакасия , переданных для исполнения в местные бюджеты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</a:tbl>
          </a:graphicData>
        </a:graphic>
      </p:graphicFrame>
      <p:graphicFrame>
        <p:nvGraphicFramePr>
          <p:cNvPr id="20" name="Диаграмма 1"/>
          <p:cNvGraphicFramePr>
            <a:graphicFrameLocks/>
          </p:cNvGraphicFramePr>
          <p:nvPr/>
        </p:nvGraphicFramePr>
        <p:xfrm>
          <a:off x="5073650" y="1340768"/>
          <a:ext cx="407035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156177" y="1340768"/>
            <a:ext cx="648072" cy="288925"/>
          </a:xfrm>
          <a:prstGeom prst="wedgeRectCallout">
            <a:avLst>
              <a:gd name="adj1" fmla="val 49112"/>
              <a:gd name="adj2" fmla="val 10540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2 113,0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597" y="5661248"/>
            <a:ext cx="8136137" cy="64807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планируется привлечение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Федерального и республиканского  бюджетов . 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22" name="Прямоугольная выноска 21"/>
          <p:cNvSpPr/>
          <p:nvPr/>
        </p:nvSpPr>
        <p:spPr>
          <a:xfrm>
            <a:off x="5220072" y="2636912"/>
            <a:ext cx="864096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198 989,5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5652120" y="2996952"/>
            <a:ext cx="936104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175 805,6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6300192" y="3356992"/>
            <a:ext cx="936104" cy="288032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189 134,6</a:t>
            </a:r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" y="1928802"/>
            <a:ext cx="8047037" cy="13684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решению Совета депутатов города Сорска от 23.12.2022 г. № 37 «О бюджете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города Сорска Республики Хакасия на 2023 год и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плановый период 2024-2025 годов»</a:t>
            </a:r>
          </a:p>
        </p:txBody>
      </p:sp>
      <p:sp>
        <p:nvSpPr>
          <p:cNvPr id="11267" name="Текст 5"/>
          <p:cNvSpPr>
            <a:spLocks noGrp="1"/>
          </p:cNvSpPr>
          <p:nvPr>
            <p:ph type="body" idx="1"/>
          </p:nvPr>
        </p:nvSpPr>
        <p:spPr>
          <a:xfrm>
            <a:off x="850926" y="2708275"/>
            <a:ext cx="7435850" cy="13684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БЮДЖЕТ ДЛЯ ГРАЖДАН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87A80-E456-493C-8EE8-549B623ED8E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7972" y="5157788"/>
            <a:ext cx="6265862" cy="33813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23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ДЕКАБРЯ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2022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ГОДА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651500" y="5157788"/>
            <a:ext cx="2952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Ответственный исполнитель: заместитель главы по финансовым и экономическим вопросам Бондаренко М.Н.</a:t>
            </a:r>
          </a:p>
          <a:p>
            <a:r>
              <a:rPr lang="en-US" sz="1200" dirty="0" err="1" smtClean="0"/>
              <a:t>asorsk@bk</a:t>
            </a:r>
            <a:r>
              <a:rPr lang="ru-RU" sz="1200" dirty="0"/>
              <a:t>.</a:t>
            </a:r>
            <a:r>
              <a:rPr lang="en-US" sz="1200" dirty="0" err="1"/>
              <a:t>ru</a:t>
            </a:r>
            <a:r>
              <a:rPr lang="en-US" sz="1200" dirty="0"/>
              <a:t> </a:t>
            </a:r>
            <a:r>
              <a:rPr lang="ru-RU" sz="1200" dirty="0"/>
              <a:t> тел</a:t>
            </a:r>
            <a:r>
              <a:rPr lang="ru-RU" sz="1200" dirty="0" smtClean="0"/>
              <a:t>.</a:t>
            </a:r>
            <a:r>
              <a:rPr lang="en-US" sz="1200" dirty="0" smtClean="0"/>
              <a:t> 8-</a:t>
            </a:r>
            <a:r>
              <a:rPr lang="ru-RU" sz="1200" dirty="0" smtClean="0"/>
              <a:t>(39033)</a:t>
            </a:r>
            <a:r>
              <a:rPr lang="en-US" sz="1200" dirty="0" smtClean="0"/>
              <a:t>-</a:t>
            </a:r>
            <a:r>
              <a:rPr lang="ru-RU" sz="1200" dirty="0" smtClean="0"/>
              <a:t>24337</a:t>
            </a:r>
            <a:endParaRPr lang="ru-RU" sz="12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70564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52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91EE-3B4A-4E16-85E8-59E71E919004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2292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075" y="1790700"/>
            <a:ext cx="4537075" cy="142240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(от старонормандского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bougette-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кошель, сумка, кожаный мешок)-план доходов и расходов на определённый период.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7" y="2181633"/>
            <a:ext cx="5040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444208" y="3392438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0800000">
            <a:off x="1927546" y="3392437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14488" y="5300663"/>
            <a:ext cx="5694362" cy="936625"/>
          </a:xfrm>
          <a:prstGeom prst="roundRect">
            <a:avLst/>
          </a:prstGeom>
          <a:solidFill>
            <a:srgbClr val="FFFF99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БЮДЖЕТА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088" y="3933825"/>
            <a:ext cx="2820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 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363" y="3933825"/>
            <a:ext cx="3455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 или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9850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30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7190" name="Прямоугольник 5"/>
          <p:cNvSpPr>
            <a:spLocks noChangeArrowheads="1"/>
          </p:cNvSpPr>
          <p:nvPr/>
        </p:nvSpPr>
        <p:spPr bwMode="auto">
          <a:xfrm>
            <a:off x="704850" y="1052513"/>
            <a:ext cx="811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ПОНЯТИЯ И ТЕРМИНЫ, используемые в бюджетном процессе</a:t>
            </a:r>
          </a:p>
        </p:txBody>
      </p:sp>
      <p:pic>
        <p:nvPicPr>
          <p:cNvPr id="17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pic>
        <p:nvPicPr>
          <p:cNvPr id="17410" name="Picture 2" descr="&amp;Pcy;&amp;rcy;&amp;ocy;&amp;bcy;&amp;lcy;&amp;iecy;&amp;mcy;&amp;ycy; &amp;scy; &quot;&amp;Acy;&amp;Vcy;&amp;Tcy;&amp;Ocy;&amp;Vcy;&amp;Acy;&amp;Zcy;&amp;ocy;&amp;mcy;&quot; &amp;ncy;&amp;iecy; &amp;pcy;&amp;ocy;&amp;vcy;&amp;lcy;&amp;icy;&amp;yacy;&amp;yucy;&amp;tcy; &amp;ncy;&amp;acy; &amp;bcy;&amp;yucy;&amp;dcy;&amp;zhcy;&amp;iecy;&amp;tcy; &amp;Scy;&amp;acy;&amp;mcy;&amp;a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571768" cy="174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674DA-4DEC-41A8-A738-B9AB2933EC8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463" y="836613"/>
            <a:ext cx="8675687" cy="55387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94720" y="953428"/>
            <a:ext cx="4681537" cy="595972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6291898">
            <a:off x="2152876" y="1541158"/>
            <a:ext cx="314325" cy="504825"/>
          </a:xfrm>
          <a:prstGeom prst="rightArrow">
            <a:avLst>
              <a:gd name="adj1" fmla="val 54841"/>
              <a:gd name="adj2" fmla="val 5000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4428331" y="1514477"/>
            <a:ext cx="30321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4050334">
            <a:off x="6780267" y="1525435"/>
            <a:ext cx="323850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1825" y="2022927"/>
            <a:ext cx="1987550" cy="136321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семей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40088" y="1988840"/>
            <a:ext cx="2592387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325" y="1988840"/>
            <a:ext cx="2160588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1825" y="4002088"/>
            <a:ext cx="2420938" cy="21637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7875" y="4033838"/>
            <a:ext cx="2693988" cy="213201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3475" y="4033838"/>
            <a:ext cx="2103438" cy="21002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бюджеты города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(местные бюджеты)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450944">
            <a:off x="2793207" y="3452019"/>
            <a:ext cx="414337" cy="63817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426744" y="3463131"/>
            <a:ext cx="355600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479006">
            <a:off x="6077166" y="3549467"/>
            <a:ext cx="379413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5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60483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16CFA-E316-4A1E-B2DA-AA34274ED19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Текст 15"/>
          <p:cNvSpPr txBox="1">
            <a:spLocks/>
          </p:cNvSpPr>
          <p:nvPr/>
        </p:nvSpPr>
        <p:spPr bwMode="auto">
          <a:xfrm>
            <a:off x="826492" y="1556792"/>
            <a:ext cx="7873181" cy="864096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своих задач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образованию города Сорска необходим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бюджет, который формируется за счет сбора налогов и других платежей, направляемых на финансирование бюджетных расходов </a:t>
            </a:r>
          </a:p>
        </p:txBody>
      </p:sp>
      <p:sp>
        <p:nvSpPr>
          <p:cNvPr id="10" name="Текст 15"/>
          <p:cNvSpPr txBox="1">
            <a:spLocks/>
          </p:cNvSpPr>
          <p:nvPr/>
        </p:nvSpPr>
        <p:spPr bwMode="auto">
          <a:xfrm>
            <a:off x="826492" y="5013176"/>
            <a:ext cx="7873181" cy="1296144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за эти средства общество «приобретает» у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общественные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 —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образование, социальное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обеспечение, регулирование экономики, гарантии безопасности и правопорядка, защиту общественных интересов, гражданских прав и свобод, то есть услуги и функции, которые не могут быть предоставлены рынком и оплачены каждым из нас в отдельности. 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/>
        </p:nvGraphicFramePr>
        <p:xfrm>
          <a:off x="1111250" y="2852738"/>
          <a:ext cx="7302500" cy="20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6" name="Прямоугольник 11"/>
          <p:cNvSpPr>
            <a:spLocks noChangeArrowheads="1"/>
          </p:cNvSpPr>
          <p:nvPr/>
        </p:nvSpPr>
        <p:spPr bwMode="auto">
          <a:xfrm>
            <a:off x="1268413" y="2349500"/>
            <a:ext cx="705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1400" b="1" dirty="0"/>
              <a:t>Совокупные расходы бюджета </a:t>
            </a:r>
            <a:r>
              <a:rPr lang="ru-RU" sz="1400" b="1" dirty="0" smtClean="0"/>
              <a:t>города Сорска </a:t>
            </a:r>
            <a:r>
              <a:rPr lang="ru-RU" sz="1400" b="1" dirty="0"/>
              <a:t>в расчете на душу населения, рублей в год </a:t>
            </a:r>
            <a:endParaRPr lang="ru-RU" sz="1400" dirty="0"/>
          </a:p>
        </p:txBody>
      </p:sp>
      <p:sp>
        <p:nvSpPr>
          <p:cNvPr id="1037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9231" name="Прямоугольник 1"/>
          <p:cNvSpPr>
            <a:spLocks noChangeArrowheads="1"/>
          </p:cNvSpPr>
          <p:nvPr/>
        </p:nvSpPr>
        <p:spPr bwMode="auto">
          <a:xfrm>
            <a:off x="2673350" y="1052513"/>
            <a:ext cx="3773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ЗАЧЕМ НУЖЕН БЮДЖЕТ ГОРОДА?</a:t>
            </a:r>
          </a:p>
        </p:txBody>
      </p:sp>
      <p:pic>
        <p:nvPicPr>
          <p:cNvPr id="13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95513" y="6356350"/>
            <a:ext cx="55451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86552-B9F0-40A4-B34A-3632B744CA6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2641848" cy="57075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484" y="1700807"/>
            <a:ext cx="2608684" cy="570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700808"/>
            <a:ext cx="2520280" cy="588714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83557"/>
            <a:ext cx="2641848" cy="38217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5484" y="2412901"/>
            <a:ext cx="2608684" cy="38217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92180" y="2412902"/>
            <a:ext cx="2520280" cy="38217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2524125"/>
            <a:ext cx="25098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налогов, установленных Налоговым кодексом Российской Федерации: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налог на доходы физических лиц;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налог на вменённый доход;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сельскохозяйственный налог;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75038" y="2413000"/>
            <a:ext cx="26098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др. пошлин и сборов, установленных Законодательством РФ и штрафов за нарушение Законодательства: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доходы от использования муниципального имущества;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государственная пошлина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платежи при пользовании природными </a:t>
            </a:r>
            <a:r>
              <a:rPr lang="ru-RU" dirty="0" smtClean="0"/>
              <a:t>ресурсами</a:t>
            </a:r>
            <a:endParaRPr lang="ru-RU" dirty="0"/>
          </a:p>
        </p:txBody>
      </p:sp>
      <p:sp>
        <p:nvSpPr>
          <p:cNvPr id="14361" name="TextBox 15"/>
          <p:cNvSpPr txBox="1">
            <a:spLocks noChangeArrowheads="1"/>
          </p:cNvSpPr>
          <p:nvPr/>
        </p:nvSpPr>
        <p:spPr bwMode="auto">
          <a:xfrm>
            <a:off x="6264275" y="2524125"/>
            <a:ext cx="256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Поступления от  других бюджетов (межбюджетные трансферты), организаций, граждан(кроме налоговых и неналоговых доходов)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3382" y="865870"/>
            <a:ext cx="7992888" cy="60941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- безвозмездные и безвозвратные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денежных средств в бюджет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015716" y="1534745"/>
            <a:ext cx="4251734" cy="1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004492" y="1535835"/>
            <a:ext cx="11224" cy="17736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57538" y="1485796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3238" y="1535835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9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78486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4B97-1D00-4727-A49B-5A3C86B9692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620713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25" y="1557338"/>
          <a:ext cx="8896350" cy="14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06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2876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промышленности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8 164,7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9 304,0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10 311,0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11 405,0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12 707,0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  <a:tr h="3595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309,5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337,8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384,1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422,7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457,6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375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1399,8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1477,6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1 518,4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1 581,8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1 648,0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71475" y="836613"/>
            <a:ext cx="8456613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ОСНОВНЫЕ ПОКАЗАТЕЛИ РАЗВИТИЯ ЭКОНОМИКИ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ГОРОДА СОРСКА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688" y="4110038"/>
            <a:ext cx="84566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ГОРОДА СОРКА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7945" y="3355204"/>
            <a:ext cx="8880922" cy="412303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городе Сорске проживает 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10,9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изменится до 11,0 тыс.человек.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общей численности населения в экономике занято около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3,3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5738" y="4581525"/>
          <a:ext cx="8896350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2024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2025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pic>
        <p:nvPicPr>
          <p:cNvPr id="12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myrmex-market.ru/upload/iblock/4dd/4ddd81a39c14be9ee06e3af724fd11f4.jpg"/>
          <p:cNvPicPr>
            <a:picLocks noChangeAspect="1" noChangeArrowheads="1"/>
          </p:cNvPicPr>
          <p:nvPr/>
        </p:nvPicPr>
        <p:blipFill>
          <a:blip r:embed="rId2" cstate="print"/>
          <a:srcRect l="16418" r="11940"/>
          <a:stretch>
            <a:fillRect/>
          </a:stretch>
        </p:blipFill>
        <p:spPr bwMode="auto">
          <a:xfrm>
            <a:off x="3923928" y="2420888"/>
            <a:ext cx="432048" cy="432048"/>
          </a:xfrm>
          <a:prstGeom prst="rect">
            <a:avLst/>
          </a:prstGeom>
          <a:noFill/>
        </p:spPr>
      </p:pic>
      <p:sp>
        <p:nvSpPr>
          <p:cNvPr id="52" name="Пятиугольник 51"/>
          <p:cNvSpPr/>
          <p:nvPr/>
        </p:nvSpPr>
        <p:spPr>
          <a:xfrm rot="10800000">
            <a:off x="7380312" y="2562218"/>
            <a:ext cx="1368154" cy="218710"/>
          </a:xfrm>
          <a:prstGeom prst="homePlat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2" name="Пятиугольник 101"/>
          <p:cNvSpPr/>
          <p:nvPr/>
        </p:nvSpPr>
        <p:spPr>
          <a:xfrm rot="10800000">
            <a:off x="7414762" y="4362417"/>
            <a:ext cx="1368154" cy="218710"/>
          </a:xfrm>
          <a:prstGeom prst="homePlate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1" name="Пятиугольник 100"/>
          <p:cNvSpPr/>
          <p:nvPr/>
        </p:nvSpPr>
        <p:spPr>
          <a:xfrm rot="10800000">
            <a:off x="7406738" y="3992708"/>
            <a:ext cx="1368154" cy="21871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0" name="Пятиугольник 99"/>
          <p:cNvSpPr/>
          <p:nvPr/>
        </p:nvSpPr>
        <p:spPr>
          <a:xfrm rot="10800000">
            <a:off x="7380308" y="3668536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9" name="Пятиугольник 98"/>
          <p:cNvSpPr/>
          <p:nvPr/>
        </p:nvSpPr>
        <p:spPr>
          <a:xfrm rot="10800000">
            <a:off x="7380308" y="3286487"/>
            <a:ext cx="1368154" cy="21871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8" name="Пятиугольник 97"/>
          <p:cNvSpPr/>
          <p:nvPr/>
        </p:nvSpPr>
        <p:spPr>
          <a:xfrm rot="10800000">
            <a:off x="7444841" y="2944462"/>
            <a:ext cx="1366789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7" name="Пятиугольник 96"/>
          <p:cNvSpPr/>
          <p:nvPr/>
        </p:nvSpPr>
        <p:spPr>
          <a:xfrm rot="10800000">
            <a:off x="7473557" y="2174231"/>
            <a:ext cx="1309359" cy="186046"/>
          </a:xfrm>
          <a:prstGeom prst="homePlate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6" name="Пятиугольник 95"/>
          <p:cNvSpPr/>
          <p:nvPr/>
        </p:nvSpPr>
        <p:spPr>
          <a:xfrm rot="10800000">
            <a:off x="7380309" y="1815360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5" name="Пятиугольник 94"/>
          <p:cNvSpPr/>
          <p:nvPr/>
        </p:nvSpPr>
        <p:spPr>
          <a:xfrm rot="10800000">
            <a:off x="7380309" y="1474832"/>
            <a:ext cx="1368153" cy="21871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4" name="Пятиугольник 93"/>
          <p:cNvSpPr/>
          <p:nvPr/>
        </p:nvSpPr>
        <p:spPr>
          <a:xfrm rot="10800000">
            <a:off x="7380310" y="1120592"/>
            <a:ext cx="1368153" cy="21871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ятиугольник 40"/>
          <p:cNvSpPr/>
          <p:nvPr/>
        </p:nvSpPr>
        <p:spPr>
          <a:xfrm rot="10800000">
            <a:off x="7406738" y="804784"/>
            <a:ext cx="1368154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16" name="Объект 8"/>
          <p:cNvSpPr>
            <a:spLocks noGrp="1"/>
          </p:cNvSpPr>
          <p:nvPr>
            <p:ph sz="half" idx="1"/>
          </p:nvPr>
        </p:nvSpPr>
        <p:spPr>
          <a:xfrm>
            <a:off x="4256088" y="755650"/>
            <a:ext cx="4887912" cy="4329534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           35 500,0 тыс.руб.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ОБОРОНА                                    877,2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ПРАВООХРАНИТЕЛЬНАЯ ДЕЯТЕЛЬНОСТЬ       5 869,3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ЭКОНОМИКА                          35 408,3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    41 872,1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ОХРАНА ОКРУЖУЮЩЕЙ СРЕДЫ                           3150,0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                                                         266 426,3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КУЛЬТУРА, КИНЕМАТОГРАФИЯ                           53 639,8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                                   27 202,4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                     14 944,0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ОБСЛУЖИВАНИЕ МУНИЦИПАЛЬНОГО ДОЛГА   10,0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61" name="Параллелограмм 26660"/>
          <p:cNvSpPr/>
          <p:nvPr/>
        </p:nvSpPr>
        <p:spPr>
          <a:xfrm rot="2095741">
            <a:off x="2768600" y="5503863"/>
            <a:ext cx="2332038" cy="460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68413" y="6381750"/>
            <a:ext cx="6626225" cy="2921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C9CCF-4F7D-49F8-AD7D-1AD99CA3903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6420" name="Picture 11" descr="http://im0-tub-ru.yandex.net/i?id=119621926-41-72&amp;n=21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49688" y="3686175"/>
            <a:ext cx="4476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Picture 13" descr="http://im7-tub-ru.yandex.net/i?id=127103157-38-72&amp;n=2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879850" y="3276600"/>
            <a:ext cx="420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Picture 16" descr="http://im1-tub-ru.yandex.net/i?id=89081488-22-72&amp;n=21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906838" y="2076450"/>
            <a:ext cx="39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Picture 18" descr="http://im2-tub-ru.yandex.net/i?id=480586500-69-72&amp;n=21">
            <a:hlinkClick r:id="rId6"/>
          </p:cNvPr>
          <p:cNvSpPr>
            <a:spLocks noChangeAspect="1" noChangeArrowheads="1"/>
          </p:cNvSpPr>
          <p:nvPr/>
        </p:nvSpPr>
        <p:spPr bwMode="auto">
          <a:xfrm>
            <a:off x="3870325" y="2865438"/>
            <a:ext cx="46831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424" name="Picture 21" descr="http://im0-tub-ru.yandex.net/i?id=194338737-48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06838" y="2860551"/>
            <a:ext cx="4143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23" descr="http://im0-tub-ru.yandex.net/i?id=579857708-50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73500" y="3966071"/>
            <a:ext cx="4270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Picture 27" descr="http://im4-tub-ru.yandex.net/i?id=181488582-39-72&amp;n=21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906838" y="4403725"/>
            <a:ext cx="43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Picture 32" descr="http://im3-tub-ru.yandex.net/i?id=380446676-24-72&amp;n=21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3890963" y="1773238"/>
            <a:ext cx="4365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Picture 34" descr="http://im1-tub-ru.yandex.net/i?id=872349387-32-72&amp;n=21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3906838" y="1408113"/>
            <a:ext cx="4048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Picture 36" descr="http://im7-tub-ru.yandex.net/i?id=150146046-20-72&amp;n=21">
            <a:hlinkClick r:id="rId14"/>
          </p:cNvPr>
          <p:cNvSpPr>
            <a:spLocks noChangeAspect="1" noChangeArrowheads="1"/>
          </p:cNvSpPr>
          <p:nvPr/>
        </p:nvSpPr>
        <p:spPr bwMode="auto">
          <a:xfrm>
            <a:off x="3922713" y="4727575"/>
            <a:ext cx="43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4191000" y="5715000"/>
            <a:ext cx="3443288" cy="4889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8" name="Трапеция 17"/>
          <p:cNvSpPr/>
          <p:nvPr/>
        </p:nvSpPr>
        <p:spPr>
          <a:xfrm rot="10800000">
            <a:off x="555625" y="4494213"/>
            <a:ext cx="3008313" cy="5905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197225" y="5408613"/>
            <a:ext cx="957263" cy="612775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64" name="Блок-схема: перфолента 26663"/>
          <p:cNvSpPr/>
          <p:nvPr/>
        </p:nvSpPr>
        <p:spPr>
          <a:xfrm>
            <a:off x="900113" y="4494213"/>
            <a:ext cx="2292350" cy="584200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</a:t>
            </a:r>
          </a:p>
          <a:p>
            <a:pPr algn="ctr">
              <a:defRPr/>
            </a:pPr>
            <a:r>
              <a:rPr lang="ru-RU" b="1" dirty="0" smtClean="0"/>
              <a:t>482 018,0 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58" name="Блок-схема: перфолента 57"/>
          <p:cNvSpPr/>
          <p:nvPr/>
        </p:nvSpPr>
        <p:spPr>
          <a:xfrm>
            <a:off x="4643438" y="5715000"/>
            <a:ext cx="2293937" cy="498475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РАСХОДЫ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484 899,4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26666" name="TextBox 26665"/>
          <p:cNvSpPr txBox="1"/>
          <p:nvPr/>
        </p:nvSpPr>
        <p:spPr>
          <a:xfrm>
            <a:off x="1258888" y="5722938"/>
            <a:ext cx="207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ДЕФИЦИТ БЮДЖЕТА </a:t>
            </a:r>
          </a:p>
          <a:p>
            <a:pPr>
              <a:defRPr/>
            </a:pPr>
            <a:r>
              <a:rPr lang="ru-RU" b="1" dirty="0" smtClean="0">
                <a:latin typeface="+mn-lt"/>
              </a:rPr>
              <a:t>2 881,4 </a:t>
            </a:r>
            <a:r>
              <a:rPr lang="ru-RU" b="1" dirty="0">
                <a:latin typeface="+mn-lt"/>
              </a:rPr>
              <a:t>ТЫС.РУБ.</a:t>
            </a:r>
          </a:p>
        </p:txBody>
      </p:sp>
      <p:pic>
        <p:nvPicPr>
          <p:cNvPr id="16442" name="Picture 39" descr="http://im2-tub-ru.yandex.net/i?id=432452504-31-72&amp;n=21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06838" y="765175"/>
            <a:ext cx="3492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3" name="Picture 41" descr="http://im0-tub-ru.yandex.net/i?id=504365319-35-72&amp;n=21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3906838" y="1055688"/>
            <a:ext cx="374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4" name="Picture 44" descr="http://im3-tub-ru.yandex.net/i?id=75000342-18-72&amp;n=21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477838" y="1474788"/>
            <a:ext cx="1112837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5" name="Прямоугольник 43"/>
          <p:cNvSpPr>
            <a:spLocks noChangeArrowheads="1"/>
          </p:cNvSpPr>
          <p:nvPr/>
        </p:nvSpPr>
        <p:spPr bwMode="auto">
          <a:xfrm>
            <a:off x="1744663" y="1339850"/>
            <a:ext cx="1946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НАЛОГОВЫЕ И      НЕНАЛОГОВЫЕ ДОХОДЫ</a:t>
            </a:r>
          </a:p>
          <a:p>
            <a:r>
              <a:rPr lang="ru-RU" sz="1200" b="1" dirty="0" smtClean="0">
                <a:cs typeface="Times New Roman" pitchFamily="18" charset="0"/>
              </a:rPr>
              <a:t>162 460,5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1692275" y="1339850"/>
            <a:ext cx="1500188" cy="933450"/>
          </a:xfrm>
          <a:prstGeom prst="bracePair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7" name="Picture 46" descr="http://im1-tub-ru.yandex.net/i?id=327474212-45-72&amp;n=21">
            <a:hlinkClick r:id="rId19"/>
          </p:cNvPr>
          <p:cNvSpPr>
            <a:spLocks noChangeAspect="1" noChangeArrowheads="1"/>
          </p:cNvSpPr>
          <p:nvPr/>
        </p:nvSpPr>
        <p:spPr bwMode="auto">
          <a:xfrm>
            <a:off x="525463" y="2762250"/>
            <a:ext cx="11017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Двойные фигурные скобки 49"/>
          <p:cNvSpPr/>
          <p:nvPr/>
        </p:nvSpPr>
        <p:spPr>
          <a:xfrm>
            <a:off x="1724025" y="2716213"/>
            <a:ext cx="1692275" cy="996950"/>
          </a:xfrm>
          <a:prstGeom prst="bracePair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9" name="Прямоугольник 116"/>
          <p:cNvSpPr>
            <a:spLocks noChangeArrowheads="1"/>
          </p:cNvSpPr>
          <p:nvPr/>
        </p:nvSpPr>
        <p:spPr bwMode="auto">
          <a:xfrm>
            <a:off x="1835150" y="2767013"/>
            <a:ext cx="1947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БЕЗВОЗМЕЗДНЫЕ ПОСТУПЛЕНИЯ</a:t>
            </a:r>
          </a:p>
          <a:p>
            <a:r>
              <a:rPr lang="ru-RU" sz="1200" b="1" dirty="0" smtClean="0">
                <a:cs typeface="Times New Roman" pitchFamily="18" charset="0"/>
              </a:rPr>
              <a:t>319 557,5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4850" y="0"/>
            <a:ext cx="8439150" cy="692150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16452" name="Picture 9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14775" y="1120775"/>
            <a:ext cx="3413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3" name="Picture 8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35413" y="1435100"/>
            <a:ext cx="3460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4" name="Picture 7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940175" y="1746250"/>
            <a:ext cx="3476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3" cstate="print"/>
          <a:srcRect/>
          <a:stretch>
            <a:fillRect/>
          </a:stretch>
        </p:blipFill>
        <p:spPr>
          <a:xfrm>
            <a:off x="3940175" y="2076450"/>
            <a:ext cx="360363" cy="342900"/>
          </a:xfrm>
          <a:noFill/>
        </p:spPr>
      </p:pic>
      <p:pic>
        <p:nvPicPr>
          <p:cNvPr id="16456" name="Picture 7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914775" y="3245991"/>
            <a:ext cx="406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 rotWithShape="1">
          <a:blip r:embed="rId2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3918723" y="3573016"/>
            <a:ext cx="403266" cy="32645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645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6" cstate="print"/>
          <a:srcRect/>
          <a:stretch>
            <a:fillRect/>
          </a:stretch>
        </p:blipFill>
        <p:spPr>
          <a:xfrm>
            <a:off x="3929063" y="4398119"/>
            <a:ext cx="387350" cy="327025"/>
          </a:xfrm>
          <a:noFill/>
        </p:spPr>
      </p:pic>
      <p:pic>
        <p:nvPicPr>
          <p:cNvPr id="16459" name="Picture 77" descr="C:\Users\Потылицына НА\Desktop\27358975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44488" y="1382713"/>
            <a:ext cx="1149350" cy="88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60" name="Picture 79" descr="http://im1-tub-ru.yandex.net/i?id=179158013-32-72&amp;n=21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338138" y="2716213"/>
            <a:ext cx="1252537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2" descr="E:\Doki\gerb s.gif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560D0-CF0A-437E-8EE7-9767F22B5023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1238" y="1773238"/>
            <a:ext cx="7343775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обеспечение сбалансированности и устойчивости городского бюджета при исполнении всех обязательств;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оптимизация структуры расходов с чётким определением приоритетов расходования средств бюджета, их концентрации на главных направлениях в социальной сфере;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недопущение увеличения принимаемых расходных обязательств, не обеспеченных доходными источниками;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программно-целевых методов управления;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повышения качества и доступности оказания муниципальных услуг;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прозрачности бюджета и бюджетного процесса.</a:t>
            </a:r>
          </a:p>
          <a:p>
            <a:pPr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1331913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928662" y="1106488"/>
            <a:ext cx="7516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НАПРАВЛЕНИЯ БЮДЖЕТНОЙ ПОЛИТИКИ НА 2023-2025 ГГ.</a:t>
            </a: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22814</TotalTime>
  <Words>1854</Words>
  <Application>Microsoft Office PowerPoint</Application>
  <PresentationFormat>Экран (4:3)</PresentationFormat>
  <Paragraphs>371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 решению Совета депутатов города Сорска от 23.12.2022 г. № 37 «О бюджете   города Сорска Республики Хакасия на 2023 год и  плановый период 2024-2025 годов»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Kovalevskaya</dc:creator>
  <cp:lastModifiedBy>Люя</cp:lastModifiedBy>
  <cp:revision>1715</cp:revision>
  <cp:lastPrinted>2010-11-12T09:01:35Z</cp:lastPrinted>
  <dcterms:created xsi:type="dcterms:W3CDTF">2002-05-22T11:42:14Z</dcterms:created>
  <dcterms:modified xsi:type="dcterms:W3CDTF">2023-02-13T03:11:40Z</dcterms:modified>
</cp:coreProperties>
</file>