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9" r:id="rId2"/>
  </p:sldMasterIdLst>
  <p:notesMasterIdLst>
    <p:notesMasterId r:id="rId26"/>
  </p:notesMasterIdLst>
  <p:handoutMasterIdLst>
    <p:handoutMasterId r:id="rId27"/>
  </p:handoutMasterIdLst>
  <p:sldIdLst>
    <p:sldId id="257" r:id="rId3"/>
    <p:sldId id="322" r:id="rId4"/>
    <p:sldId id="321" r:id="rId5"/>
    <p:sldId id="369" r:id="rId6"/>
    <p:sldId id="323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36" r:id="rId17"/>
    <p:sldId id="337" r:id="rId18"/>
    <p:sldId id="335" r:id="rId19"/>
    <p:sldId id="339" r:id="rId20"/>
    <p:sldId id="377" r:id="rId21"/>
    <p:sldId id="340" r:id="rId22"/>
    <p:sldId id="366" r:id="rId23"/>
    <p:sldId id="371" r:id="rId24"/>
    <p:sldId id="375" r:id="rId2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FF99"/>
    <a:srgbClr val="4A9667"/>
    <a:srgbClr val="736E6D"/>
    <a:srgbClr val="807D60"/>
    <a:srgbClr val="489852"/>
    <a:srgbClr val="FF5050"/>
    <a:srgbClr val="00FF00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1379" autoAdjust="0"/>
  </p:normalViewPr>
  <p:slideViewPr>
    <p:cSldViewPr snapToGrid="0">
      <p:cViewPr varScale="1">
        <p:scale>
          <a:sx n="105" d="100"/>
          <a:sy n="105" d="100"/>
        </p:scale>
        <p:origin x="144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-1699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aseline="0"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aseline="0" dirty="0" smtClean="0">
                <a:latin typeface="Times New Roman" pitchFamily="18" charset="0"/>
                <a:cs typeface="Times New Roman" pitchFamily="18" charset="0"/>
              </a:rPr>
              <a:t>города (тыс.руб</a:t>
            </a: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.) </a:t>
            </a:r>
          </a:p>
        </c:rich>
      </c:tx>
      <c:layout>
        <c:manualLayout>
          <c:xMode val="edge"/>
          <c:yMode val="edge"/>
          <c:x val="0.26063209653049324"/>
          <c:y val="6.610388720351931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932988979925029E-2"/>
          <c:y val="0.14693124414976325"/>
          <c:w val="0.32496640105394387"/>
          <c:h val="0.471794547036559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муниципального района </c:v>
                </c:pt>
              </c:strCache>
            </c:strRef>
          </c:tx>
          <c:dLbls>
            <c:dLbl>
              <c:idx val="0"/>
              <c:layout>
                <c:manualLayout>
                  <c:x val="3.1204109004594155E-3"/>
                  <c:y val="-6.6228807935242518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EA3-467B-B366-D86DD8C45734}"/>
                </c:ext>
              </c:extLst>
            </c:dLbl>
            <c:dLbl>
              <c:idx val="1"/>
              <c:layout>
                <c:manualLayout>
                  <c:x val="1.3300168065642264E-2"/>
                  <c:y val="-7.4481383774705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A3-467B-B366-D86DD8C45734}"/>
                </c:ext>
              </c:extLst>
            </c:dLbl>
            <c:dLbl>
              <c:idx val="2"/>
              <c:layout>
                <c:manualLayout>
                  <c:x val="1.4616642977189731E-2"/>
                  <c:y val="-4.3274796982123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A3-467B-B366-D86DD8C45734}"/>
                </c:ext>
              </c:extLst>
            </c:dLbl>
            <c:dLbl>
              <c:idx val="3"/>
              <c:layout>
                <c:manualLayout>
                  <c:x val="1.5982146855899621E-2"/>
                  <c:y val="-1.463723973763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A3-467B-B366-D86DD8C45734}"/>
                </c:ext>
              </c:extLst>
            </c:dLbl>
            <c:dLbl>
              <c:idx val="4"/>
              <c:layout>
                <c:manualLayout>
                  <c:x val="1.7670581912554034E-2"/>
                  <c:y val="1.4783848096390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EA3-467B-B366-D86DD8C45734}"/>
                </c:ext>
              </c:extLst>
            </c:dLbl>
            <c:dLbl>
              <c:idx val="5"/>
              <c:layout>
                <c:manualLayout>
                  <c:x val="2.3731316545626498E-2"/>
                  <c:y val="2.909143590308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EA3-467B-B366-D86DD8C45734}"/>
                </c:ext>
              </c:extLst>
            </c:dLbl>
            <c:dLbl>
              <c:idx val="6"/>
              <c:layout>
                <c:manualLayout>
                  <c:x val="2.6850431007050281E-2"/>
                  <c:y val="5.8940550744275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EA3-467B-B366-D86DD8C45734}"/>
                </c:ext>
              </c:extLst>
            </c:dLbl>
            <c:dLbl>
              <c:idx val="7"/>
              <c:layout>
                <c:manualLayout>
                  <c:x val="2.6952967548952395E-2"/>
                  <c:y val="0.10736225537441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EA3-467B-B366-D86DD8C45734}"/>
                </c:ext>
              </c:extLst>
            </c:dLbl>
            <c:dLbl>
              <c:idx val="8"/>
              <c:layout>
                <c:manualLayout>
                  <c:x val="2.2322323030178746E-2"/>
                  <c:y val="0.157113498292316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EA3-467B-B366-D86DD8C45734}"/>
                </c:ext>
              </c:extLst>
            </c:dLbl>
            <c:dLbl>
              <c:idx val="9"/>
              <c:layout>
                <c:manualLayout>
                  <c:x val="-5.6273468492995693E-2"/>
                  <c:y val="4.3257099878462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EA3-467B-B366-D86DD8C45734}"/>
                </c:ext>
              </c:extLst>
            </c:dLbl>
            <c:dLbl>
              <c:idx val="10"/>
              <c:layout>
                <c:manualLayout>
                  <c:x val="3.7270265109997008E-2"/>
                  <c:y val="7.7146879887849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EA3-467B-B366-D86DD8C45734}"/>
                </c:ext>
              </c:extLst>
            </c:dLbl>
            <c:dLbl>
              <c:idx val="11"/>
              <c:layout>
                <c:manualLayout>
                  <c:x val="0.11051122978982569"/>
                  <c:y val="-0.16030661099597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EA3-467B-B366-D86DD8C4573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 и компенсации затрат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Безвозмездные поступления от других бюджетов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 formatCode="0.0">
                  <c:v>146051.5</c:v>
                </c:pt>
                <c:pt idx="1">
                  <c:v>2735.2</c:v>
                </c:pt>
                <c:pt idx="2">
                  <c:v>2453.6</c:v>
                </c:pt>
                <c:pt idx="3">
                  <c:v>1911.8</c:v>
                </c:pt>
                <c:pt idx="4">
                  <c:v>7644.7</c:v>
                </c:pt>
                <c:pt idx="5">
                  <c:v>8686</c:v>
                </c:pt>
                <c:pt idx="6">
                  <c:v>2940</c:v>
                </c:pt>
                <c:pt idx="7">
                  <c:v>2541</c:v>
                </c:pt>
                <c:pt idx="8">
                  <c:v>535.4</c:v>
                </c:pt>
                <c:pt idx="9">
                  <c:v>1264</c:v>
                </c:pt>
                <c:pt idx="10">
                  <c:v>624774.40000000002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EA3-467B-B366-D86DD8C45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42991049856330987"/>
          <c:y val="0.26343197155277337"/>
          <c:w val="0.54645364994731538"/>
          <c:h val="0.4586723181731037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19"/>
          <c:h val="0.9110640402269283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собственных доходов в общем обьеме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5467-4C29-98A3-C287F22028F3}"/>
              </c:ext>
            </c:extLst>
          </c:dPt>
          <c:dLbls>
            <c:dLbl>
              <c:idx val="0"/>
              <c:layout>
                <c:manualLayout>
                  <c:x val="6.10509088733730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120 460,2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467-4C29-98A3-C287F22028F3}"/>
                </c:ext>
              </c:extLst>
            </c:dLbl>
            <c:dLbl>
              <c:idx val="1"/>
              <c:layout>
                <c:manualLayout>
                  <c:x val="2.7133737277054999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467-4C29-98A3-C287F22028F3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467-4C29-98A3-C287F22028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2022 г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176763.2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67-4C29-98A3-C287F22028F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5.8069827221067238E-2"/>
                  <c:y val="1.333872662513220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467-4C29-98A3-C287F22028F3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467-4C29-98A3-C287F22028F3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467-4C29-98A3-C287F22028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2022 г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801537.6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467-4C29-98A3-C287F22028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17290112"/>
        <c:axId val="117291648"/>
        <c:axId val="0"/>
      </c:bar3DChart>
      <c:catAx>
        <c:axId val="1172901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291648"/>
        <c:crosses val="autoZero"/>
        <c:auto val="1"/>
        <c:lblAlgn val="ctr"/>
        <c:lblOffset val="100"/>
        <c:noMultiLvlLbl val="0"/>
      </c:catAx>
      <c:valAx>
        <c:axId val="117291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17290112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12"/>
          <c:h val="0.91106404022692811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46F2-4542-A895-9F974215D403}"/>
              </c:ext>
            </c:extLst>
          </c:dPt>
          <c:dLbls>
            <c:dLbl>
              <c:idx val="0"/>
              <c:layout>
                <c:manualLayout>
                  <c:x val="8.0957332752936331E-2"/>
                  <c:y val="-2.8427214021107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6F2-4542-A895-9F974215D403}"/>
                </c:ext>
              </c:extLst>
            </c:dLbl>
            <c:dLbl>
              <c:idx val="1"/>
              <c:layout>
                <c:manualLayout>
                  <c:x val="2.7133737277055016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6F2-4542-A895-9F974215D403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6F2-4542-A895-9F974215D4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2022 г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624774.40000000002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6F2-4542-A895-9F974215D4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4.9538414136610136E-2"/>
                  <c:y val="-2.0172130138442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6F2-4542-A895-9F974215D403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6F2-4542-A895-9F974215D403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6F2-4542-A895-9F974215D4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2022 г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801537.6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6F2-4542-A895-9F974215D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52717184"/>
        <c:axId val="152718720"/>
        <c:axId val="0"/>
      </c:bar3DChart>
      <c:catAx>
        <c:axId val="152717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718720"/>
        <c:crosses val="autoZero"/>
        <c:auto val="1"/>
        <c:lblAlgn val="ctr"/>
        <c:lblOffset val="100"/>
        <c:noMultiLvlLbl val="0"/>
      </c:catAx>
      <c:valAx>
        <c:axId val="152718720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one"/>
        <c:crossAx val="152717184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других бюджетов бюджетной системы (тыс.руб.)</c:v>
                </c:pt>
              </c:strCache>
            </c:strRef>
          </c:tx>
          <c:explosion val="4"/>
          <c:dLbls>
            <c:dLbl>
              <c:idx val="3"/>
              <c:layout>
                <c:manualLayout>
                  <c:x val="-9.0149992512197297E-2"/>
                  <c:y val="-2.454569164212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7D-4F22-AB3A-704EB2F5EA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188341</c:v>
                </c:pt>
                <c:pt idx="1">
                  <c:v>257894.1</c:v>
                </c:pt>
                <c:pt idx="2">
                  <c:v>162440</c:v>
                </c:pt>
                <c:pt idx="3">
                  <c:v>18185.2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7D-4F22-AB3A-704EB2F5EA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296013508234296"/>
          <c:y val="0.15401781366677078"/>
          <c:w val="0.33601450659351173"/>
          <c:h val="0.691964112969301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Сорска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Республики Хакасия в 2022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тыс. рублей)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
</a:t>
            </a:r>
          </a:p>
        </c:rich>
      </c:tx>
      <c:layout>
        <c:manualLayout>
          <c:xMode val="edge"/>
          <c:yMode val="edge"/>
          <c:x val="0.1593391308959011"/>
          <c:y val="1.994702428027634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019827766470918E-2"/>
          <c:y val="0.45310053718259846"/>
          <c:w val="0.43420346532497239"/>
          <c:h val="0.4839204704168491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dLbls>
            <c:dLbl>
              <c:idx val="0"/>
              <c:layout>
                <c:manualLayout>
                  <c:x val="-5.8025683407898231E-2"/>
                  <c:y val="-0.1019052582052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35-43EA-9FEA-13801425FF6D}"/>
                </c:ext>
              </c:extLst>
            </c:dLbl>
            <c:dLbl>
              <c:idx val="1"/>
              <c:layout>
                <c:manualLayout>
                  <c:x val="3.8813315195201275E-3"/>
                  <c:y val="-0.124021549437551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35-43EA-9FEA-13801425FF6D}"/>
                </c:ext>
              </c:extLst>
            </c:dLbl>
            <c:dLbl>
              <c:idx val="2"/>
              <c:layout>
                <c:manualLayout>
                  <c:x val="9.2544802140659285E-2"/>
                  <c:y val="-7.7282176538181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735-43EA-9FEA-13801425FF6D}"/>
                </c:ext>
              </c:extLst>
            </c:dLbl>
            <c:dLbl>
              <c:idx val="3"/>
              <c:layout>
                <c:manualLayout>
                  <c:x val="6.809508727481399E-2"/>
                  <c:y val="4.1713420223404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735-43EA-9FEA-13801425FF6D}"/>
                </c:ext>
              </c:extLst>
            </c:dLbl>
            <c:dLbl>
              <c:idx val="4"/>
              <c:layout>
                <c:manualLayout>
                  <c:x val="2.6138160919514649E-2"/>
                  <c:y val="0.114133476796301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735-43EA-9FEA-13801425FF6D}"/>
                </c:ext>
              </c:extLst>
            </c:dLbl>
            <c:dLbl>
              <c:idx val="5"/>
              <c:layout>
                <c:manualLayout>
                  <c:x val="8.9700646179311748E-3"/>
                  <c:y val="0.113948478716010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35-43EA-9FEA-13801425FF6D}"/>
                </c:ext>
              </c:extLst>
            </c:dLbl>
            <c:dLbl>
              <c:idx val="6"/>
              <c:layout>
                <c:manualLayout>
                  <c:x val="-5.8322130686125649E-2"/>
                  <c:y val="-9.3475371669687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735-43EA-9FEA-13801425FF6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0.0">
                  <c:v>61015.6</c:v>
                </c:pt>
                <c:pt idx="1">
                  <c:v>789.9</c:v>
                </c:pt>
                <c:pt idx="2" formatCode="#,##0.00">
                  <c:v>7336.3</c:v>
                </c:pt>
                <c:pt idx="3" formatCode="#,##0.0">
                  <c:v>139295.1</c:v>
                </c:pt>
                <c:pt idx="4" formatCode="#,##0.0">
                  <c:v>149212.4</c:v>
                </c:pt>
                <c:pt idx="5" formatCode="0.0">
                  <c:v>384919.7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735-43EA-9FEA-13801425F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724089020633331"/>
          <c:y val="0.25910642957242652"/>
          <c:w val="0.36964223904701948"/>
          <c:h val="0.58011850783222341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процентах)
</a:t>
            </a:r>
          </a:p>
        </c:rich>
      </c:tx>
      <c:layout>
        <c:manualLayout>
          <c:xMode val="edge"/>
          <c:yMode val="edge"/>
          <c:x val="0.16075396758642624"/>
          <c:y val="3.589544130017359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997868052775856E-2"/>
          <c:y val="0.42687003818797548"/>
          <c:w val="0.4582556890639029"/>
          <c:h val="0.513473913740603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3"/>
          <c:dLbls>
            <c:dLbl>
              <c:idx val="0"/>
              <c:layout>
                <c:manualLayout>
                  <c:x val="-2.5681068404457497E-2"/>
                  <c:y val="-8.7149655271285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FE-419C-BA87-C43F3FE75216}"/>
                </c:ext>
              </c:extLst>
            </c:dLbl>
            <c:dLbl>
              <c:idx val="1"/>
              <c:layout>
                <c:manualLayout>
                  <c:x val="-1.2015528445403033E-2"/>
                  <c:y val="-0.115188304150970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FE-419C-BA87-C43F3FE75216}"/>
                </c:ext>
              </c:extLst>
            </c:dLbl>
            <c:dLbl>
              <c:idx val="2"/>
              <c:layout>
                <c:manualLayout>
                  <c:x val="4.6859613999129503E-2"/>
                  <c:y val="-4.8536570470069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FE-419C-BA87-C43F3FE75216}"/>
                </c:ext>
              </c:extLst>
            </c:dLbl>
            <c:dLbl>
              <c:idx val="3"/>
              <c:layout>
                <c:manualLayout>
                  <c:x val="4.1226001668170399E-2"/>
                  <c:y val="-1.22754309270376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FE-419C-BA87-C43F3FE75216}"/>
                </c:ext>
              </c:extLst>
            </c:dLbl>
            <c:dLbl>
              <c:idx val="4"/>
              <c:layout>
                <c:manualLayout>
                  <c:x val="1.3614572416856374E-2"/>
                  <c:y val="7.3480434853497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FE-419C-BA87-C43F3FE75216}"/>
                </c:ext>
              </c:extLst>
            </c:dLbl>
            <c:dLbl>
              <c:idx val="5"/>
              <c:layout>
                <c:manualLayout>
                  <c:x val="3.2058305531421104E-2"/>
                  <c:y val="7.8735968840030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FE-419C-BA87-C43F3FE75216}"/>
                </c:ext>
              </c:extLst>
            </c:dLbl>
            <c:dLbl>
              <c:idx val="6"/>
              <c:layout>
                <c:manualLayout>
                  <c:x val="-1.4815958154700918E-2"/>
                  <c:y val="-8.3594892109706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FE-419C-BA87-C43F3FE75216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и муниципального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8.1999999999999993</c:v>
                </c:pt>
                <c:pt idx="1">
                  <c:v>0.1</c:v>
                </c:pt>
                <c:pt idx="2" formatCode="0.0">
                  <c:v>1</c:v>
                </c:pt>
                <c:pt idx="3" formatCode="0.0">
                  <c:v>18.8</c:v>
                </c:pt>
                <c:pt idx="4" formatCode="0.0">
                  <c:v>20.100000000000001</c:v>
                </c:pt>
                <c:pt idx="5" formatCode="0.0">
                  <c:v>51.8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2FE-419C-BA87-C43F3FE75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186997294319996"/>
          <c:y val="0.2291690976015954"/>
          <c:w val="0.40501315631015494"/>
          <c:h val="0.6998678357155513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Муниципальный долг на конец года, млн.рублей</c:v>
                </c:pt>
              </c:strCache>
            </c:strRef>
          </c:tx>
          <c:spPr>
            <a:gradFill rotWithShape="0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50000">
                  <a:srgbClr val="33CCCC"/>
                </a:gs>
                <a:gs pos="100000">
                  <a:srgbClr val="00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9199"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11,6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88-4B0B-846A-A4317C27443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11,6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88-4B0B-846A-A4317C27443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88-4B0B-846A-A4317C2744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B88-4B0B-846A-A4317C2744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16381952"/>
        <c:axId val="168312832"/>
      </c:barChart>
      <c:lineChart>
        <c:grouping val="standard"/>
        <c:varyColors val="0"/>
        <c:ser>
          <c:idx val="0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43798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4641636925461533E-2"/>
                  <c:y val="-4.0228470065497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88-4B0B-846A-A4317C274434}"/>
                </c:ext>
              </c:extLst>
            </c:dLbl>
            <c:dLbl>
              <c:idx val="1"/>
              <c:layout>
                <c:manualLayout>
                  <c:x val="-6.3481227694096171E-2"/>
                  <c:y val="-5.4857004634769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88-4B0B-846A-A4317C274434}"/>
                </c:ext>
              </c:extLst>
            </c:dLbl>
            <c:dLbl>
              <c:idx val="2"/>
              <c:layout>
                <c:manualLayout>
                  <c:x val="-3.0229156044807706E-2"/>
                  <c:y val="-4.3885603707815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88-4B0B-846A-A4317C27443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B88-4B0B-846A-A4317C2744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8314368"/>
        <c:axId val="168315904"/>
      </c:lineChart>
      <c:catAx>
        <c:axId val="11638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68312832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68312832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6381952"/>
        <c:crosses val="autoZero"/>
        <c:crossBetween val="between"/>
        <c:majorUnit val="20"/>
      </c:valAx>
      <c:catAx>
        <c:axId val="168314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68315904"/>
        <c:crosses val="autoZero"/>
        <c:auto val="0"/>
        <c:lblAlgn val="ctr"/>
        <c:lblOffset val="100"/>
        <c:noMultiLvlLbl val="0"/>
      </c:catAx>
      <c:valAx>
        <c:axId val="168315904"/>
        <c:scaling>
          <c:orientation val="minMax"/>
        </c:scaling>
        <c:delete val="1"/>
        <c:axPos val="r"/>
        <c:numFmt formatCode="0%" sourceLinked="0"/>
        <c:majorTickMark val="none"/>
        <c:minorTickMark val="none"/>
        <c:tickLblPos val="none"/>
        <c:crossAx val="168314368"/>
        <c:crosses val="max"/>
        <c:crossBetween val="between"/>
        <c:majorUnit val="0.1"/>
      </c:valAx>
      <c:spPr>
        <a:noFill/>
        <a:ln w="29199">
          <a:noFill/>
        </a:ln>
      </c:spPr>
    </c:plotArea>
    <c:legend>
      <c:legendPos val="r"/>
      <c:legendEntry>
        <c:idx val="1"/>
        <c:delete val="1"/>
      </c:legendEntry>
      <c:overlay val="0"/>
      <c:spPr>
        <a:noFill/>
        <a:ln w="29199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chemeClr val="tx2"/>
          </a:solidFill>
          <a:latin typeface="+mj-lt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0.91266</cdr:y>
    </cdr:from>
    <cdr:to>
      <cdr:x>0.60738</cdr:x>
      <cdr:y>0.95917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2" y="2854137"/>
          <a:ext cx="171804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0.23957</cdr:x>
      <cdr:y>0.55114</cdr:y>
    </cdr:from>
    <cdr:to>
      <cdr:x>0.44663</cdr:x>
      <cdr:y>0.64417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69902" y="1723568"/>
          <a:ext cx="924711" cy="290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28,7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0.85418</cdr:y>
    </cdr:from>
    <cdr:to>
      <cdr:x>0.60738</cdr:x>
      <cdr:y>0.90069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0" y="2671268"/>
          <a:ext cx="171803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0.24241</cdr:x>
      <cdr:y>0.54808</cdr:y>
    </cdr:from>
    <cdr:to>
      <cdr:x>0.44947</cdr:x>
      <cdr:y>0.64949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82565" y="1713991"/>
          <a:ext cx="924711" cy="317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77,9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07.06.2023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07.06.2023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822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6/7/2023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512" y="1873584"/>
            <a:ext cx="416052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2512" y="4572000"/>
            <a:ext cx="416052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5479260" y="0"/>
            <a:ext cx="4426741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6/7/2023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package" Target="../embeddings/____________Microsoft_PowerPoint6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___Microsoft_PowerPoint.pptx"/><Relationship Id="rId10" Type="http://schemas.openxmlformats.org/officeDocument/2006/relationships/image" Target="../media/image13.emf"/><Relationship Id="rId4" Type="http://schemas.openxmlformats.org/officeDocument/2006/relationships/image" Target="../media/image2.gif"/><Relationship Id="rId9" Type="http://schemas.openxmlformats.org/officeDocument/2006/relationships/package" Target="../embeddings/____________Microsoft_PowerPoint7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chart" Target="../charts/char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304" y="3508268"/>
            <a:ext cx="7592114" cy="252756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Сорска Республики Хакасия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</a:t>
            </a:r>
            <a:endParaRPr lang="ru-RU" sz="4400" b="1" i="0" cap="none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98" y="311649"/>
            <a:ext cx="1259976" cy="1573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095928"/>
            <a:ext cx="9906000" cy="359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62906" y="901093"/>
          <a:ext cx="8484780" cy="576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8" name="Диаграмма 8"/>
          <p:cNvGraphicFramePr>
            <a:graphicFrameLocks/>
          </p:cNvGraphicFramePr>
          <p:nvPr/>
        </p:nvGraphicFramePr>
        <p:xfrm>
          <a:off x="280263" y="1463040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flipV="1">
            <a:off x="1417887" y="4324548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358529" y="4574363"/>
            <a:ext cx="1808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Объем собственных доходов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3242" y="4555071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11147" y="2829175"/>
            <a:ext cx="4967433" cy="2569029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 доходы в общем объеме доходов бюджета города составляют 22,1%, план поступления по ним выполнен на 93,8% (при плане 188 506,6 тыс. руб., поступило 176 763,2 тыс. руб.).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248592" y="1150262"/>
            <a:ext cx="83851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ОБЪЕМ И 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pic>
        <p:nvPicPr>
          <p:cNvPr id="14" name="Рисунок 13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94733" y="1236130"/>
          <a:ext cx="8635999" cy="532553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05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6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2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3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188 506,6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176 763,2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160 661,4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146 051,5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(РАБОТЫ,УСЛУГИ), РЕАЛИЗУЕМЫЕ НА ТЕРРИТОРИИ РОССИЙСКОЙ 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-ФЕДЕРАЦИИ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2 370,3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2 735,2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2 665,2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2 453,6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7 609,0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7 644,7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1 704,0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1 911,8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112,2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СОБСТВЕНННОСТИ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8 250,0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8 686,0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3 172,5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2 940,0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2 541,0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90 750,0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1 103,0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968,4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1 264,0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640 203,6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624 774,4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188 341,0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188 341,0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0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РОССИЙСКОЙ ФЕДЕРАЦИИ И МУНИЦИПАЛЬНЫХ ОБРАЗОВАНИЙ ( МЕЖБЮДЖЕТНЫЕ СУБСИДИИ)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267 164,7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257 894,1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166 359,9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162 440,0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175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</a:t>
                      </a:r>
                      <a:r>
                        <a:rPr kumimoji="0" lang="ru-RU" sz="105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МЕЖБЮДЖЕТНЫЕ ТРАНСФЕРТЫ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18 338,0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18 185,2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551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СУБСИДИЙ, СУБВЕНЦИЙ И ИНЫХ МЕЖБЮДЖЕТНЫХ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ТРАНСФЕРТОВ, ИМЕЮЩИХ ЦЕЛЕВОЕ НАЗНАЧЕНИЕ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-2 085,8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828 710,2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801 537,6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 Сорск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025" y="1338833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от других бюджетов бюджетной системы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2022 год.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8"/>
          <p:cNvGraphicFramePr>
            <a:graphicFrameLocks/>
          </p:cNvGraphicFramePr>
          <p:nvPr/>
        </p:nvGraphicFramePr>
        <p:xfrm>
          <a:off x="5261568" y="1071155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Прямоугольник 20"/>
          <p:cNvSpPr/>
          <p:nvPr/>
        </p:nvSpPr>
        <p:spPr>
          <a:xfrm flipV="1">
            <a:off x="6564653" y="3758487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58749" y="4093516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7435625" y="4023364"/>
            <a:ext cx="1808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Объем безвозмездных поступлений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11391" y="4604371"/>
            <a:ext cx="3586514" cy="2083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безвозмездных поступлений 26,0 % поступила в бюджет города в форме субвенций на выполнение переданных государственных полномочий.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поступлений в бюджет муниципального образования в виде субсидий  257 894,1 тыс. руб., была направлена на обеспечение мероприятий по строительству модернизации и ремонту , программы энергосбережения, модернизации систем дошкольного образования.</a:t>
            </a:r>
            <a:endParaRPr lang="ru-RU" sz="1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421640" y="2021841"/>
          <a:ext cx="4607560" cy="3850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87865" y="1310131"/>
          <a:ext cx="8407401" cy="50822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59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1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83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1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05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01.01.2023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63 407,0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61 015,6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 субъекта Российской Федерации и муниципального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3 423,0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3 269,4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4 407,1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4 260,5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 власти субъектов Российской Федерации, местных администраций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33 656,9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31 842,0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2 164,7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2 060,4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проведения выборов и референдумов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1 215,3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1 215,2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17 000,0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16 939,3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1 540,0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1 428,8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789,9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789,9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7 858,0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7 336,3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характера , гражданская оборона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5 262,8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5 236,5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безопасности и правоохранительной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2 595,2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2 099,8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143 344,2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139 295,1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2 784,0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Автомобильный транспорт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9 229,0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9 199,8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17 852,2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15 923,2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    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113 479,0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113 206,7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24938" y="721870"/>
            <a:ext cx="8078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Структура расходов бюджета  города Сорска Республики Хакасия</a:t>
            </a:r>
          </a:p>
          <a:p>
            <a:pPr algn="ctr"/>
            <a:r>
              <a:rPr lang="ru-RU" sz="1400" b="1" dirty="0" smtClean="0"/>
              <a:t> по разделам, подразделам за 2022 год</a:t>
            </a:r>
            <a:endParaRPr lang="ru-RU" sz="1400" b="1" dirty="0"/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36333" y="771588"/>
            <a:ext cx="8078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города Сорска Республики Хакасия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разделам, подразделам за 2022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96334" y="1237349"/>
          <a:ext cx="8288866" cy="529045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79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4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5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55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8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1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01.01.2023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155 154,8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149 212,4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107 986,4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107 895,5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24 462,0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21 409,7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18 322,4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16 353,1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4 384,0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3 554,1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81,1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367 576,8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293 108,4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92 593,5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91 776,1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552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243 514,6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171 625,0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70,5</a:t>
                      </a: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77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19 071,7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19 035,9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66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12 327,5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10 602,2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413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46 292,0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44 528,8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909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32 476,0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30 982,5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13 816,0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13 546,3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19 303,7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18 354,9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81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2 280,5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2 280,4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37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963,9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934,6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387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15 443,0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14 586,7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616,3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553,2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9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29 225,0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28 927,6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466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29 225,05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28 927,6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7664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/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832 951,4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742 569,0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89,1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8" name="Объект 1"/>
          <p:cNvGraphicFramePr/>
          <p:nvPr/>
        </p:nvGraphicFramePr>
        <p:xfrm>
          <a:off x="408527" y="965613"/>
          <a:ext cx="8976301" cy="533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15" name="Объект 1"/>
          <p:cNvGraphicFramePr/>
          <p:nvPr>
            <p:extLst>
              <p:ext uri="{D42A27DB-BD31-4B8C-83A1-F6EECF244321}">
                <p14:modId xmlns:p14="http://schemas.microsoft.com/office/powerpoint/2010/main" val="3325772961"/>
              </p:ext>
            </p:extLst>
          </p:nvPr>
        </p:nvGraphicFramePr>
        <p:xfrm>
          <a:off x="472500" y="1063256"/>
          <a:ext cx="8976301" cy="541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79522" y="234767"/>
            <a:ext cx="7764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69620" y="1430914"/>
          <a:ext cx="7883313" cy="510606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949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28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Профессиональное развитие муниципальных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служащих, работников технической группы, централизованной бухгалтерии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органов местного самоуправления города Сорска Республики Хакасия на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2021-2023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Текущий и капитальный</a:t>
                      </a:r>
                      <a:r>
                        <a:rPr kumimoji="0" lang="ru-RU" sz="11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ремонт административных зданий администрации города Сорска 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общественного порядка и противодействия преступности на территории городского округа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(2020-2022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2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правонарушений на территории г.Сорска среди населения (2020-2022 годы)»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58,0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68,2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43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безнадзорности и правонарушений на территории муниципального образования г.Сорск (2020-2022)»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1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Противодействие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незаконному обороту наркотиков, снижение масштабов наркотизации и алкоголизации населения муниципального образования город Сорск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2020-2022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67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муниципального образования город Сорск от чрезвычайных ситуаций, обеспечение пожарной безопасности и безопасности людей на водных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объектах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1 491,0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1 427,5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сельскохозяйственного производства на территории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2 784,0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транспортной системы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27 081,2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25 123,0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"Организация пассажирских перевозок автомобильным </a:t>
                      </a:r>
                      <a:r>
                        <a:rPr kumimoji="0" lang="ru-RU" sz="11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транспортом общего </a:t>
                      </a:r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9 229,0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9 199,8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"Автомобильные дороги на территории муниципального образования города Сорска"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17 852,2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15 923,2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53440" y="649945"/>
          <a:ext cx="8029788" cy="494181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20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4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5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</a:t>
                      </a:r>
                      <a:endParaRPr kumimoji="0" lang="ru-RU" sz="11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1659,0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1 543,1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Переселение жителей муниципального образования город Сорск из аварийного и непригодного для проживания жилищного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фонда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104 431,2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104 428,7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</a:t>
                      </a:r>
                      <a:r>
                        <a:rPr lang="ru-RU" sz="1100" b="1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коммунальных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24 118,0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21 409,7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и благоустройство территории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15 716,2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13 746,9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87,5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"Благоустройство территории муниципального образования город Сорск"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7 922,2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7 711,2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доступным и комфортным жильем и коммунальными услугами населения"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7 794,0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6 035,7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 муниципального образования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38 838,7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37 529,4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культуры, спорта, молодежной политики, туризма в муниципальном образовании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29 225,0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28 927,6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0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на территории муниципального образования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города Сорска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2 560,5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2 560,4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"Старшее поколение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2020-2022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2 330,5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2 330,4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9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"Повышение роли некоммерческих организаций муниципального образования в решении социально-культурных и иных общественно значимых задач развития города Сорска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2020-2022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387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в муниципальном образовании город Сорск на 2020-2022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934,6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Содействие занятости населения города Сорска Республики Хакасия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Презентация" r:id="rId5" imgW="4951494" imgH="3427643" progId="PowerPoint.Show.12">
                  <p:embed/>
                </p:oleObj>
              </mc:Choice>
              <mc:Fallback>
                <p:oleObj name="Презентация" r:id="rId5" imgW="4951494" imgH="3427643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Презентация" r:id="rId7" imgW="4951494" imgH="3427643" progId="PowerPoint.Show.12">
                  <p:embed/>
                </p:oleObj>
              </mc:Choice>
              <mc:Fallback>
                <p:oleObj name="Презентация" r:id="rId7" imgW="4951494" imgH="3427643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 flipV="1">
          <a:off x="2476501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Презентация" r:id="rId9" imgW="4951494" imgH="3427643" progId="PowerPoint.Show.12">
                  <p:embed/>
                </p:oleObj>
              </mc:Choice>
              <mc:Fallback>
                <p:oleObj name="Презентация" r:id="rId9" imgW="4951494" imgH="3427643" progId="PowerPoint.Show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V="1">
                        <a:off x="2476501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715965" y="1209676"/>
            <a:ext cx="8894761" cy="4914899"/>
          </a:xfrm>
        </p:spPr>
        <p:txBody>
          <a:bodyPr rtlCol="0">
            <a:noAutofit/>
          </a:bodyPr>
          <a:lstStyle/>
          <a:p>
            <a:pPr marL="571500" indent="-571500" eaLnBrk="1" fontAlgn="auto" hangingPunct="1">
              <a:spcAft>
                <a:spcPts val="0"/>
              </a:spcAft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социально - экономического развития города Сорска Республики Хакасия</a:t>
            </a:r>
          </a:p>
          <a:p>
            <a:pPr marL="571500" indent="-57150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94661" y="422756"/>
            <a:ext cx="3089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68400" y="801084"/>
          <a:ext cx="7518401" cy="514860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499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2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в муниципальном образовании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348 596,6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275 890,0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дошкольного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92 593,0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91 776,1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общего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230 375,7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159 485,2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дополнительного образования"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12 489,0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12 489,0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"Реализация национальной образовательной инициативы "Наша новая школа"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140,1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"Школьное питание"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12 842,9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11 999,6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сироты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3 609,3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3 573,0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6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муниципальном образовании город Сорск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138,4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552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архивного дела в муниципальном образовании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5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ремонта муниципального жилищного фонда в многоквартирных домах, расположенных на территории муниципального образования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3 555,2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3 466,8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и охраны труда на территории муниципального образования город Сорск на 2020-2022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Информатизация администрации города Сорска и ее структурных подразделений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640,0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561,5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Доступная среда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муниципального казенного учреждения «Единая дежурно-диспетчерская служба муниципального образования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город Сорск»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5  262,8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5 236,5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комфортной среды города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Сорска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2 606,2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2 606,1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Противодействие экстремизму и профилактика терроризма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55,1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616 177,0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531 912,1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26286" y="206415"/>
            <a:ext cx="77647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www.express-novosti.ru/images/2012/06/4fcdf2675a4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28" y="1357239"/>
            <a:ext cx="3069517" cy="2079350"/>
          </a:xfrm>
          <a:prstGeom prst="rect">
            <a:avLst/>
          </a:prstGeom>
          <a:noFill/>
        </p:spPr>
      </p:pic>
      <p:pic>
        <p:nvPicPr>
          <p:cNvPr id="80900" name="Picture 4" descr="http://img1.vashgorod.ru/uploads/images/news/t5/f330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190" y="3740151"/>
            <a:ext cx="3079123" cy="2001430"/>
          </a:xfrm>
          <a:prstGeom prst="rect">
            <a:avLst/>
          </a:prstGeom>
          <a:noFill/>
        </p:spPr>
      </p:pic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50933"/>
              </p:ext>
            </p:extLst>
          </p:nvPr>
        </p:nvGraphicFramePr>
        <p:xfrm>
          <a:off x="3694761" y="1376738"/>
          <a:ext cx="5279118" cy="44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B1504-9BFE-46DB-B976-1F70662CFD4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2294" name="Текст 2"/>
          <p:cNvSpPr txBox="1">
            <a:spLocks/>
          </p:cNvSpPr>
          <p:nvPr/>
        </p:nvSpPr>
        <p:spPr bwMode="auto">
          <a:xfrm>
            <a:off x="32677" y="225424"/>
            <a:ext cx="9789054" cy="974726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C00000"/>
                </a:solidFill>
                <a:cs typeface="Times New Roman" pitchFamily="18" charset="0"/>
              </a:rPr>
              <a:t>социально-экономичского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развития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92106" y="1589237"/>
          <a:ext cx="8054181" cy="1289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4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Выпуск товаров и услуг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8 164,7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9 304,0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11 405,0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12 707,0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всех работников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1 399,8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1 477,6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1 518,4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1 581,8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1 648,0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5225" y="4312056"/>
            <a:ext cx="9092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ЖИЗНИ НАСЕЛЕНИЯ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СОРСКА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7129" y="3168852"/>
            <a:ext cx="7954931" cy="831647"/>
          </a:xfrm>
          <a:prstGeom prst="rect">
            <a:avLst/>
          </a:prstGeom>
          <a:solidFill>
            <a:srgbClr val="FFFFCC"/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Сорске проживает 10,8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человек. Ожидается, что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численность населения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тыс.человек. Из общей численности населения в экономике занято около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50,9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98659" y="4869712"/>
          <a:ext cx="7794468" cy="13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7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287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1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зарегистрированной безработицы (на конец года)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65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Ожидаемая продолжительность жизни при рождении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лет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 descr="gerb s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00124" y="1238666"/>
            <a:ext cx="8497093" cy="61645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00050" indent="-400050" algn="ctr"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23849" y="854994"/>
            <a:ext cx="9191626" cy="4593306"/>
          </a:xfrm>
          <a:prstGeom prst="rect">
            <a:avLst/>
          </a:prstGeom>
        </p:spPr>
        <p:txBody>
          <a:bodyPr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 финансов и экономики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администрации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города Сорска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Адрес: 655111  г.Сорск, ул. Кирова,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главы по финансовым и экономическим вопросам –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Бондаренко Марина Николаевна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(8 39033)    2-43-37                   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(8 39033)    2-43-48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sorskfin@lmail.ru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bakan.sibnovosti.ru/pictures/0462/8462/v_ust_abakanskom_rayone_nadeyutsya_na_turistov_thumb_fed_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3" y="1687284"/>
            <a:ext cx="4536078" cy="3024052"/>
          </a:xfrm>
          <a:prstGeom prst="rect">
            <a:avLst/>
          </a:prstGeom>
          <a:noFill/>
        </p:spPr>
      </p:pic>
      <p:pic>
        <p:nvPicPr>
          <p:cNvPr id="1028" name="Picture 4" descr="http://photo.foto-planeta.com/view/6/8/8/0/mayskiy-688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" y="1680754"/>
            <a:ext cx="4101738" cy="307389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1479" y="4572005"/>
            <a:ext cx="701070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информационный ресурс, содержащий данные об исполнении бюджета за отчетный финансовый год, в доступной для широкого круга заинтересованных пользователей форме.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3829" y="309543"/>
            <a:ext cx="4653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для граждан</a:t>
            </a: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45616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915" y="1325836"/>
            <a:ext cx="918427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городского бюджета, представляемый в Совет депутатов, составляет отдел финансов и экономики.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Отчет об исполнении городского бюджета за отчетный год направляется на рассмотрение и утверждение в Совет депутатов не позднее 1 мая текущего года.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Отчет - состоит из источников и наборов данных, параметров и композиции элементов отчета города на определенный период (отчетный финансовый год).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Отчет составляется в соответствии с той же структурой и бюджетной классификацией, которые применялись при утверждении бюджета города.</a:t>
            </a: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начала рассмотрения Советом депутатов годового отчета проводятся публичные слушания по нему.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Публичные слушания по годовому отчету проводятся в порядке, аналогичном порядку проведения публичных слушаний по проекту решения о бюджете города.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По результатам рассмотрения годового отчета Совет депутатов принимает решение об утверждении либо отклонении решения об исполнении бюджета города.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815" y="2575448"/>
            <a:ext cx="89665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 – поступившие в бюджет денежные средства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74" y="3428889"/>
            <a:ext cx="8470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- выплаченные из бюджета денежные средства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8133" y="3690610"/>
            <a:ext cx="54428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6165" y="4518741"/>
            <a:ext cx="2324505" cy="169067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ДОХОДЫ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49212" y="4502063"/>
            <a:ext cx="2287793" cy="168608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20044" y="240715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340" y="1354413"/>
            <a:ext cx="9184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- состоит из источников и наборов данных, параметров и композиции элементов отчета города на определенный период (отчетный финансовый год).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85639" y="5265820"/>
            <a:ext cx="1062446" cy="3570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=</a:t>
            </a:r>
            <a:endParaRPr lang="ru-RU" sz="3200" b="1" dirty="0"/>
          </a:p>
        </p:txBody>
      </p:sp>
      <p:pic>
        <p:nvPicPr>
          <p:cNvPr id="31746" name="Picture 2" descr="http://admduliapino.ru/tinybrowser/images/byudget/_full/_budzhe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693" y="3891543"/>
            <a:ext cx="2296592" cy="1531061"/>
          </a:xfrm>
          <a:prstGeom prst="rect">
            <a:avLst/>
          </a:prstGeom>
          <a:noFill/>
        </p:spPr>
      </p:pic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41107" y="1599188"/>
            <a:ext cx="5509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16" y="1454634"/>
            <a:ext cx="3511050" cy="26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9305" y="3149450"/>
            <a:ext cx="3332413" cy="242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03969" y="4692712"/>
            <a:ext cx="5535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8147" y="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795" y="1174679"/>
            <a:ext cx="90482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61903" y="2133706"/>
            <a:ext cx="2914535" cy="12368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банков </a:t>
            </a:r>
          </a:p>
          <a:p>
            <a:endParaRPr lang="ru-RU" dirty="0" smtClean="0"/>
          </a:p>
        </p:txBody>
      </p:sp>
      <p:sp>
        <p:nvSpPr>
          <p:cNvPr id="17" name="Овал 16"/>
          <p:cNvSpPr/>
          <p:nvPr/>
        </p:nvSpPr>
        <p:spPr>
          <a:xfrm>
            <a:off x="5356175" y="3591783"/>
            <a:ext cx="2873423" cy="142678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от других уровней бюджета 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30556" y="5206715"/>
            <a:ext cx="3005370" cy="13216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остатки средств на счетах по учету средств бюджета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6073" y="2775099"/>
            <a:ext cx="2676466" cy="24326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3130814">
            <a:off x="4246343" y="2683248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320362" y="3645544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6818165">
            <a:off x="4233278" y="4612197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1941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20044" y="0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3284" y="935847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другому бюджету бюджетной системы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Российской Федерации 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09880" y="2267166"/>
            <a:ext cx="5860869" cy="644434"/>
          </a:xfrm>
          <a:prstGeom prst="roundRect">
            <a:avLst>
              <a:gd name="adj" fmla="val 2866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на безвозмездной и безвозвратной основе без установления направлений и (или) условий их использования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4868" y="3112811"/>
            <a:ext cx="5882640" cy="918755"/>
          </a:xfrm>
          <a:prstGeom prst="roundRect">
            <a:avLst>
              <a:gd name="adj" fmla="val 2322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поддержка)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в целях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расходных обязательств,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 при выполнении полномочий органов местного самоуправления по вопросам местного значения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81931" y="4147206"/>
            <a:ext cx="5869577" cy="1323703"/>
          </a:xfrm>
          <a:prstGeom prst="roundRect">
            <a:avLst>
              <a:gd name="adj" fmla="val 25309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Субвенции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venire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приходить на помощь)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3916" y="2437490"/>
            <a:ext cx="1459801" cy="3771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64108" y="5651361"/>
            <a:ext cx="5839096" cy="1049383"/>
          </a:xfrm>
          <a:prstGeom prst="roundRect">
            <a:avLst>
              <a:gd name="adj" fmla="val 3024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случаях и порядке, предусмотренных законами субъекта Российской Федерации и принимаемыми в соответствии с ними иными нормативными правовыми актами органов государственной власти субъекта Российской Федерации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лево 38"/>
          <p:cNvSpPr/>
          <p:nvPr/>
        </p:nvSpPr>
        <p:spPr>
          <a:xfrm rot="20804216">
            <a:off x="1861806" y="2567254"/>
            <a:ext cx="766672" cy="197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1889660" y="4663950"/>
            <a:ext cx="770709" cy="2133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1843685" y="3465000"/>
            <a:ext cx="809898" cy="2351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878422">
            <a:off x="1843848" y="5745150"/>
            <a:ext cx="820772" cy="2023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2052" y="0"/>
            <a:ext cx="776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68250" y="1178498"/>
            <a:ext cx="4953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доходов городского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6191" y="1976519"/>
            <a:ext cx="2952206" cy="3675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Налоговые доходы - поступление от уплаты налогов, установленных Налоговым кодексом Российской Федерации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 на доходы физических лиц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•акцизы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•единый налог на вмененный доход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•налоги на имущество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госпошлина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82" y="1996592"/>
            <a:ext cx="2753427" cy="4212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Неналоговые доходы -платежи, установленные законодательством Российской Федерации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•арендная плата за землю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использования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реализации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•плата за негативное воздействие на окружающую среду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•платные услуги от муниципальных учреждений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продажи земельных участков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•штрафы за нарушение законодательства РФ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•прочие неналоговые доходы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45708" y="2009960"/>
            <a:ext cx="2810943" cy="36678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pic>
        <p:nvPicPr>
          <p:cNvPr id="11" name="Рисунок 10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2483</Words>
  <Application>Microsoft Office PowerPoint</Application>
  <PresentationFormat>Лист A4 (210x297 мм)</PresentationFormat>
  <Paragraphs>733</Paragraphs>
  <Slides>23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Book Antiqua</vt:lpstr>
      <vt:lpstr>Century Schoolbook</vt:lpstr>
      <vt:lpstr>Times New Roman</vt:lpstr>
      <vt:lpstr>Wingdings</vt:lpstr>
      <vt:lpstr>Wingdings 2</vt:lpstr>
      <vt:lpstr>Wingdings 3</vt:lpstr>
      <vt:lpstr>Эркер</vt:lpstr>
      <vt:lpstr>Презентация</vt:lpstr>
      <vt:lpstr>Отчет об исполнении бюджета  города Сорска Республики Хакасия  за 2022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2016-02-17T06:12:14Z</dcterms:created>
  <dcterms:modified xsi:type="dcterms:W3CDTF">2023-06-07T04:17:33Z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