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53" r:id="rId1"/>
  </p:sldMasterIdLst>
  <p:notesMasterIdLst>
    <p:notesMasterId r:id="rId18"/>
  </p:notesMasterIdLst>
  <p:handoutMasterIdLst>
    <p:handoutMasterId r:id="rId19"/>
  </p:handoutMasterIdLst>
  <p:sldIdLst>
    <p:sldId id="809" r:id="rId2"/>
    <p:sldId id="811" r:id="rId3"/>
    <p:sldId id="815" r:id="rId4"/>
    <p:sldId id="817" r:id="rId5"/>
    <p:sldId id="829" r:id="rId6"/>
    <p:sldId id="830" r:id="rId7"/>
    <p:sldId id="821" r:id="rId8"/>
    <p:sldId id="822" r:id="rId9"/>
    <p:sldId id="823" r:id="rId10"/>
    <p:sldId id="825" r:id="rId11"/>
    <p:sldId id="826" r:id="rId12"/>
    <p:sldId id="831" r:id="rId13"/>
    <p:sldId id="834" r:id="rId14"/>
    <p:sldId id="835" r:id="rId15"/>
    <p:sldId id="837" r:id="rId16"/>
    <p:sldId id="839" r:id="rId17"/>
  </p:sldIdLst>
  <p:sldSz cx="9144000" cy="6858000" type="screen4x3"/>
  <p:notesSz cx="6772275" cy="99028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FF99"/>
    <a:srgbClr val="CCECFF"/>
    <a:srgbClr val="990000"/>
    <a:srgbClr val="FFFFCC"/>
    <a:srgbClr val="99CCFF"/>
    <a:srgbClr val="000099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9648" autoAdjust="0"/>
  </p:normalViewPr>
  <p:slideViewPr>
    <p:cSldViewPr>
      <p:cViewPr varScale="1">
        <p:scale>
          <a:sx n="116" d="100"/>
          <a:sy n="116" d="100"/>
        </p:scale>
        <p:origin x="-15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3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notesViewPr>
    <p:cSldViewPr>
      <p:cViewPr>
        <p:scale>
          <a:sx n="100" d="100"/>
          <a:sy n="100" d="100"/>
        </p:scale>
        <p:origin x="-72" y="-384"/>
      </p:cViewPr>
      <p:guideLst>
        <p:guide orient="horz" pos="3119"/>
        <p:guide pos="213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Office_Excel10.xlsx"/><Relationship Id="rId1" Type="http://schemas.openxmlformats.org/officeDocument/2006/relationships/image" Target="../media/image21.png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sideWall>
      <c:spPr>
        <a:solidFill>
          <a:schemeClr val="tx2">
            <a:lumMod val="20000"/>
            <a:lumOff val="80000"/>
            <a:alpha val="59000"/>
          </a:schemeClr>
        </a:solidFill>
        <a:ln>
          <a:solidFill>
            <a:schemeClr val="accent1"/>
          </a:solidFill>
        </a:ln>
        <a:scene3d>
          <a:camera prst="orthographicFront"/>
          <a:lightRig rig="threePt" dir="t"/>
        </a:scene3d>
        <a:sp3d prstMaterial="dkEdge"/>
      </c:spPr>
    </c:sideWall>
    <c:backWall>
      <c:spPr>
        <a:gradFill>
          <a:gsLst>
            <a:gs pos="0">
              <a:schemeClr val="accent1">
                <a:tint val="66000"/>
                <a:satMod val="160000"/>
              </a:schemeClr>
            </a:gs>
            <a:gs pos="3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  <a:scene3d>
          <a:camera prst="orthographicFront"/>
          <a:lightRig rig="threePt" dir="t"/>
        </a:scene3d>
        <a:sp3d prstMaterial="dkEdge"/>
      </c:spPr>
    </c:backWall>
    <c:plotArea>
      <c:layout>
        <c:manualLayout>
          <c:layoutTarget val="inner"/>
          <c:xMode val="edge"/>
          <c:yMode val="edge"/>
          <c:x val="2.8720003332962978E-2"/>
          <c:y val="0.17531591140079178"/>
          <c:w val="0.96214211201023414"/>
          <c:h val="0.6007405987148386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dLbls>
            <c:dLbl>
              <c:idx val="0"/>
              <c:layout>
                <c:manualLayout>
                  <c:x val="4.0564937229197247E-2"/>
                  <c:y val="-6.5321960111428493E-3"/>
                </c:manualLayout>
              </c:layout>
              <c:showVal val="1"/>
            </c:dLbl>
            <c:dLbl>
              <c:idx val="1"/>
              <c:layout>
                <c:manualLayout>
                  <c:x val="1.5873236307076991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1.5873236307076991E-2"/>
                  <c:y val="-5.9877771722349159E-17"/>
                </c:manualLayout>
              </c:layout>
              <c:showVal val="1"/>
            </c:dLbl>
            <c:txPr>
              <a:bodyPr/>
              <a:lstStyle/>
              <a:p>
                <a:pPr>
                  <a:defRPr sz="1399" baseline="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67506</c:v>
                </c:pt>
                <c:pt idx="1">
                  <c:v>68054</c:v>
                </c:pt>
                <c:pt idx="2">
                  <c:v>69109</c:v>
                </c:pt>
                <c:pt idx="3">
                  <c:v>42785</c:v>
                </c:pt>
                <c:pt idx="4">
                  <c:v>43157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gapWidth val="26"/>
        <c:gapDepth val="176"/>
        <c:shape val="box"/>
        <c:axId val="37554816"/>
        <c:axId val="64037248"/>
        <c:axId val="0"/>
      </c:bar3DChart>
      <c:catAx>
        <c:axId val="375548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598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4037248"/>
        <c:crosses val="autoZero"/>
        <c:auto val="1"/>
        <c:lblAlgn val="ctr"/>
        <c:lblOffset val="100"/>
      </c:catAx>
      <c:valAx>
        <c:axId val="64037248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37554816"/>
        <c:crosses val="autoZero"/>
        <c:crossBetween val="between"/>
      </c:valAx>
      <c:spPr>
        <a:ln>
          <a:gradFill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</c:spPr>
    </c:plotArea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noFill/>
        <a:ln w="9525">
          <a:noFill/>
        </a:ln>
      </c:spPr>
    </c:floor>
    <c:backWall>
      <c:spPr>
        <a:blipFill>
          <a:blip xmlns:r="http://schemas.openxmlformats.org/officeDocument/2006/relationships" r:embed="rId1"/>
          <a:stretch>
            <a:fillRect/>
          </a:stretch>
        </a:blipFill>
      </c:spPr>
      <c:pictureOptions>
        <c:pictureFormat val="stretch"/>
      </c:pictureOptions>
    </c:backWall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на образование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Pt>
            <c:idx val="0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Pt>
            <c:idx val="1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Pt>
            <c:idx val="2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1.1525503748459998E-2"/>
                  <c:y val="-1.5880890817937823E-2"/>
                </c:manualLayout>
              </c:layout>
              <c:showVal val="1"/>
            </c:dLbl>
            <c:dLbl>
              <c:idx val="1"/>
              <c:layout>
                <c:manualLayout>
                  <c:x val="2.7133737277054967E-2"/>
                  <c:y val="-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1.0715419394137069E-2"/>
                  <c:y val="3.9420872679959843E-4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309466.8</c:v>
                </c:pt>
                <c:pt idx="1">
                  <c:v>285583.09999999998</c:v>
                </c:pt>
                <c:pt idx="2">
                  <c:v>289851.09999999998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на социальную сферу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Lbls>
            <c:dLbl>
              <c:idx val="0"/>
              <c:layout>
                <c:manualLayout>
                  <c:x val="1.6958585798159322E-2"/>
                  <c:y val="-4.1016114488571084E-3"/>
                </c:manualLayout>
              </c:layout>
              <c:showVal val="1"/>
            </c:dLbl>
            <c:dLbl>
              <c:idx val="1"/>
              <c:layout>
                <c:manualLayout>
                  <c:x val="1.6958476417472144E-2"/>
                  <c:y val="-2.3558426203719937E-2"/>
                </c:manualLayout>
              </c:layout>
              <c:showVal val="1"/>
            </c:dLbl>
            <c:dLbl>
              <c:idx val="2"/>
              <c:layout>
                <c:manualLayout>
                  <c:x val="1.3206766752120683E-2"/>
                  <c:y val="-2.7922857635003993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594734.6</c:v>
                </c:pt>
                <c:pt idx="1">
                  <c:v>364230.8</c:v>
                </c:pt>
                <c:pt idx="2">
                  <c:v>357331.20000000001</c:v>
                </c:pt>
              </c:numCache>
            </c:numRef>
          </c:val>
        </c:ser>
        <c:gapWidth val="50"/>
        <c:shape val="box"/>
        <c:axId val="125568128"/>
        <c:axId val="125569664"/>
        <c:axId val="0"/>
      </c:bar3DChart>
      <c:catAx>
        <c:axId val="125568128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5569664"/>
        <c:crosses val="autoZero"/>
        <c:auto val="1"/>
        <c:lblAlgn val="ctr"/>
        <c:lblOffset val="100"/>
      </c:catAx>
      <c:valAx>
        <c:axId val="125569664"/>
        <c:scaling>
          <c:orientation val="minMax"/>
        </c:scaling>
        <c:delete val="1"/>
        <c:axPos val="b"/>
        <c:numFmt formatCode="#,##0.0" sourceLinked="1"/>
        <c:tickLblPos val="none"/>
        <c:crossAx val="125568128"/>
        <c:crosses val="autoZero"/>
        <c:crossBetween val="between"/>
      </c:valAx>
      <c:spPr>
        <a:noFill/>
        <a:ln w="25397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2"/>
  <c:userShapes r:id="rId3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5.6433855478682647E-2"/>
          <c:y val="8.2221841160751027E-2"/>
          <c:w val="0.7699845026751132"/>
          <c:h val="0.80901010416560559"/>
        </c:manualLayout>
      </c:layout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ДОШКОЛЬНОЕ ОБРАЗОВАНИЕ</c:v>
                </c:pt>
              </c:strCache>
            </c:strRef>
          </c:tx>
          <c:spPr>
            <a:solidFill>
              <a:schemeClr val="accent5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2024 г.</c:v>
                </c:pt>
                <c:pt idx="1">
                  <c:v>2025 г.</c:v>
                </c:pt>
                <c:pt idx="2">
                  <c:v>2026 г.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101004.6</c:v>
                </c:pt>
                <c:pt idx="1">
                  <c:v>91765</c:v>
                </c:pt>
                <c:pt idx="2">
                  <c:v>92959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ОБЩЕЕ ОБРАЗОВАНИЕ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2024 г.</c:v>
                </c:pt>
                <c:pt idx="1">
                  <c:v>2025 г.</c:v>
                </c:pt>
                <c:pt idx="2">
                  <c:v>2026 г.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176573.5</c:v>
                </c:pt>
                <c:pt idx="1">
                  <c:v>162061.29999999999</c:v>
                </c:pt>
                <c:pt idx="2">
                  <c:v>165135.29999999999</c:v>
                </c:pt>
              </c:numCache>
            </c:numRef>
          </c:val>
        </c:ser>
        <c:ser>
          <c:idx val="2"/>
          <c:order val="2"/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2024 г.</c:v>
                </c:pt>
                <c:pt idx="1">
                  <c:v>2025 г.</c:v>
                </c:pt>
                <c:pt idx="2">
                  <c:v>2026 г.</c:v>
                </c:pt>
              </c:strCache>
            </c:strRef>
          </c:cat>
          <c:val>
            <c:numRef>
              <c:f>Лист1!$D$2:$D$4</c:f>
              <c:numCache>
                <c:formatCode>#,##0.0</c:formatCode>
                <c:ptCount val="3"/>
                <c:pt idx="0">
                  <c:v>19626.2</c:v>
                </c:pt>
                <c:pt idx="1">
                  <c:v>19024.8</c:v>
                </c:pt>
                <c:pt idx="2">
                  <c:v>19024.8</c:v>
                </c:pt>
              </c:numCache>
            </c:numRef>
          </c:val>
        </c:ser>
        <c:gapWidth val="68"/>
        <c:overlap val="100"/>
        <c:axId val="125737216"/>
        <c:axId val="64393216"/>
      </c:barChart>
      <c:catAx>
        <c:axId val="1257372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4393216"/>
        <c:crosses val="autoZero"/>
        <c:auto val="1"/>
        <c:lblAlgn val="ctr"/>
        <c:lblOffset val="100"/>
      </c:catAx>
      <c:valAx>
        <c:axId val="64393216"/>
        <c:scaling>
          <c:orientation val="minMax"/>
        </c:scaling>
        <c:delete val="1"/>
        <c:axPos val="l"/>
        <c:numFmt formatCode="0%" sourceLinked="1"/>
        <c:tickLblPos val="none"/>
        <c:crossAx val="125737216"/>
        <c:crosses val="autoZero"/>
        <c:crossBetween val="between"/>
      </c:valAx>
      <c:spPr>
        <a:noFill/>
        <a:ln w="25373">
          <a:noFill/>
        </a:ln>
      </c:spPr>
    </c:plotArea>
    <c:plotVisOnly val="1"/>
    <c:dispBlanksAs val="gap"/>
  </c:chart>
  <c:txPr>
    <a:bodyPr/>
    <a:lstStyle/>
    <a:p>
      <a:pPr>
        <a:defRPr sz="1799"/>
      </a:pPr>
      <a:endParaRPr lang="ru-RU"/>
    </a:p>
  </c:txPr>
  <c:externalData r:id="rId1"/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noFill/>
        <a:ln w="9525">
          <a:noFill/>
        </a:ln>
      </c:spPr>
    </c:floor>
    <c:sideWall>
      <c:spPr>
        <a:noFill/>
        <a:ln w="25401">
          <a:noFill/>
        </a:ln>
      </c:spPr>
    </c:sideWall>
    <c:backWall>
      <c:spPr>
        <a:noFill/>
        <a:ln w="25401">
          <a:noFill/>
        </a:ln>
      </c:spPr>
    </c:backWall>
    <c:plotArea>
      <c:layout>
        <c:manualLayout>
          <c:layoutTarget val="inner"/>
          <c:xMode val="edge"/>
          <c:yMode val="edge"/>
          <c:x val="9.9375375576403663E-2"/>
          <c:y val="9.1685606590839741E-2"/>
          <c:w val="0.6233887188524565"/>
          <c:h val="0.65831452066509311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dkEdge">
              <a:bevelT/>
            </a:sp3d>
          </c:spPr>
          <c:dLbls>
            <c:dLbl>
              <c:idx val="0"/>
              <c:layout>
                <c:manualLayout>
                  <c:x val="-0.17100460655160926"/>
                  <c:y val="-5.7135367222435731E-3"/>
                </c:manualLayout>
              </c:layout>
              <c:showVal val="1"/>
            </c:dLbl>
            <c:dLbl>
              <c:idx val="1"/>
              <c:layout>
                <c:manualLayout>
                  <c:x val="2.1765417170495811E-2"/>
                  <c:y val="-9.375000000000135E-3"/>
                </c:manualLayout>
              </c:layout>
              <c:showVal val="1"/>
            </c:dLbl>
            <c:dLbl>
              <c:idx val="2"/>
              <c:layout>
                <c:manualLayout>
                  <c:x val="2.9020556227327687E-2"/>
                  <c:y val="3.1250000000000141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</c:numCache>
            </c:num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594734.6</c:v>
                </c:pt>
                <c:pt idx="1">
                  <c:v>364230.8</c:v>
                </c:pt>
                <c:pt idx="2">
                  <c:v>357331.20000000001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 prstMaterial="dkEdge">
              <a:bevelT/>
            </a:sp3d>
          </c:spPr>
          <c:dLbls>
            <c:dLbl>
              <c:idx val="0"/>
              <c:layout>
                <c:manualLayout>
                  <c:x val="2.4183796856106391E-2"/>
                  <c:y val="-6.2500000000000134E-3"/>
                </c:manualLayout>
              </c:layout>
              <c:showVal val="1"/>
            </c:dLbl>
            <c:dLbl>
              <c:idx val="1"/>
              <c:layout>
                <c:manualLayout>
                  <c:x val="1.9347037484885223E-2"/>
                  <c:y val="-1.2500000000000001E-2"/>
                </c:manualLayout>
              </c:layout>
              <c:showVal val="1"/>
            </c:dLbl>
            <c:dLbl>
              <c:idx val="2"/>
              <c:layout>
                <c:manualLayout>
                  <c:x val="1.4510278113663845E-2"/>
                  <c:y val="-1.8749999999999999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</c:numCache>
            </c:num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239611.4</c:v>
                </c:pt>
                <c:pt idx="1">
                  <c:v>25539.7</c:v>
                </c:pt>
                <c:pt idx="2">
                  <c:v>25047.8</c:v>
                </c:pt>
              </c:numCache>
            </c:numRef>
          </c:val>
        </c:ser>
        <c:gapWidth val="18"/>
        <c:shape val="box"/>
        <c:axId val="98150272"/>
        <c:axId val="125609088"/>
        <c:axId val="0"/>
      </c:bar3DChart>
      <c:catAx>
        <c:axId val="98150272"/>
        <c:scaling>
          <c:orientation val="minMax"/>
        </c:scaling>
        <c:axPos val="l"/>
        <c:numFmt formatCode="General" sourceLinked="1"/>
        <c:tickLblPos val="nextTo"/>
        <c:spPr>
          <a:ln>
            <a:noFill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5609088"/>
        <c:crosses val="autoZero"/>
        <c:auto val="1"/>
        <c:lblAlgn val="ctr"/>
        <c:lblOffset val="100"/>
      </c:catAx>
      <c:valAx>
        <c:axId val="125609088"/>
        <c:scaling>
          <c:orientation val="minMax"/>
        </c:scaling>
        <c:delete val="1"/>
        <c:axPos val="b"/>
        <c:numFmt formatCode="#,##0.0" sourceLinked="1"/>
        <c:tickLblPos val="none"/>
        <c:crossAx val="98150272"/>
        <c:crosses val="autoZero"/>
        <c:crossBetween val="between"/>
      </c:valAx>
      <c:spPr>
        <a:noFill/>
        <a:ln w="25401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7083333333333414"/>
          <c:y val="4.3749999999999997E-2"/>
          <c:w val="0.55483858267716535"/>
          <c:h val="0.73780733267716936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библиотеки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1"/>
              <c:layout>
                <c:manualLayout>
                  <c:x val="4.0983606557377051E-3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-6.1475409836066327E-3"/>
                  <c:y val="-1.8292682926829267E-2"/>
                </c:manualLayout>
              </c:layout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</c:numCache>
            </c:num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3903</c:v>
                </c:pt>
                <c:pt idx="1">
                  <c:v>2752</c:v>
                </c:pt>
                <c:pt idx="2">
                  <c:v>2752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дома культуры</c:v>
                </c:pt>
              </c:strCache>
            </c:strRef>
          </c:tx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</c:numCache>
            </c:num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9274</c:v>
                </c:pt>
                <c:pt idx="1">
                  <c:v>8174</c:v>
                </c:pt>
                <c:pt idx="2">
                  <c:v>8174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музеи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-6.1475409836065573E-3"/>
                  <c:y val="-5.1829268292682924E-2"/>
                </c:manualLayout>
              </c:layout>
              <c:showVal val="1"/>
            </c:dLbl>
            <c:dLbl>
              <c:idx val="1"/>
              <c:layout>
                <c:manualLayout>
                  <c:x val="2.0491803278688552E-3"/>
                  <c:y val="-4.2682926829268483E-2"/>
                </c:manualLayout>
              </c:layout>
              <c:showVal val="1"/>
            </c:dLbl>
            <c:dLbl>
              <c:idx val="2"/>
              <c:layout>
                <c:manualLayout>
                  <c:x val="2.0491803278687801E-3"/>
                  <c:y val="-4.2682926829268483E-2"/>
                </c:manualLayout>
              </c:layout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</c:numCache>
            </c:numRef>
          </c:cat>
          <c:val>
            <c:numRef>
              <c:f>Лист1!$D$2:$D$4</c:f>
              <c:numCache>
                <c:formatCode>#,##0.0</c:formatCode>
                <c:ptCount val="3"/>
                <c:pt idx="0">
                  <c:v>961</c:v>
                </c:pt>
                <c:pt idx="1">
                  <c:v>945</c:v>
                </c:pt>
                <c:pt idx="2">
                  <c:v>945</c:v>
                </c:pt>
              </c:numCache>
            </c:numRef>
          </c:val>
        </c:ser>
        <c:gapWidth val="88"/>
        <c:overlap val="100"/>
        <c:axId val="124482688"/>
        <c:axId val="124484224"/>
      </c:barChart>
      <c:catAx>
        <c:axId val="1244826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19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4484224"/>
        <c:crosses val="autoZero"/>
        <c:auto val="1"/>
        <c:lblAlgn val="ctr"/>
        <c:lblOffset val="100"/>
      </c:catAx>
      <c:valAx>
        <c:axId val="124484224"/>
        <c:scaling>
          <c:orientation val="minMax"/>
        </c:scaling>
        <c:delete val="1"/>
        <c:axPos val="l"/>
        <c:numFmt formatCode="#,##0.0" sourceLinked="1"/>
        <c:tickLblPos val="none"/>
        <c:crossAx val="124482688"/>
        <c:crosses val="autoZero"/>
        <c:crossBetween val="between"/>
      </c:valAx>
      <c:spPr>
        <a:noFill/>
        <a:ln w="25373">
          <a:noFill/>
        </a:ln>
      </c:spPr>
    </c:plotArea>
    <c:legend>
      <c:legendPos val="r"/>
      <c:layout>
        <c:manualLayout>
          <c:xMode val="edge"/>
          <c:yMode val="edge"/>
          <c:x val="0.7280166734228426"/>
          <c:y val="0.27721698722086319"/>
          <c:w val="0.25114990111415481"/>
          <c:h val="0.47056593335669233"/>
        </c:manualLayout>
      </c:layout>
      <c:txPr>
        <a:bodyPr/>
        <a:lstStyle/>
        <a:p>
          <a:pPr>
            <a:defRPr sz="1099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1.9829990049995718E-2"/>
          <c:y val="3.6519108891876352E-2"/>
          <c:w val="0.80261815927450664"/>
          <c:h val="0.7836695374015798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11750</c:v>
                </c:pt>
                <c:pt idx="1">
                  <c:v>308490</c:v>
                </c:pt>
                <c:pt idx="2">
                  <c:v>207281.1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10819</c:v>
                </c:pt>
                <c:pt idx="1">
                  <c:v>43770.2</c:v>
                </c:pt>
                <c:pt idx="2">
                  <c:v>208900.9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1"/>
          <c:dPt>
            <c:idx val="1"/>
            <c:explosion val="0"/>
          </c:dPt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12381</c:v>
                </c:pt>
                <c:pt idx="1">
                  <c:v>33338.9</c:v>
                </c:pt>
                <c:pt idx="2">
                  <c:v>210387.8</c:v>
                </c:pt>
              </c:numCache>
            </c:numRef>
          </c:val>
        </c:ser>
        <c:firstSliceAng val="0"/>
        <c:holeSize val="30"/>
      </c:doughnutChart>
      <c:spPr>
        <a:noFill/>
        <a:ln w="25373">
          <a:noFill/>
        </a:ln>
      </c:spPr>
    </c:plotArea>
    <c:legend>
      <c:legendPos val="r"/>
      <c:layout>
        <c:manualLayout>
          <c:xMode val="edge"/>
          <c:yMode val="edge"/>
          <c:x val="0.31293239424208863"/>
          <c:y val="0.86513415331280363"/>
          <c:w val="0.22938751361115767"/>
          <c:h val="0.11973175484212036"/>
        </c:manualLayout>
      </c:layout>
      <c:txPr>
        <a:bodyPr/>
        <a:lstStyle/>
        <a:p>
          <a:pPr>
            <a:defRPr sz="1199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2023</a:t>
            </a:r>
            <a:r>
              <a:rPr lang="ru-RU" sz="18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2.5630176893925386E-2"/>
          <c:y val="0.76509871660449658"/>
        </c:manualLayout>
      </c:layout>
    </c:title>
    <c:view3D>
      <c:rotX val="30"/>
      <c:rotY val="70"/>
      <c:perspective val="30"/>
    </c:view3D>
    <c:plotArea>
      <c:layout>
        <c:manualLayout>
          <c:layoutTarget val="inner"/>
          <c:xMode val="edge"/>
          <c:yMode val="edge"/>
          <c:x val="6.3658976163142353E-2"/>
          <c:y val="5.6098364927738911E-2"/>
          <c:w val="0.91971375107469777"/>
          <c:h val="0.7281655119713201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43"/>
          <c:dLbls>
            <c:dLbl>
              <c:idx val="1"/>
              <c:layout>
                <c:manualLayout>
                  <c:x val="0.11757952820057031"/>
                  <c:y val="-6.9109996401542154E-2"/>
                </c:manualLayout>
              </c:layout>
              <c:showVal val="1"/>
            </c:dLbl>
            <c:dLbl>
              <c:idx val="2"/>
              <c:layout>
                <c:manualLayout>
                  <c:x val="8.2305669740399212E-2"/>
                  <c:y val="1.255416577658274E-2"/>
                </c:manualLayout>
              </c:layout>
              <c:showVal val="1"/>
            </c:dLbl>
            <c:dLbl>
              <c:idx val="3"/>
              <c:layout>
                <c:manualLayout>
                  <c:x val="4.8056388796306583E-3"/>
                  <c:y val="6.3071857649745475E-2"/>
                </c:manualLayout>
              </c:layout>
              <c:showVal val="1"/>
            </c:dLbl>
            <c:dLbl>
              <c:idx val="4"/>
              <c:layout>
                <c:manualLayout>
                  <c:x val="-0.14393246429409079"/>
                  <c:y val="5.6974493428219343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0.17163833648113166"/>
                  <c:y val="-1.8094810582652002E-2"/>
                </c:manualLayout>
              </c:layout>
              <c:showVal val="1"/>
            </c:dLbl>
            <c:dLbl>
              <c:idx val="6"/>
              <c:layout>
                <c:manualLayout>
                  <c:x val="-0.164611648088484"/>
                  <c:y val="-0.14396568026987208"/>
                </c:manualLayout>
              </c:layout>
              <c:showVal val="1"/>
            </c:dLbl>
            <c:dLbl>
              <c:idx val="8"/>
              <c:layout>
                <c:manualLayout>
                  <c:x val="-0.11714994630226271"/>
                  <c:y val="-3.1880866129607381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149742.9</c:v>
                </c:pt>
                <c:pt idx="1">
                  <c:v>3025.2</c:v>
                </c:pt>
                <c:pt idx="2">
                  <c:v>1708.2</c:v>
                </c:pt>
                <c:pt idx="3">
                  <c:v>1559</c:v>
                </c:pt>
                <c:pt idx="4">
                  <c:v>10382.4</c:v>
                </c:pt>
                <c:pt idx="5">
                  <c:v>5171.1000000000004</c:v>
                </c:pt>
                <c:pt idx="6">
                  <c:v>4525.3999999999996</c:v>
                </c:pt>
                <c:pt idx="7">
                  <c:v>437626.5</c:v>
                </c:pt>
                <c:pt idx="8">
                  <c:v>6602.9</c:v>
                </c:pt>
              </c:numCache>
            </c:numRef>
          </c:val>
        </c:ser>
      </c:pie3DChart>
      <c:spPr>
        <a:noFill/>
        <a:ln w="25398">
          <a:noFill/>
        </a:ln>
      </c:spPr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796">
                <a:latin typeface="Times New Roman" pitchFamily="18" charset="0"/>
                <a:cs typeface="Times New Roman" pitchFamily="18" charset="0"/>
              </a:defRPr>
            </a:pPr>
            <a:r>
              <a:rPr lang="ru-RU" sz="1796" dirty="0" smtClean="0">
                <a:latin typeface="Times New Roman" pitchFamily="18" charset="0"/>
                <a:cs typeface="Times New Roman" pitchFamily="18" charset="0"/>
              </a:rPr>
              <a:t>2025</a:t>
            </a:r>
            <a:r>
              <a:rPr lang="ru-RU" sz="1796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96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6.3233659048433907E-2"/>
          <c:y val="0.78705750746673908"/>
        </c:manualLayout>
      </c:layout>
    </c:title>
    <c:view3D>
      <c:rotX val="30"/>
      <c:rotY val="50"/>
      <c:perspective val="30"/>
    </c:view3D>
    <c:plotArea>
      <c:layout>
        <c:manualLayout>
          <c:layoutTarget val="inner"/>
          <c:xMode val="edge"/>
          <c:yMode val="edge"/>
          <c:x val="4.3965311761743273E-2"/>
          <c:y val="0.12514667390714088"/>
          <c:w val="0.87511515972628651"/>
          <c:h val="0.709194895465652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30"/>
          <c:dLbls>
            <c:dLbl>
              <c:idx val="1"/>
              <c:layout>
                <c:manualLayout>
                  <c:x val="0.18942062602289786"/>
                  <c:y val="-4.874765137116481E-2"/>
                </c:manualLayout>
              </c:layout>
              <c:showVal val="1"/>
            </c:dLbl>
            <c:dLbl>
              <c:idx val="2"/>
              <c:layout>
                <c:manualLayout>
                  <c:x val="0.17365406119590027"/>
                  <c:y val="4.878848764594091E-2"/>
                </c:manualLayout>
              </c:layout>
              <c:showVal val="1"/>
            </c:dLbl>
            <c:dLbl>
              <c:idx val="3"/>
              <c:layout>
                <c:manualLayout>
                  <c:x val="2.957472646216288E-2"/>
                  <c:y val="4.8499158294868311E-2"/>
                </c:manualLayout>
              </c:layout>
              <c:showVal val="1"/>
            </c:dLbl>
            <c:dLbl>
              <c:idx val="4"/>
              <c:layout>
                <c:manualLayout>
                  <c:x val="-6.3147352607859156E-2"/>
                  <c:y val="7.225283736084713E-2"/>
                </c:manualLayout>
              </c:layout>
              <c:showVal val="1"/>
            </c:dLbl>
            <c:dLbl>
              <c:idx val="5"/>
              <c:layout>
                <c:manualLayout>
                  <c:x val="-0.19294702609147962"/>
                  <c:y val="-0.10153983165897376"/>
                </c:manualLayout>
              </c:layout>
              <c:showVal val="1"/>
            </c:dLbl>
            <c:dLbl>
              <c:idx val="6"/>
              <c:layout>
                <c:manualLayout>
                  <c:x val="-7.5756491880678414E-2"/>
                  <c:y val="-0.13052185718164538"/>
                </c:manualLayout>
              </c:layout>
              <c:showVal val="1"/>
            </c:dLbl>
            <c:dLbl>
              <c:idx val="8"/>
              <c:layout>
                <c:manualLayout>
                  <c:x val="4.3901305978632496E-2"/>
                  <c:y val="4.2668693999457032E-2"/>
                </c:manualLayout>
              </c:layout>
              <c:showVal val="1"/>
            </c:dLbl>
            <c:txPr>
              <a:bodyPr/>
              <a:lstStyle/>
              <a:p>
                <a:pPr>
                  <a:defRPr sz="10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166861.70000000001</c:v>
                </c:pt>
                <c:pt idx="1">
                  <c:v>2982.7</c:v>
                </c:pt>
                <c:pt idx="2" formatCode="0.0">
                  <c:v>2566</c:v>
                </c:pt>
                <c:pt idx="3" formatCode="0.0">
                  <c:v>1970</c:v>
                </c:pt>
                <c:pt idx="4" formatCode="0.0">
                  <c:v>9550</c:v>
                </c:pt>
                <c:pt idx="5">
                  <c:v>3483.8</c:v>
                </c:pt>
                <c:pt idx="6">
                  <c:v>1110</c:v>
                </c:pt>
                <c:pt idx="7">
                  <c:v>272114.09999999998</c:v>
                </c:pt>
                <c:pt idx="8">
                  <c:v>6655</c:v>
                </c:pt>
              </c:numCache>
            </c:numRef>
          </c:val>
        </c:ser>
      </c:pie3DChart>
      <c:spPr>
        <a:noFill/>
        <a:ln w="25371">
          <a:noFill/>
        </a:ln>
      </c:spPr>
    </c:plotArea>
    <c:plotVisOnly val="1"/>
    <c:dispBlanksAs val="zero"/>
  </c:chart>
  <c:txPr>
    <a:bodyPr/>
    <a:lstStyle/>
    <a:p>
      <a:pPr>
        <a:defRPr sz="1796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806">
                <a:latin typeface="Times New Roman" pitchFamily="18" charset="0"/>
                <a:cs typeface="Times New Roman" pitchFamily="18" charset="0"/>
              </a:defRPr>
            </a:pPr>
            <a:r>
              <a:rPr lang="ru-RU" sz="1806" dirty="0" smtClean="0">
                <a:latin typeface="Times New Roman" pitchFamily="18" charset="0"/>
                <a:cs typeface="Times New Roman" pitchFamily="18" charset="0"/>
              </a:rPr>
              <a:t>2024</a:t>
            </a:r>
            <a:r>
              <a:rPr lang="ru-RU" sz="1806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6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1.2741278668826711E-2"/>
          <c:y val="0.77228184557262969"/>
        </c:manualLayout>
      </c:layout>
    </c:title>
    <c:view3D>
      <c:rotX val="30"/>
      <c:rotY val="30"/>
      <c:perspective val="30"/>
    </c:view3D>
    <c:plotArea>
      <c:layout>
        <c:manualLayout>
          <c:layoutTarget val="inner"/>
          <c:xMode val="edge"/>
          <c:yMode val="edge"/>
          <c:x val="1.8555402047347541E-2"/>
          <c:y val="9.776324153113003E-2"/>
          <c:w val="0.930168278502851"/>
          <c:h val="0.7634489210338257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5"/>
          <c:dLbls>
            <c:dLbl>
              <c:idx val="1"/>
              <c:layout>
                <c:manualLayout>
                  <c:x val="0"/>
                  <c:y val="-9.1514610663611787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-2.3813927264500234E-3"/>
                </c:manualLayout>
              </c:layout>
              <c:showVal val="1"/>
            </c:dLbl>
            <c:dLbl>
              <c:idx val="3"/>
              <c:layout>
                <c:manualLayout>
                  <c:x val="-1.425902289298296E-2"/>
                  <c:y val="0.15154500989366554"/>
                </c:manualLayout>
              </c:layout>
              <c:showVal val="1"/>
            </c:dLbl>
            <c:dLbl>
              <c:idx val="4"/>
              <c:layout>
                <c:manualLayout>
                  <c:x val="-0.15796403700093273"/>
                  <c:y val="0.10567996954690244"/>
                </c:manualLayout>
              </c:layout>
              <c:showVal val="1"/>
            </c:dLbl>
            <c:dLbl>
              <c:idx val="5"/>
              <c:layout>
                <c:manualLayout>
                  <c:x val="-0.17245536768332737"/>
                  <c:y val="-1.3076786336327169E-2"/>
                </c:manualLayout>
              </c:layout>
              <c:showVal val="1"/>
            </c:dLbl>
            <c:dLbl>
              <c:idx val="6"/>
              <c:layout>
                <c:manualLayout>
                  <c:x val="-0.15520761011097006"/>
                  <c:y val="0.17077975012658864"/>
                </c:manualLayout>
              </c:layout>
              <c:showVal val="1"/>
            </c:dLbl>
            <c:dLbl>
              <c:idx val="8"/>
              <c:layout>
                <c:manualLayout>
                  <c:x val="0.12073806941447277"/>
                  <c:y val="5.4421768707482955E-3"/>
                </c:manualLayout>
              </c:layout>
              <c:showVal val="1"/>
            </c:dLbl>
            <c:txPr>
              <a:bodyPr/>
              <a:lstStyle/>
              <a:p>
                <a:pPr>
                  <a:defRPr sz="1104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166653</c:v>
                </c:pt>
                <c:pt idx="1">
                  <c:v>2858.7</c:v>
                </c:pt>
                <c:pt idx="2">
                  <c:v>2452</c:v>
                </c:pt>
                <c:pt idx="3">
                  <c:v>1950</c:v>
                </c:pt>
                <c:pt idx="4">
                  <c:v>8950</c:v>
                </c:pt>
                <c:pt idx="5">
                  <c:v>3349.5</c:v>
                </c:pt>
                <c:pt idx="6">
                  <c:v>1124</c:v>
                </c:pt>
                <c:pt idx="7">
                  <c:v>562924.1</c:v>
                </c:pt>
                <c:pt idx="8">
                  <c:v>6646</c:v>
                </c:pt>
              </c:numCache>
            </c:numRef>
          </c:val>
        </c:ser>
      </c:pie3DChart>
      <c:spPr>
        <a:noFill/>
        <a:ln w="25440">
          <a:noFill/>
        </a:ln>
      </c:spPr>
    </c:plotArea>
    <c:plotVisOnly val="1"/>
    <c:dispBlanksAs val="zero"/>
  </c:chart>
  <c:txPr>
    <a:bodyPr/>
    <a:lstStyle/>
    <a:p>
      <a:pPr>
        <a:defRPr sz="1806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798">
                <a:latin typeface="Times New Roman" pitchFamily="18" charset="0"/>
                <a:cs typeface="Times New Roman" pitchFamily="18" charset="0"/>
              </a:defRPr>
            </a:pPr>
            <a:r>
              <a:rPr lang="ru-RU" sz="1798" dirty="0" smtClean="0">
                <a:latin typeface="Times New Roman" pitchFamily="18" charset="0"/>
                <a:cs typeface="Times New Roman" pitchFamily="18" charset="0"/>
              </a:rPr>
              <a:t>2026</a:t>
            </a:r>
            <a:r>
              <a:rPr lang="ru-RU" sz="1798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98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2527281039257998"/>
          <c:y val="0.80045777483921343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198739985473075E-2"/>
          <c:y val="7.3282442748091633E-2"/>
          <c:w val="0.89063219692110607"/>
          <c:h val="0.7238252088717923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1"/>
          <c:dPt>
            <c:idx val="7"/>
            <c:explosion val="23"/>
          </c:dPt>
          <c:dLbls>
            <c:dLbl>
              <c:idx val="1"/>
              <c:layout>
                <c:manualLayout>
                  <c:x val="2.5512524813010987E-2"/>
                  <c:y val="-0.13284510428562843"/>
                </c:manualLayout>
              </c:layout>
              <c:showVal val="1"/>
            </c:dLbl>
            <c:dLbl>
              <c:idx val="2"/>
              <c:layout>
                <c:manualLayout>
                  <c:x val="5.4854511168258402E-2"/>
                  <c:y val="-2.4292841257438241E-3"/>
                </c:manualLayout>
              </c:layout>
              <c:showVal val="1"/>
            </c:dLbl>
            <c:dLbl>
              <c:idx val="3"/>
              <c:layout>
                <c:manualLayout>
                  <c:x val="8.3826867242750389E-2"/>
                  <c:y val="9.7259361663761493E-2"/>
                </c:manualLayout>
              </c:layout>
              <c:showVal val="1"/>
            </c:dLbl>
            <c:dLbl>
              <c:idx val="4"/>
              <c:layout>
                <c:manualLayout>
                  <c:x val="-3.6446464018587123E-2"/>
                  <c:y val="0.13624235138546614"/>
                </c:manualLayout>
              </c:layout>
              <c:showVal val="1"/>
            </c:dLbl>
            <c:dLbl>
              <c:idx val="5"/>
              <c:layout>
                <c:manualLayout>
                  <c:x val="-0.24760551036098363"/>
                  <c:y val="0.11186247520586644"/>
                </c:manualLayout>
              </c:layout>
              <c:showVal val="1"/>
            </c:dLbl>
            <c:dLbl>
              <c:idx val="6"/>
              <c:layout>
                <c:manualLayout>
                  <c:x val="-0.14040354558089527"/>
                  <c:y val="7.9418164332512031E-3"/>
                </c:manualLayout>
              </c:layout>
              <c:showVal val="1"/>
            </c:dLbl>
            <c:txPr>
              <a:bodyPr/>
              <a:lstStyle/>
              <a:p>
                <a:pPr>
                  <a:defRPr sz="10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налоги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175790.8</c:v>
                </c:pt>
                <c:pt idx="1">
                  <c:v>4022.6</c:v>
                </c:pt>
                <c:pt idx="2">
                  <c:v>2686</c:v>
                </c:pt>
                <c:pt idx="3">
                  <c:v>1990</c:v>
                </c:pt>
                <c:pt idx="4">
                  <c:v>10550</c:v>
                </c:pt>
                <c:pt idx="5">
                  <c:v>3623.1</c:v>
                </c:pt>
                <c:pt idx="6">
                  <c:v>1110</c:v>
                </c:pt>
                <c:pt idx="7">
                  <c:v>264731.5</c:v>
                </c:pt>
                <c:pt idx="8">
                  <c:v>6666</c:v>
                </c:pt>
              </c:numCache>
            </c:numRef>
          </c:val>
        </c:ser>
      </c:pie3DChart>
      <c:spPr>
        <a:noFill/>
        <a:ln w="25381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601">
                <a:latin typeface="Times New Roman" pitchFamily="18" charset="0"/>
                <a:cs typeface="Times New Roman" pitchFamily="18" charset="0"/>
              </a:defRPr>
            </a:pPr>
            <a:r>
              <a:rPr lang="ru-RU" sz="1601" dirty="0" smtClean="0">
                <a:latin typeface="Times New Roman" pitchFamily="18" charset="0"/>
                <a:cs typeface="Times New Roman" pitchFamily="18" charset="0"/>
              </a:rPr>
              <a:t>2023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6.8203908529029175E-2"/>
          <c:y val="0.76269832550001415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3296979347973834E-2"/>
          <c:y val="0"/>
          <c:w val="0.82049661148761244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dLbl>
              <c:idx val="0"/>
              <c:layout/>
              <c:tx>
                <c:rich>
                  <a:bodyPr rot="0"/>
                  <a:lstStyle/>
                  <a:p>
                    <a:pPr algn="ctr">
                      <a:defRPr lang="ru-RU" sz="1199" b="0" i="0" u="none" strike="noStrike" kern="1200" baseline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ru-RU" sz="1199" b="0" i="0" u="none" strike="noStrike" kern="1200" baseline="0" dirty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4</a:t>
                    </a:r>
                    <a:r>
                      <a:rPr lang="en-US" dirty="0" smtClean="0"/>
                      <a:t>920</a:t>
                    </a:r>
                    <a:r>
                      <a:rPr lang="ru-RU" dirty="0" smtClean="0"/>
                      <a:t>53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1</a:t>
                    </a:r>
                    <a:endParaRPr lang="en-US" dirty="0"/>
                  </a:p>
                </c:rich>
              </c:tx>
              <c:spPr/>
              <c:dLblPos val="ctr"/>
              <c:showVal val="1"/>
              <c:separator> </c:separator>
            </c:dLbl>
            <c:dLbl>
              <c:idx val="1"/>
              <c:layout>
                <c:manualLayout>
                  <c:x val="2.6524291301194193E-2"/>
                  <c:y val="0.19274806091330737"/>
                </c:manualLayout>
              </c:layout>
              <c:showVal val="1"/>
            </c:dLbl>
            <c:dLbl>
              <c:idx val="2"/>
              <c:layout>
                <c:manualLayout>
                  <c:x val="-2.8962618988865665E-3"/>
                  <c:y val="-3.5786273913768249E-2"/>
                </c:manualLayout>
              </c:layout>
              <c:tx>
                <c:rich>
                  <a:bodyPr/>
                  <a:lstStyle/>
                  <a:p>
                    <a:r>
                      <a:rPr lang="ru-RU" sz="1199" b="0" i="0" u="none" strike="noStrike" kern="1200" baseline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9</a:t>
                    </a:r>
                    <a:r>
                      <a:rPr lang="ru-RU" dirty="0" smtClean="0"/>
                      <a:t>8</a:t>
                    </a:r>
                    <a:r>
                      <a:rPr lang="en-US" dirty="0" smtClean="0"/>
                      <a:t> </a:t>
                    </a:r>
                    <a:r>
                      <a:rPr lang="ru-RU" dirty="0" smtClean="0"/>
                      <a:t>7</a:t>
                    </a:r>
                    <a:r>
                      <a:rPr lang="en-US" dirty="0" smtClean="0"/>
                      <a:t>9</a:t>
                    </a:r>
                    <a:r>
                      <a:rPr lang="ru-RU" dirty="0" smtClean="0"/>
                      <a:t>4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0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-2.7233775265271327E-2"/>
                  <c:y val="-1.1181298477167315E-2"/>
                </c:manualLayout>
              </c:layout>
              <c:tx>
                <c:rich>
                  <a:bodyPr/>
                  <a:lstStyle/>
                  <a:p>
                    <a:r>
                      <a:rPr lang="ru-RU" sz="1199" b="0" i="0" u="none" strike="noStrike" kern="1200" baseline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2</a:t>
                    </a:r>
                    <a:r>
                      <a:rPr lang="ru-RU" dirty="0" smtClean="0"/>
                      <a:t>5</a:t>
                    </a:r>
                    <a:r>
                      <a:rPr lang="en-US" dirty="0" smtClean="0"/>
                      <a:t> 1</a:t>
                    </a:r>
                    <a:r>
                      <a:rPr lang="ru-RU" dirty="0" smtClean="0"/>
                      <a:t>49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8</a:t>
                    </a:r>
                    <a:endParaRPr lang="en-US" dirty="0"/>
                  </a:p>
                </c:rich>
              </c:tx>
              <c:showVal val="1"/>
            </c:dLbl>
            <c:dLbl>
              <c:idx val="5"/>
              <c:layout>
                <c:manualLayout>
                  <c:x val="0.16305299444407056"/>
                  <c:y val="-4.4383169413910434E-2"/>
                </c:manualLayout>
              </c:layout>
              <c:showVal val="1"/>
            </c:dLbl>
            <c:dLbl>
              <c:idx val="6"/>
              <c:layout>
                <c:manualLayout>
                  <c:x val="6.6814425974530967E-2"/>
                  <c:y val="7.018719173179315E-2"/>
                </c:manualLayout>
              </c:layout>
              <c:showVal val="1"/>
            </c:dLbl>
            <c:dLbl>
              <c:idx val="7"/>
              <c:layout>
                <c:manualLayout>
                  <c:x val="8.5542578602377517E-2"/>
                  <c:y val="-4.9824112513575575E-2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6.7905649372291974E-2"/>
                  <c:y val="1.0465390466818885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 algn="ctr">
                  <a:defRPr lang="ru-RU" sz="1199" b="0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социально-культурная сфера</c:v>
                </c:pt>
                <c:pt idx="1">
                  <c:v>общегосударственныевопросы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национальная оборона</c:v>
                </c:pt>
                <c:pt idx="5">
                  <c:v>национальная безопасность</c:v>
                </c:pt>
                <c:pt idx="6">
                  <c:v>обслуживание муниципального долга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492053.1</c:v>
                </c:pt>
                <c:pt idx="1">
                  <c:v>52804.1</c:v>
                </c:pt>
                <c:pt idx="2">
                  <c:v>98794</c:v>
                </c:pt>
                <c:pt idx="3">
                  <c:v>25149.8</c:v>
                </c:pt>
                <c:pt idx="4">
                  <c:v>877.2</c:v>
                </c:pt>
                <c:pt idx="5">
                  <c:v>6391</c:v>
                </c:pt>
              </c:numCache>
            </c:numRef>
          </c:val>
        </c:ser>
      </c:pie3DChart>
      <c:spPr>
        <a:noFill/>
        <a:ln w="25412">
          <a:noFill/>
        </a:ln>
      </c:spPr>
    </c:plotArea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601">
                <a:latin typeface="Times New Roman" pitchFamily="18" charset="0"/>
                <a:cs typeface="Times New Roman" pitchFamily="18" charset="0"/>
              </a:defRPr>
            </a:pPr>
            <a:r>
              <a:rPr lang="ru-RU" sz="1601" dirty="0" smtClean="0">
                <a:latin typeface="Times New Roman" pitchFamily="18" charset="0"/>
                <a:cs typeface="Times New Roman" pitchFamily="18" charset="0"/>
              </a:rPr>
              <a:t>2025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4851388837058874"/>
          <c:y val="0.79876591814912379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9077972817835537E-2"/>
          <c:y val="0.17475430496980246"/>
          <c:w val="0.92504303188755754"/>
          <c:h val="0.7412287026926841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3"/>
          <c:dLbls>
            <c:dLbl>
              <c:idx val="1"/>
              <c:layout>
                <c:manualLayout>
                  <c:x val="2.5857369216665958E-3"/>
                  <c:y val="0.2566905940881101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9.9135861679587656E-2"/>
                  <c:y val="6.2906311968735862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0.18773474826826292"/>
                  <c:y val="8.4088458014913211E-3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-0.10103096789077155"/>
                  <c:y val="-1.7226815720199923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1.2056896897139977E-3"/>
                  <c:y val="-4.079088052137813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0.10756694734669346"/>
                  <c:y val="-4.4188651676272422E-2"/>
                </c:manualLayout>
              </c:layout>
              <c:showVal val="1"/>
            </c:dLbl>
            <c:dLbl>
              <c:idx val="7"/>
              <c:layout>
                <c:manualLayout>
                  <c:x val="6.5932406097657228E-2"/>
                  <c:y val="8.2468196630060414E-2"/>
                </c:manualLayout>
              </c:layout>
              <c:showVal val="1"/>
            </c:dLbl>
            <c:dLbl>
              <c:idx val="8"/>
              <c:layout>
                <c:manualLayout>
                  <c:x val="0.20180165166833314"/>
                  <c:y val="-4.360619216190055E-3"/>
                </c:manualLayout>
              </c:layout>
              <c:dLblPos val="bestFit"/>
              <c:showVal val="1"/>
            </c:dLbl>
            <c:numFmt formatCode="#,##0" sourceLinked="0"/>
            <c:txPr>
              <a:bodyPr/>
              <a:lstStyle/>
              <a:p>
                <a:pPr>
                  <a:defRPr sz="120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социально-культурна сфера</c:v>
                </c:pt>
                <c:pt idx="1">
                  <c:v>общегосударственные вопросы</c:v>
                </c:pt>
                <c:pt idx="2">
                  <c:v>нациоанльная экономика</c:v>
                </c:pt>
                <c:pt idx="3">
                  <c:v>жилищное-коммунальное хозяйство</c:v>
                </c:pt>
                <c:pt idx="4">
                  <c:v>национальная оборона</c:v>
                </c:pt>
                <c:pt idx="5">
                  <c:v>национальная безопасность</c:v>
                </c:pt>
                <c:pt idx="6">
                  <c:v>Охрана окружающей среды</c:v>
                </c:pt>
                <c:pt idx="7">
                  <c:v>обслуживание муниципального долга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364230.8</c:v>
                </c:pt>
                <c:pt idx="1">
                  <c:v>42136.7</c:v>
                </c:pt>
                <c:pt idx="2">
                  <c:v>25972.7</c:v>
                </c:pt>
                <c:pt idx="3">
                  <c:v>22701.3</c:v>
                </c:pt>
                <c:pt idx="4">
                  <c:v>1179.5999999999999</c:v>
                </c:pt>
                <c:pt idx="5">
                  <c:v>5866.6</c:v>
                </c:pt>
                <c:pt idx="6">
                  <c:v>3483.8</c:v>
                </c:pt>
                <c:pt idx="7">
                  <c:v>100</c:v>
                </c:pt>
              </c:numCache>
            </c:numRef>
          </c:val>
        </c:ser>
      </c:pie3DChart>
      <c:spPr>
        <a:noFill/>
        <a:ln w="25417">
          <a:noFill/>
        </a:ln>
      </c:spPr>
    </c:plotArea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r>
              <a:rPr lang="ru-RU" sz="1399" dirty="0" smtClean="0">
                <a:latin typeface="Times New Roman" pitchFamily="18" charset="0"/>
                <a:cs typeface="Times New Roman" pitchFamily="18" charset="0"/>
              </a:rPr>
              <a:t>2024</a:t>
            </a:r>
            <a:r>
              <a:rPr lang="ru-RU" sz="1399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99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3.4064100189257498E-2"/>
          <c:y val="0.7098626793350028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4.7766683331482304E-2"/>
          <c:y val="0.15529355597125846"/>
          <c:w val="0.84354336973311206"/>
          <c:h val="0.7255381210366558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accent2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explosion val="28"/>
          <c:dLbls>
            <c:dLbl>
              <c:idx val="1"/>
              <c:layout>
                <c:manualLayout>
                  <c:x val="1.4279341587429906E-2"/>
                  <c:y val="0.16304871764737788"/>
                </c:manualLayout>
              </c:layout>
              <c:showVal val="1"/>
            </c:dLbl>
            <c:dLbl>
              <c:idx val="2"/>
              <c:layout>
                <c:manualLayout>
                  <c:x val="3.5698353968574765E-3"/>
                  <c:y val="-1.9577460968928827E-2"/>
                </c:manualLayout>
              </c:layout>
              <c:showVal val="1"/>
            </c:dLbl>
            <c:dLbl>
              <c:idx val="4"/>
              <c:layout>
                <c:manualLayout>
                  <c:x val="-4.7711552802503533E-2"/>
                  <c:y val="-4.4911360821573577E-2"/>
                </c:manualLayout>
              </c:layout>
              <c:showVal val="1"/>
            </c:dLbl>
            <c:dLbl>
              <c:idx val="5"/>
              <c:layout>
                <c:manualLayout>
                  <c:x val="0.11225586331409446"/>
                  <c:y val="-7.0660025131760937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0.15215369293849998"/>
                  <c:y val="-2.0357811186345682E-2"/>
                </c:manualLayout>
              </c:layout>
              <c:dLblPos val="bestFit"/>
              <c:showVal val="1"/>
            </c:dLbl>
            <c:dLbl>
              <c:idx val="7"/>
              <c:layout>
                <c:manualLayout>
                  <c:x val="6.9951065146122926E-2"/>
                  <c:y val="8.5972680510228994E-2"/>
                </c:manualLayout>
              </c:layout>
              <c:showVal val="1"/>
            </c:dLbl>
            <c:dLbl>
              <c:idx val="8"/>
              <c:layout>
                <c:manualLayout>
                  <c:x val="0.13507056563607617"/>
                  <c:y val="-8.1897218391856971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Социально-кльтурные</c:v>
                </c:pt>
                <c:pt idx="1">
                  <c:v>Общегосударств.</c:v>
                </c:pt>
                <c:pt idx="2">
                  <c:v>Национальн.эконом.</c:v>
                </c:pt>
                <c:pt idx="3">
                  <c:v>ЖКХ</c:v>
                </c:pt>
                <c:pt idx="4">
                  <c:v>нац.оборона</c:v>
                </c:pt>
                <c:pt idx="5">
                  <c:v>нац.безоп.</c:v>
                </c:pt>
                <c:pt idx="6">
                  <c:v>охрана окружающей среды</c:v>
                </c:pt>
                <c:pt idx="7">
                  <c:v>обслуж.гос.долга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594734.6</c:v>
                </c:pt>
                <c:pt idx="1">
                  <c:v>46147.7</c:v>
                </c:pt>
                <c:pt idx="2">
                  <c:v>48399.6</c:v>
                </c:pt>
                <c:pt idx="3">
                  <c:v>61029.599999999999</c:v>
                </c:pt>
                <c:pt idx="4">
                  <c:v>1069.0999999999999</c:v>
                </c:pt>
                <c:pt idx="5">
                  <c:v>5456.6</c:v>
                </c:pt>
                <c:pt idx="6">
                  <c:v>3349.5</c:v>
                </c:pt>
                <c:pt idx="7">
                  <c:v>100</c:v>
                </c:pt>
              </c:numCache>
            </c:numRef>
          </c:val>
        </c:ser>
      </c:pie3DChart>
      <c:spPr>
        <a:noFill/>
        <a:ln w="25378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2026</a:t>
            </a:r>
            <a:r>
              <a:rPr lang="ru-RU" sz="16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4147311353849629"/>
          <c:y val="0.64331602535506427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0765538665464143"/>
          <c:y val="8.3932887925221231E-2"/>
          <c:w val="0.8495997872664357"/>
          <c:h val="0.7475471513435311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4"/>
          <c:dPt>
            <c:idx val="0"/>
            <c:explosion val="29"/>
          </c:dPt>
          <c:dLbls>
            <c:dLbl>
              <c:idx val="0"/>
              <c:layout>
                <c:manualLayout>
                  <c:x val="-0.17554300948992915"/>
                  <c:y val="-0.18805114066665976"/>
                </c:manualLayout>
              </c:layout>
              <c:showVal val="1"/>
            </c:dLbl>
            <c:dLbl>
              <c:idx val="1"/>
              <c:layout>
                <c:manualLayout>
                  <c:x val="3.675602291780667E-2"/>
                  <c:y val="0.1939344051830565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7.1269846720811991E-2"/>
                  <c:y val="2.5965209407517318E-2"/>
                </c:manualLayout>
              </c:layout>
              <c:showVal val="1"/>
            </c:dLbl>
            <c:dLbl>
              <c:idx val="3"/>
              <c:layout>
                <c:manualLayout>
                  <c:x val="-5.5497248073450883E-2"/>
                  <c:y val="-6.0430953097281815E-4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-1.7817775011549394E-2"/>
                  <c:y val="-4.3805308586901265E-2"/>
                </c:manualLayout>
              </c:layout>
              <c:showVal val="1"/>
            </c:dLbl>
            <c:dLbl>
              <c:idx val="5"/>
              <c:layout>
                <c:manualLayout>
                  <c:x val="0.12425618271679346"/>
                  <c:y val="-4.071729985164603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0.14302773834676857"/>
                  <c:y val="1.2808184892780447E-2"/>
                </c:manualLayout>
              </c:layout>
              <c:dLblPos val="bestFit"/>
              <c:showVal val="1"/>
            </c:dLbl>
            <c:dLbl>
              <c:idx val="7"/>
              <c:layout>
                <c:manualLayout>
                  <c:x val="6.324593226979483E-2"/>
                  <c:y val="7.7656368333143141E-2"/>
                </c:manualLayout>
              </c:layout>
              <c:showVal val="1"/>
            </c:dLbl>
            <c:dLbl>
              <c:idx val="8"/>
              <c:layout>
                <c:manualLayout>
                  <c:x val="8.0547763211495024E-2"/>
                  <c:y val="-6.4663423269072104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соц.-культ.</c:v>
                </c:pt>
                <c:pt idx="1">
                  <c:v>общегос.</c:v>
                </c:pt>
                <c:pt idx="2">
                  <c:v>нац.эконом.</c:v>
                </c:pt>
                <c:pt idx="3">
                  <c:v>ЖКХ</c:v>
                </c:pt>
                <c:pt idx="4">
                  <c:v>нац.обор.</c:v>
                </c:pt>
                <c:pt idx="5">
                  <c:v>нац.без.</c:v>
                </c:pt>
                <c:pt idx="6">
                  <c:v>Охрана окр.ср.</c:v>
                </c:pt>
                <c:pt idx="7">
                  <c:v>обслуж.мун.долга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357331.20000000001</c:v>
                </c:pt>
                <c:pt idx="1">
                  <c:v>47082</c:v>
                </c:pt>
                <c:pt idx="2">
                  <c:v>24238.6</c:v>
                </c:pt>
                <c:pt idx="3">
                  <c:v>25083.200000000001</c:v>
                </c:pt>
                <c:pt idx="4">
                  <c:v>1292</c:v>
                </c:pt>
                <c:pt idx="5">
                  <c:v>5480.6</c:v>
                </c:pt>
                <c:pt idx="6">
                  <c:v>3623.1</c:v>
                </c:pt>
                <c:pt idx="7">
                  <c:v>100</c:v>
                </c:pt>
              </c:numCache>
            </c:numRef>
          </c:val>
        </c:ser>
      </c:pie3DChart>
      <c:spPr>
        <a:noFill/>
        <a:ln w="25397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</cdr:x>
      <cdr:y>0.1226</cdr:y>
    </cdr:from>
    <cdr:to>
      <cdr:x>1</cdr:x>
      <cdr:y>0.18383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780482" y="432594"/>
          <a:ext cx="86409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0.84314</cdr:x>
      <cdr:y>0.11628</cdr:y>
    </cdr:from>
    <cdr:to>
      <cdr:x>1</cdr:x>
      <cdr:y>0.23256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96344" y="360040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0.75101</cdr:x>
      <cdr:y>0.17747</cdr:y>
    </cdr:from>
    <cdr:to>
      <cdr:x>1</cdr:x>
      <cdr:y>0.47278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895749" y="567705"/>
          <a:ext cx="957743" cy="944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0.21569</cdr:x>
      <cdr:y>0.11628</cdr:y>
    </cdr:from>
    <cdr:to>
      <cdr:x>0.25</cdr:x>
      <cdr:y>0.89225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807619" y="360039"/>
          <a:ext cx="128485" cy="240268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tx2">
              <a:lumMod val="40000"/>
              <a:lumOff val="6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0.46166</cdr:x>
      <cdr:y>0.92658</cdr:y>
    </cdr:from>
    <cdr:to>
      <cdr:x>0.50013</cdr:x>
      <cdr:y>0.97309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 flipH="1">
          <a:off x="1728663" y="2869009"/>
          <a:ext cx="144017" cy="144015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0.58956</cdr:x>
      <cdr:y>0.06753</cdr:y>
    </cdr:from>
    <cdr:to>
      <cdr:x>0.58956</cdr:x>
      <cdr:y>0.23032</cdr:y>
    </cdr:to>
    <cdr:cxnSp macro="">
      <cdr:nvCxnSpPr>
        <cdr:cNvPr id="8" name="Прямая со стрелкой 7"/>
        <cdr:cNvCxnSpPr/>
      </cdr:nvCxnSpPr>
      <cdr:spPr>
        <a:xfrm xmlns:a="http://schemas.openxmlformats.org/drawingml/2006/main">
          <a:off x="2267744" y="216024"/>
          <a:ext cx="0" cy="52073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0.58434</cdr:x>
      <cdr:y>0.35756</cdr:y>
    </cdr:from>
    <cdr:to>
      <cdr:x>0.58434</cdr:x>
      <cdr:y>0.54361</cdr:y>
    </cdr:to>
    <cdr:cxnSp macro="">
      <cdr:nvCxnSpPr>
        <cdr:cNvPr id="10" name="Прямая со стрелкой 9"/>
        <cdr:cNvCxnSpPr/>
      </cdr:nvCxnSpPr>
      <cdr:spPr>
        <a:xfrm xmlns:a="http://schemas.openxmlformats.org/drawingml/2006/main">
          <a:off x="2247677" y="1143769"/>
          <a:ext cx="0" cy="595139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0.29003</cdr:x>
      <cdr:y>0.13507</cdr:y>
    </cdr:from>
    <cdr:to>
      <cdr:x>0.49709</cdr:x>
      <cdr:y>0.22809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1115616" y="432048"/>
          <a:ext cx="796459" cy="2975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81,1 </a:t>
          </a:r>
          <a:r>
            <a:rPr lang="ru-RU" sz="1100" b="1" dirty="0" smtClean="0"/>
            <a:t>%</a:t>
          </a:r>
          <a:endParaRPr lang="ru-RU" sz="11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0.05401</cdr:x>
      <cdr:y>0.89277</cdr:y>
    </cdr:from>
    <cdr:to>
      <cdr:x>0.8486</cdr:x>
      <cdr:y>0.90666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23440" y="3155043"/>
          <a:ext cx="3287089" cy="4907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65000"/>
          </a:schemeClr>
        </a:solidFill>
        <a:ln xmlns:a="http://schemas.openxmlformats.org/drawingml/2006/main">
          <a:solidFill>
            <a:schemeClr val="bg1">
              <a:lumMod val="65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0.85094</cdr:x>
      <cdr:y>0.49651</cdr:y>
    </cdr:from>
    <cdr:to>
      <cdr:x>0.88603</cdr:x>
      <cdr:y>0.54025</cdr:y>
    </cdr:to>
    <cdr:sp macro="" textlink="">
      <cdr:nvSpPr>
        <cdr:cNvPr id="7" name="Прямоугольник 6"/>
        <cdr:cNvSpPr/>
      </cdr:nvSpPr>
      <cdr:spPr>
        <a:xfrm xmlns:a="http://schemas.openxmlformats.org/drawingml/2006/main" flipH="1">
          <a:off x="3606820" y="1804989"/>
          <a:ext cx="148734" cy="159011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0.85712</cdr:x>
      <cdr:y>0.29978</cdr:y>
    </cdr:from>
    <cdr:to>
      <cdr:x>0.89221</cdr:x>
      <cdr:y>0.34352</cdr:y>
    </cdr:to>
    <cdr:sp macro="" textlink="">
      <cdr:nvSpPr>
        <cdr:cNvPr id="8" name="Прямоугольник 7"/>
        <cdr:cNvSpPr/>
      </cdr:nvSpPr>
      <cdr:spPr>
        <a:xfrm xmlns:a="http://schemas.openxmlformats.org/drawingml/2006/main" flipH="1">
          <a:off x="3545759" y="1059425"/>
          <a:ext cx="145154" cy="154572"/>
        </a:xfrm>
        <a:prstGeom xmlns:a="http://schemas.openxmlformats.org/drawingml/2006/main" prst="rect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solidFill>
            <a:srgbClr val="00B050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0.0588</cdr:x>
      <cdr:y>0.10349</cdr:y>
    </cdr:from>
    <cdr:to>
      <cdr:x>0.21049</cdr:x>
      <cdr:y>0.16244</cdr:y>
    </cdr:to>
    <cdr:sp macro="" textlink="">
      <cdr:nvSpPr>
        <cdr:cNvPr id="9" name="Прямоугольная выноска 8"/>
        <cdr:cNvSpPr/>
      </cdr:nvSpPr>
      <cdr:spPr>
        <a:xfrm xmlns:a="http://schemas.openxmlformats.org/drawingml/2006/main">
          <a:off x="249231" y="376225"/>
          <a:ext cx="642945" cy="214318"/>
        </a:xfrm>
        <a:prstGeom xmlns:a="http://schemas.openxmlformats.org/drawingml/2006/main" prst="wedgeRectCallout">
          <a:avLst>
            <a:gd name="adj1" fmla="val 35270"/>
            <a:gd name="adj2" fmla="val -88273"/>
          </a:avLst>
        </a:prstGeom>
        <a:solidFill xmlns:a="http://schemas.openxmlformats.org/drawingml/2006/main">
          <a:srgbClr val="FF66FF"/>
        </a:solidFill>
        <a:ln xmlns:a="http://schemas.openxmlformats.org/drawingml/2006/main" w="3175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19626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0.0846</cdr:x>
      <cdr:y>0.14841</cdr:y>
    </cdr:from>
    <cdr:to>
      <cdr:x>0.11202</cdr:x>
      <cdr:y>0.71542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444263" y="603127"/>
          <a:ext cx="144016" cy="230433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85000"/>
          </a:schemeClr>
        </a:solidFill>
        <a:ln xmlns:a="http://schemas.openxmlformats.org/drawingml/2006/main">
          <a:solidFill>
            <a:schemeClr val="bg1">
              <a:lumMod val="85000"/>
            </a:schemeClr>
          </a:solidFill>
        </a:ln>
        <a:scene3d xmlns:a="http://schemas.openxmlformats.org/drawingml/2006/main">
          <a:camera prst="orthographicFront">
            <a:rot lat="0" lon="20999997" rev="0"/>
          </a:camera>
          <a:lightRig rig="threePt" dir="t">
            <a:rot lat="0" lon="0" rev="0"/>
          </a:lightRig>
        </a:scene3d>
        <a:sp3d xmlns:a="http://schemas.openxmlformats.org/drawingml/2006/main" prstMaterial="dkEdge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0.23203</cdr:x>
      <cdr:y>0.48549</cdr:y>
    </cdr:from>
    <cdr:to>
      <cdr:x>0.27819</cdr:x>
      <cdr:y>0.52092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218350" y="1973014"/>
          <a:ext cx="242366" cy="144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0.21725</cdr:x>
      <cdr:y>0.43729</cdr:y>
    </cdr:from>
    <cdr:to>
      <cdr:x>0.39137</cdr:x>
      <cdr:y>0.66229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40879" y="177715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0.20089</cdr:x>
      <cdr:y>0.43534</cdr:y>
    </cdr:from>
    <cdr:to>
      <cdr:x>0.37501</cdr:x>
      <cdr:y>0.66034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054954" y="176922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0.25157</cdr:x>
      <cdr:y>0.43937</cdr:y>
    </cdr:from>
    <cdr:to>
      <cdr:x>0.42569</cdr:x>
      <cdr:y>0.66437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292760" y="1726324"/>
          <a:ext cx="894762" cy="8840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7,0%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0.14831</cdr:x>
      <cdr:y>0.77473</cdr:y>
    </cdr:from>
    <cdr:to>
      <cdr:x>0.73762</cdr:x>
      <cdr:y>0.79984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904081" y="3148510"/>
          <a:ext cx="3592438" cy="10204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bg1">
              <a:lumMod val="65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0.23057</cdr:x>
      <cdr:y>0.21961</cdr:y>
    </cdr:from>
    <cdr:to>
      <cdr:x>0.40748</cdr:x>
      <cdr:y>0.29062</cdr:y>
    </cdr:to>
    <cdr:sp macro="" textlink="">
      <cdr:nvSpPr>
        <cdr:cNvPr id="2" name="Прямоугольная выноска 1"/>
        <cdr:cNvSpPr/>
      </cdr:nvSpPr>
      <cdr:spPr>
        <a:xfrm xmlns:a="http://schemas.openxmlformats.org/drawingml/2006/main">
          <a:off x="938510" y="914807"/>
          <a:ext cx="720080" cy="295800"/>
        </a:xfrm>
        <a:prstGeom xmlns:a="http://schemas.openxmlformats.org/drawingml/2006/main" prst="wedgeRectCallout">
          <a:avLst>
            <a:gd name="adj1" fmla="val 82564"/>
            <a:gd name="adj2" fmla="val 32796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38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654,0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0.23057</cdr:x>
      <cdr:y>0.0986</cdr:y>
    </cdr:from>
    <cdr:to>
      <cdr:x>0.41133</cdr:x>
      <cdr:y>0.17286</cdr:y>
    </cdr:to>
    <cdr:sp macro="" textlink="">
      <cdr:nvSpPr>
        <cdr:cNvPr id="3" name="Прямоугольная выноска 2"/>
        <cdr:cNvSpPr/>
      </cdr:nvSpPr>
      <cdr:spPr>
        <a:xfrm xmlns:a="http://schemas.openxmlformats.org/drawingml/2006/main">
          <a:off x="938510" y="410728"/>
          <a:ext cx="735747" cy="309352"/>
        </a:xfrm>
        <a:prstGeom xmlns:a="http://schemas.openxmlformats.org/drawingml/2006/main" prst="wedgeRectCallout">
          <a:avLst>
            <a:gd name="adj1" fmla="val 55195"/>
            <a:gd name="adj2" fmla="val 79003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10 819,0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0.55422</cdr:x>
      <cdr:y>0.27147</cdr:y>
    </cdr:from>
    <cdr:to>
      <cdr:x>0.79668</cdr:x>
      <cdr:y>0.34573</cdr:y>
    </cdr:to>
    <cdr:sp macro="" textlink="">
      <cdr:nvSpPr>
        <cdr:cNvPr id="6" name="Прямоугольная выноска 5"/>
        <cdr:cNvSpPr/>
      </cdr:nvSpPr>
      <cdr:spPr>
        <a:xfrm xmlns:a="http://schemas.openxmlformats.org/drawingml/2006/main">
          <a:off x="2255868" y="1130834"/>
          <a:ext cx="986897" cy="309325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308 490,0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0.57191</cdr:x>
      <cdr:y>0.04674</cdr:y>
    </cdr:from>
    <cdr:to>
      <cdr:x>0.77899</cdr:x>
      <cdr:y>0.11589</cdr:y>
    </cdr:to>
    <cdr:sp macro="" textlink="">
      <cdr:nvSpPr>
        <cdr:cNvPr id="7" name="Прямоугольная выноска 6"/>
        <cdr:cNvSpPr/>
      </cdr:nvSpPr>
      <cdr:spPr>
        <a:xfrm xmlns:a="http://schemas.openxmlformats.org/drawingml/2006/main">
          <a:off x="2327874" y="194700"/>
          <a:ext cx="842884" cy="288049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33 338,9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0.55422</cdr:x>
      <cdr:y>0.15046</cdr:y>
    </cdr:from>
    <cdr:to>
      <cdr:x>0.7613</cdr:x>
      <cdr:y>0.22472</cdr:y>
    </cdr:to>
    <cdr:sp macro="" textlink="">
      <cdr:nvSpPr>
        <cdr:cNvPr id="8" name="Прямоугольная выноска 7"/>
        <cdr:cNvSpPr/>
      </cdr:nvSpPr>
      <cdr:spPr>
        <a:xfrm xmlns:a="http://schemas.openxmlformats.org/drawingml/2006/main">
          <a:off x="2255869" y="626756"/>
          <a:ext cx="842882" cy="309348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43 770,2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0.57191</cdr:x>
      <cdr:y>0.42704</cdr:y>
    </cdr:from>
    <cdr:to>
      <cdr:x>0.69894</cdr:x>
      <cdr:y>0.49805</cdr:y>
    </cdr:to>
    <cdr:sp macro="" textlink="">
      <cdr:nvSpPr>
        <cdr:cNvPr id="9" name="Прямоугольная выноска 8"/>
        <cdr:cNvSpPr/>
      </cdr:nvSpPr>
      <cdr:spPr>
        <a:xfrm xmlns:a="http://schemas.openxmlformats.org/drawingml/2006/main">
          <a:off x="2327870" y="1778893"/>
          <a:ext cx="517057" cy="295799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2024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0.64267</cdr:x>
      <cdr:y>0.49619</cdr:y>
    </cdr:from>
    <cdr:to>
      <cdr:x>0.7697</cdr:x>
      <cdr:y>0.5672</cdr:y>
    </cdr:to>
    <cdr:sp macro="" textlink="">
      <cdr:nvSpPr>
        <cdr:cNvPr id="10" name="Прямоугольная выноска 9"/>
        <cdr:cNvSpPr/>
      </cdr:nvSpPr>
      <cdr:spPr>
        <a:xfrm xmlns:a="http://schemas.openxmlformats.org/drawingml/2006/main">
          <a:off x="2615902" y="2066925"/>
          <a:ext cx="517057" cy="295799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2025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0.71344</cdr:x>
      <cdr:y>0.56533</cdr:y>
    </cdr:from>
    <cdr:to>
      <cdr:x>0.84047</cdr:x>
      <cdr:y>0.63598</cdr:y>
    </cdr:to>
    <cdr:sp macro="" textlink="">
      <cdr:nvSpPr>
        <cdr:cNvPr id="11" name="Прямоугольная выноска 10"/>
        <cdr:cNvSpPr/>
      </cdr:nvSpPr>
      <cdr:spPr>
        <a:xfrm xmlns:a="http://schemas.openxmlformats.org/drawingml/2006/main">
          <a:off x="2903934" y="2354957"/>
          <a:ext cx="517056" cy="294288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2026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r>
              <a:rPr lang="en-GB"/>
              <a:t>I.</a:t>
            </a:r>
            <a:r>
              <a:rPr lang="ru-RU"/>
              <a:t>ВВОДНАЯ ЧАСТЬ</a:t>
            </a:r>
            <a:endParaRPr lang="en-GB"/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6988" y="0"/>
            <a:ext cx="29337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2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5938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2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6988" y="9405938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6D4169FA-9E8D-4D45-8A42-67AB4791F56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r>
              <a:rPr lang="en-US"/>
              <a:t>I.</a:t>
            </a:r>
            <a:r>
              <a:rPr lang="ru-RU"/>
              <a:t>ВВОДНАЯ ЧАСТЬ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6988" y="0"/>
            <a:ext cx="29337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3000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3763"/>
            <a:ext cx="5413375" cy="44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175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5938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5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6988" y="9405938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3FD7D632-37B7-4FAE-9D20-3B93C71A37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EC250C-EA47-4738-BC05-9C042CDF6FB3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3557" name="Верхний колонтитул 1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I.</a:t>
            </a:r>
            <a:r>
              <a:rPr lang="ru-RU" smtClean="0"/>
              <a:t>ВВОДНАЯ ЧАСТЬ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A154E3-3FA3-4627-89EF-2881030C8AC1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4581" name="Верхний колонтитул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I.</a:t>
            </a:r>
            <a:r>
              <a:rPr lang="ru-RU" smtClean="0"/>
              <a:t>ВВОДНАЯ ЧАСТЬ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 userDrawn="1"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BD147-CF73-4359-871E-033AF78082CD}" type="datetime1">
              <a:rPr lang="ru-RU"/>
              <a:pPr>
                <a:defRPr/>
              </a:pPr>
              <a:t>23.01.2024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DD630-E800-4EA1-B25C-1879FE1AEE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DEFDF-8D77-4082-A601-0EFAC06409EB}" type="datetime1">
              <a:rPr lang="ru-RU"/>
              <a:pPr>
                <a:defRPr/>
              </a:pPr>
              <a:t>23.01.2024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1B6A1-C5EC-4A87-8462-265C469EE8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1E72B-E18B-4C3F-A772-EA1E770DE69F}" type="datetime1">
              <a:rPr lang="ru-RU"/>
              <a:pPr>
                <a:defRPr/>
              </a:pPr>
              <a:t>23.01.2024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AE173-2AC4-435E-B8D3-165D244E07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99B17-957D-4D79-92AB-3BB4370ACC6E}" type="datetime1">
              <a:rPr lang="ru-RU"/>
              <a:pPr>
                <a:defRPr/>
              </a:pPr>
              <a:t>23.01.2024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7F796-87FC-4DFC-98B5-EC3D397297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B66EE-8B10-4C54-A168-7C93CF780DAC}" type="datetime1">
              <a:rPr lang="ru-RU"/>
              <a:pPr>
                <a:defRPr/>
              </a:pPr>
              <a:t>23.01.2024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D071B-1700-43E5-92AD-C7EA5C1C41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9F6A4-104C-47DE-AF1B-B687ECD79773}" type="datetime1">
              <a:rPr lang="ru-RU"/>
              <a:pPr>
                <a:defRPr/>
              </a:pPr>
              <a:t>23.01.2024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E4D60-98E9-4680-A8C7-A3E278332E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712C5-DAE4-4BD0-B157-85553FAD2652}" type="datetime1">
              <a:rPr lang="ru-RU"/>
              <a:pPr>
                <a:defRPr/>
              </a:pPr>
              <a:t>23.01.2024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A1774-A242-4A3C-9D8C-662EA0C0A3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421BC-E632-4E8D-AFF0-1E8C01058842}" type="datetime1">
              <a:rPr lang="ru-RU"/>
              <a:pPr>
                <a:defRPr/>
              </a:pPr>
              <a:t>23.01.2024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E3D85-B44C-424F-8526-DDDDB8C510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33D94-BAEE-4BF3-9DBC-A95D7DCA9BA9}" type="datetime1">
              <a:rPr lang="ru-RU"/>
              <a:pPr>
                <a:defRPr/>
              </a:pPr>
              <a:t>23.01.2024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38D71-2BFB-442D-9E6E-80B263261A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EF38A-8816-4EC3-8377-6DA5242756ED}" type="datetime1">
              <a:rPr lang="ru-RU"/>
              <a:pPr>
                <a:defRPr/>
              </a:pPr>
              <a:t>23.01.2024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765BA-F489-46D4-A64E-BEDF9F9E8A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EADB0-4DEF-4D9A-930F-80F9ED806F7C}" type="datetime1">
              <a:rPr lang="ru-RU"/>
              <a:pPr>
                <a:defRPr/>
              </a:pPr>
              <a:t>23.01.2024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DF2D0-CD22-49F7-B999-AE49A04E83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ECFF">
                <a:lumMod val="39000"/>
                <a:lumOff val="61000"/>
                <a:alpha val="32000"/>
              </a:srgbClr>
            </a:gs>
            <a:gs pos="10000">
              <a:schemeClr val="accent5">
                <a:lumMod val="86000"/>
                <a:lumOff val="14000"/>
                <a:alpha val="24000"/>
              </a:schemeClr>
            </a:gs>
            <a:gs pos="93000">
              <a:srgbClr val="C4D6EB"/>
            </a:gs>
            <a:gs pos="49000">
              <a:srgbClr val="FFEBFA"/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E869E18-7D76-4B0F-B153-1CBB744ED692}" type="datetime1">
              <a:rPr lang="ru-RU"/>
              <a:pPr>
                <a:defRPr/>
              </a:pPr>
              <a:t>23.01.2024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C8E7E56-D904-4282-9E31-2E52D4F134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4" r:id="rId1"/>
    <p:sldLayoutId id="2147484674" r:id="rId2"/>
    <p:sldLayoutId id="2147484675" r:id="rId3"/>
    <p:sldLayoutId id="2147484676" r:id="rId4"/>
    <p:sldLayoutId id="2147484677" r:id="rId5"/>
    <p:sldLayoutId id="2147484678" r:id="rId6"/>
    <p:sldLayoutId id="2147484679" r:id="rId7"/>
    <p:sldLayoutId id="2147484680" r:id="rId8"/>
    <p:sldLayoutId id="2147484681" r:id="rId9"/>
    <p:sldLayoutId id="2147484682" r:id="rId10"/>
    <p:sldLayoutId id="214748468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hyperlink" Target="http://images.yandex.ru/yandsearch?p=1&amp;text=%D0%B4%D0%BE%D0%BC%20%D0%BF%D0%BE%D0%B4%20%D0%B7%D0%BE%D0%BD%D1%82%D0%B8%D0%BA%D0%BE%D0%BC%D0%92%20%D0%BA%D0%B0%D1%80%D1%82%D0%B8%D0%BD%D0%BA%D0%B0%D1%85&amp;fp=1&amp;img_url=http://prv0.lori-images.net/malenkii-dom-na-pachkah-dollarov-pod-zontikom-0001872424-preview.jpg&amp;pos=48&amp;uinfo=ww-1903-wh-985-fw-1678-fh-598-pd-1&amp;rpt=simage" TargetMode="External"/><Relationship Id="rId18" Type="http://schemas.openxmlformats.org/officeDocument/2006/relationships/hyperlink" Target="http://images.yandex.ru/yandsearch?text=%D0%B1%D1%8E%D0%B4%D0%B6%D0%B5%D1%82%20%D0%92%20%D0%9A%D0%90%D0%A0%D0%A2%D0%98%D0%9D%D0%9A%D0%90%D0%A5&amp;fp=0&amp;img_url=http://images.unian.net/photos/2007_09/1189772251.jpg&amp;pos=6&amp;uinfo=ww-1903-wh-985-fw-1678-fh-598-pd-1&amp;rpt=simage" TargetMode="External"/><Relationship Id="rId26" Type="http://schemas.openxmlformats.org/officeDocument/2006/relationships/image" Target="../media/image18.png"/><Relationship Id="rId3" Type="http://schemas.openxmlformats.org/officeDocument/2006/relationships/hyperlink" Target="http://images.yandex.ru/yandsearch?source=wiz&amp;fp=0&amp;img_url=http://www.novostimira.com.ua/images/news/1362140675_671.jpg&amp;uinfo=ww-1903-wh-985-fw-0-fh-598-pd-1&amp;text=%D1%81%D0%BE%D1%86%D0%B8%D0%B0%D0%BB%D1%8C%D0%BD%D0%B0%D1%8F%20%D0%B7%D0%B0%D1%89%D0%B8%D1%82%D0%B0%20%D0%B2%20%D0%BA%D0%B0%D1%80%D1%82%D0%B8%D0%BD%D0%BA%D0%B0%D1%85&amp;noreask=1&amp;pos=12&amp;lr=1095&amp;rpt=simage" TargetMode="External"/><Relationship Id="rId21" Type="http://schemas.openxmlformats.org/officeDocument/2006/relationships/image" Target="../media/image13.png"/><Relationship Id="rId7" Type="http://schemas.openxmlformats.org/officeDocument/2006/relationships/hyperlink" Target="http://images.yandex.ru/yandsearch?source=wiz&amp;fp=1&amp;img_url=http://images.tiu.ru/5569213_w200_h200_kursibug2010.jpg&amp;uinfo=ww-1903-wh-985-fw-1678-fh-598-pd-1&amp;p=1&amp;text=%D0%BE%D0%B1%D1%80%D0%B0%D0%B7%D0%BE%D0%B2%D0%B0%D0%BD%D0%B8%D0%B5%20%D0%B2%20%D0%BA%D0%B0%D1%80%D1%82%D0%B8%D0%BD%D0%BA%D0%B0%D1%85&amp;noreask=1&amp;pos=42&amp;rpt=simage&amp;lr=1095" TargetMode="External"/><Relationship Id="rId12" Type="http://schemas.openxmlformats.org/officeDocument/2006/relationships/hyperlink" Target="http://images.yandex.ru/yandsearch?p=3&amp;text=%D0%9D%D0%90%D0%A6%D0%98%D0%9E%D0%9D%D0%90%D0%9B%D0%AC%D0%9D%D0%90%D0%AF%20%D0%AD%D0%9A%D0%9E%D0%9D%D0%9E%D0%9C%D0%98%D0%9A%D0%90%20%D0%92%20%D0%BA%D0%B0%D1%80%D1%82%D0%B8%D0%BD%D0%BA%D0%B0%D1%85&amp;fp=3&amp;img_url=http://www.fresher.ru/manager_content/images/11-novejshix-oblastej-nauki-o-kotoryx-vazhno-znat/10.jpg&amp;pos=105&amp;uinfo=ww-1903-wh-985-fw-1678-fh-598-pd-1&amp;rpt=simage" TargetMode="External"/><Relationship Id="rId17" Type="http://schemas.openxmlformats.org/officeDocument/2006/relationships/hyperlink" Target="http://images.yandex.ru/yandsearch?p=1&amp;text=%D0%B7%D0%BD%D0%B0%D0%BA%20%D0%BF%D0%BE%D0%BB%D0%B8%D1%86%D0%B8%D0%B8&amp;fp=1&amp;img_url=http://psp.ru/upload/iblock/8bc/7040c24b-4d4e-11e1-829f-001517d7b291_e13c2f45-4e54-11e2-99f2-001517d7b291.jpeg&amp;pos=48&amp;uinfo=ww-1903-wh-985-fw-1678-fh-598-pd-1&amp;rpt=simage" TargetMode="External"/><Relationship Id="rId25" Type="http://schemas.openxmlformats.org/officeDocument/2006/relationships/image" Target="../media/image17.png"/><Relationship Id="rId2" Type="http://schemas.openxmlformats.org/officeDocument/2006/relationships/image" Target="../media/image8.jpeg"/><Relationship Id="rId16" Type="http://schemas.openxmlformats.org/officeDocument/2006/relationships/image" Target="../media/image11.jpeg"/><Relationship Id="rId20" Type="http://schemas.openxmlformats.org/officeDocument/2006/relationships/image" Target="../media/image12.png"/><Relationship Id="rId29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mages.yandex.ru/yandsearch?source=wiz&amp;fp=1&amp;img_url=http://cs302706.userapi.com/g37441838/a_82504f0d.jpg&amp;uinfo=ww-1903-wh-985-fw-1678-fh-598-pd-1&amp;p=1&amp;text=%D0%BA%D1%83%D0%BB%D1%8C%D1%82%D1%83%D1%80%D0%B0%20%D0%B2%20%D0%BA%D0%B0%D1%80%D1%82%D0%B8%D0%BD%D0%BA%D0%B0%D1%85&amp;noreask=1&amp;pos=38&amp;rpt=simage&amp;lr=1095" TargetMode="External"/><Relationship Id="rId11" Type="http://schemas.openxmlformats.org/officeDocument/2006/relationships/hyperlink" Target="http://images.yandex.ru/yandsearch?source=wiz&amp;fp=0&amp;img_url=http://www.asfera.info/img/spaw/big/monit_big.jpg&amp;uinfo=ww-1903-wh-985-fw-0-fh-598-pd-1&amp;text=%D0%A1%D0%A0%D0%95%D0%94%D0%A1%D0%A2%D0%92%D0%90%20%D0%9C%D0%90%D0%A1%D0%A1%D0%9E%D0%92%D0%9E%D0%99%20%D0%98%D0%9D%D0%A4%D0%9E%D0%A0%D0%9C%D0%90%D0%A6%D0%98%D0%98%20%D0%B2%20%D0%BA%D0%B0%D1%80%D1%82%D0%B8%D0%BD%D0%BA%D0%B0%D1%85&amp;noreask=1&amp;pos=1&amp;lr=1095&amp;rpt=simage" TargetMode="External"/><Relationship Id="rId24" Type="http://schemas.openxmlformats.org/officeDocument/2006/relationships/image" Target="../media/image16.png"/><Relationship Id="rId5" Type="http://schemas.openxmlformats.org/officeDocument/2006/relationships/hyperlink" Target="http://images.yandex.ru/yandsearch?source=wiz&amp;fp=0&amp;img_url=http://chel.mk.ru/upload/iblock_mk/475/44/20/54/DETAIL_PICTURE_516127.jpg&amp;uinfo=ww-1903-wh-985-fw-1678-fh-598-pd-1&amp;text=%D0%B6%D0%BA%D1%85%20%D0%B2%20%D0%BA%D0%B0%D1%80%D1%82%D0%B8%D0%BD%D0%BA%D0%B0%D1%85&amp;noreask=1&amp;pos=21&amp;rpt=simage&amp;lr=1095" TargetMode="External"/><Relationship Id="rId15" Type="http://schemas.openxmlformats.org/officeDocument/2006/relationships/hyperlink" Target="http://images.yandex.ru/yandsearch?source=wiz&amp;fp=3&amp;img_url=http://nstarikov.ru/new/wp-content/uploads/2011/07/turkey.jpg&amp;uinfo=ww-1903-wh-985-fw-1678-fh-598-pd-1&amp;p=3&amp;text=%D0%9A%D0%90%D0%A0%D0%A2%D0%90%20%D0%92%20%D0%9A%D0%90%D0%A0%D0%A2%D0%98%D0%9D%D0%9A%D0%90%D0%A5&amp;noreask=1&amp;pos=95&amp;rpt=simage&amp;lr=1095" TargetMode="External"/><Relationship Id="rId23" Type="http://schemas.openxmlformats.org/officeDocument/2006/relationships/image" Target="../media/image15.png"/><Relationship Id="rId28" Type="http://schemas.openxmlformats.org/officeDocument/2006/relationships/hyperlink" Target="http://images.yandex.ru/yandsearch?source=wiz&amp;fp=0&amp;img_url=http://izhevsk.ru/forums/icons/forum_pictures/004406/4406843.jpg&amp;uinfo=ww-1903-wh-985-fw-0-fh-598-pd-1&amp;text=%D0%9A%D0%90%D0%A0%D0%A2%D0%98%D0%9D%D0%9A%D0%90%20%D0%9F%D0%9E%D0%94%D0%90%D0%A0%D0%9E%D0%9A&amp;noreask=1&amp;pos=23&amp;lr=1095&amp;rpt=simage" TargetMode="External"/><Relationship Id="rId10" Type="http://schemas.openxmlformats.org/officeDocument/2006/relationships/image" Target="../media/image10.jpeg"/><Relationship Id="rId19" Type="http://schemas.openxmlformats.org/officeDocument/2006/relationships/hyperlink" Target="http://images.yandex.ru/yandsearch?p=4&amp;text=%D0%BF%D0%BE%D0%B4%D0%B0%D1%80%D0%BE%D0%BA%20%D0%B2%20%D0%BA%D0%B0%D1%80%D1%82%D0%B8%D0%BD%D0%BA%D0%B0%D1%85&amp;fp=4&amp;img_url=http://www.cool-birthday.com/b/cards/woman/08.jpg&amp;pos=132&amp;uinfo=ww-1903-wh-985-fw-1678-fh-598-pd-1&amp;rpt=simage" TargetMode="External"/><Relationship Id="rId4" Type="http://schemas.openxmlformats.org/officeDocument/2006/relationships/hyperlink" Target="http://images.yandex.ru/yandsearch?source=wiz&amp;fp=3&amp;img_url=http://www.fermer.ru/files/imagecache/advf-author-pane/pictures/picture-750.jpg&amp;uinfo=ww-1903-wh-985-fw-1678-fh-598-pd-1&amp;p=3&amp;text=%D0%97%D0%94%D0%A0%D0%90%D0%92%D0%9E%D0%9E%D0%A5%D0%A0%D0%90%D0%9D%D0%95%D0%9D%D0%98%D0%95%20%D0%B2%20%D0%BA%D0%B0%D1%80%D1%82%D0%B8%D0%BD%D0%BA%D0%B0%D1%85&amp;noreask=1&amp;pos=114&amp;rpt=simage&amp;lr=1095" TargetMode="External"/><Relationship Id="rId9" Type="http://schemas.openxmlformats.org/officeDocument/2006/relationships/hyperlink" Target="http://images.yandex.ru/yandsearch?text=%D0%A4%D0%98%D0%97%D0%9A%D0%A3%D0%9B%D0%AC%D0%A2%D0%A3%D0%A0%D0%90%20%D0%98%20%D0%A1%D0%9F%D0%9E%D0%A0%D0%A2%20%D0%B2%20%D0%BA%D0%B0%D1%80%D1%82%D0%B8%D0%BD%D0%BA%D0%B0%D1%85&amp;fp=0&amp;img_url=http://sphotos-c.ak.fbcdn.net/hphotos-ak-ash3/c35.0.403.403/p403x403/556438_10152098741015521_193861676_n.jpg&amp;pos=0&amp;uinfo=ww-1903-wh-985-fw-1678-fh-598-pd-1&amp;rpt=simage" TargetMode="External"/><Relationship Id="rId14" Type="http://schemas.openxmlformats.org/officeDocument/2006/relationships/hyperlink" Target="http://images.yandex.ru/yandsearch?p=4&amp;text=%D0%B3%D0%BE%D1%81%D1%83%D0%B4%D0%B0%D1%80%D1%81%D1%82%D0%B2%D0%B5%D0%BD%D0%BD%D1%8B%D0%B9%20%D0%B4%D0%BE%D0%BB%D0%B3%D0%92%20%D0%BA%D0%B0%D1%80%D1%82%D0%B8%D0%BD%D0%BA%D0%B0%D1%85&amp;fp=4&amp;img_url=http://495ru.ru/modules/qplboard/image_db/473115_1_b.JPG&amp;pos=132&amp;uinfo=ww-1903-wh-985-fw-1678-fh-598-pd-1&amp;rpt=simage" TargetMode="External"/><Relationship Id="rId22" Type="http://schemas.openxmlformats.org/officeDocument/2006/relationships/image" Target="../media/image14.png"/><Relationship Id="rId27" Type="http://schemas.openxmlformats.org/officeDocument/2006/relationships/image" Target="../media/image19.jpeg"/><Relationship Id="rId30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3516815"/>
            <a:ext cx="7302524" cy="769441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 ДЛЯ ГРАЖДАН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143240" y="4643446"/>
            <a:ext cx="2943225" cy="207170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2024-2026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годы</a:t>
            </a:r>
          </a:p>
        </p:txBody>
      </p:sp>
      <p:pic>
        <p:nvPicPr>
          <p:cNvPr id="1028" name="Picture 4" descr="I:\Изображение 3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521" y="4625584"/>
            <a:ext cx="2929073" cy="2196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I:\2011\ГОк фото 22\48 слив шлака с печ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214290"/>
            <a:ext cx="3071834" cy="2087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I:\2011\Зимний Сорск\IMG_92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71438"/>
            <a:ext cx="3214674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I:\2011\Сорск 0409\IMG_50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32" y="4619632"/>
            <a:ext cx="3071834" cy="2095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5" name="Picture 11" descr="I:\2013\250713 Фото с крыши Дома Спорта\IMG_142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238124"/>
            <a:ext cx="3143240" cy="2095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Прямоугольник 22"/>
          <p:cNvSpPr/>
          <p:nvPr/>
        </p:nvSpPr>
        <p:spPr>
          <a:xfrm>
            <a:off x="0" y="6643710"/>
            <a:ext cx="9144000" cy="71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0" y="4643446"/>
            <a:ext cx="9144000" cy="71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E:\Doki\gerb s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9058" y="2071678"/>
            <a:ext cx="1285884" cy="1605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43042" y="6308725"/>
            <a:ext cx="6119813" cy="3603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17DC1-3AB7-40DA-8DF4-421FB210FB80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graphicFrame>
        <p:nvGraphicFramePr>
          <p:cNvPr id="31" name="Диаграмма 8"/>
          <p:cNvGraphicFramePr>
            <a:graphicFrameLocks/>
          </p:cNvGraphicFramePr>
          <p:nvPr/>
        </p:nvGraphicFramePr>
        <p:xfrm>
          <a:off x="107504" y="692696"/>
          <a:ext cx="3240360" cy="2448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3" name="Диаграмма 12"/>
          <p:cNvGraphicFramePr>
            <a:graphicFrameLocks/>
          </p:cNvGraphicFramePr>
          <p:nvPr/>
        </p:nvGraphicFramePr>
        <p:xfrm>
          <a:off x="5580112" y="620688"/>
          <a:ext cx="3452813" cy="230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6" name="Диаграмма 13"/>
          <p:cNvGraphicFramePr>
            <a:graphicFrameLocks/>
          </p:cNvGraphicFramePr>
          <p:nvPr/>
        </p:nvGraphicFramePr>
        <p:xfrm>
          <a:off x="323528" y="2780928"/>
          <a:ext cx="3422184" cy="2227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7" name="Диаграмма 14"/>
          <p:cNvGraphicFramePr>
            <a:graphicFrameLocks/>
          </p:cNvGraphicFramePr>
          <p:nvPr/>
        </p:nvGraphicFramePr>
        <p:xfrm>
          <a:off x="5659437" y="2852936"/>
          <a:ext cx="3484563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3710460" y="4542133"/>
            <a:ext cx="144016" cy="144016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670797" y="1577450"/>
            <a:ext cx="144016" cy="1440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660875" y="1149867"/>
            <a:ext cx="144016" cy="144016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680199" y="2348880"/>
            <a:ext cx="134094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680497" y="2780928"/>
            <a:ext cx="144016" cy="144016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680497" y="3169434"/>
            <a:ext cx="144016" cy="14401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710460" y="3688387"/>
            <a:ext cx="144016" cy="14401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99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905250" y="4071938"/>
            <a:ext cx="18018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безвозмездные поступления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929058" y="4500570"/>
            <a:ext cx="211296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 на доходы физических лиц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857625" y="1535113"/>
            <a:ext cx="1054100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прочие доходы</a:t>
            </a:r>
          </a:p>
          <a:p>
            <a:pPr>
              <a:defRPr/>
            </a:pPr>
            <a:endParaRPr lang="ru-RU" sz="1050" dirty="0"/>
          </a:p>
        </p:txBody>
      </p:sp>
      <p:sp>
        <p:nvSpPr>
          <p:cNvPr id="37" name="TextBox 36"/>
          <p:cNvSpPr txBox="1"/>
          <p:nvPr/>
        </p:nvSpPr>
        <p:spPr>
          <a:xfrm>
            <a:off x="3865563" y="1103313"/>
            <a:ext cx="2101850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платежи при польз. природными </a:t>
            </a:r>
          </a:p>
          <a:p>
            <a:pPr>
              <a:defRPr/>
            </a:pPr>
            <a:r>
              <a:rPr lang="ru-RU" sz="1050" dirty="0"/>
              <a:t>ресурсами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887788" y="2284413"/>
            <a:ext cx="1789112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050" dirty="0"/>
              <a:t>налоги на совокупный доход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897313" y="2752725"/>
            <a:ext cx="1684337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государственная пошлина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05250" y="3105150"/>
            <a:ext cx="1870075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доходы от использования </a:t>
            </a:r>
          </a:p>
          <a:p>
            <a:pPr>
              <a:defRPr/>
            </a:pPr>
            <a:r>
              <a:rPr lang="ru-RU" sz="1050" dirty="0"/>
              <a:t>муниципального имущества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16363" y="3592513"/>
            <a:ext cx="1989137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налоги на товары, реализуемые</a:t>
            </a:r>
          </a:p>
          <a:p>
            <a:pPr>
              <a:defRPr/>
            </a:pPr>
            <a:r>
              <a:rPr lang="ru-RU" sz="1050" dirty="0"/>
              <a:t> на территории РФ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670797" y="1964756"/>
            <a:ext cx="136699" cy="12736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3867150" y="1892300"/>
            <a:ext cx="134143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 на имущество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710460" y="4162277"/>
            <a:ext cx="144016" cy="1440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09209" y="5157192"/>
            <a:ext cx="8341482" cy="1080120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Объём налоговых и неналоговых доходов бюджета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Сорска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предусмотрен с ежегодным приростом. В основу расчёта поступлений налоговых и неналоговых доходов района принят прогноз социально-экономического развития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среднесрочную перспективу, индексы роста цен, заработной платы и инвестиций в основной капитал, показатели собираемости налогов в динамике за предшествующие годы. Доходная база бюджета рассчитывалась исходя из норм действующего бюджетного и налогового законодательства с учётом соответствующих дополнений и изменений.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.ДОХОДЫ БЮДЖЕТА, ТЫС.РУБ.</a:t>
            </a:r>
          </a:p>
        </p:txBody>
      </p:sp>
      <p:pic>
        <p:nvPicPr>
          <p:cNvPr id="48" name="Picture 2" descr="E:\Doki\gerb 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922463" y="6381750"/>
            <a:ext cx="554355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E093BE-9DAC-4DD9-AC10-C17277022CD5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graphicFrame>
        <p:nvGraphicFramePr>
          <p:cNvPr id="30" name="Диаграмма 12"/>
          <p:cNvGraphicFramePr>
            <a:graphicFrameLocks/>
          </p:cNvGraphicFramePr>
          <p:nvPr/>
        </p:nvGraphicFramePr>
        <p:xfrm>
          <a:off x="174625" y="785813"/>
          <a:ext cx="3343275" cy="2549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Диаграмма 13"/>
          <p:cNvGraphicFramePr>
            <a:graphicFrameLocks/>
          </p:cNvGraphicFramePr>
          <p:nvPr/>
        </p:nvGraphicFramePr>
        <p:xfrm>
          <a:off x="5076825" y="912813"/>
          <a:ext cx="4117975" cy="2155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2" name="Диаграмма 14"/>
          <p:cNvGraphicFramePr>
            <a:graphicFrameLocks/>
          </p:cNvGraphicFramePr>
          <p:nvPr/>
        </p:nvGraphicFramePr>
        <p:xfrm>
          <a:off x="344488" y="2909888"/>
          <a:ext cx="3557587" cy="2765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3" name="Диаграмма 15"/>
          <p:cNvGraphicFramePr>
            <a:graphicFrameLocks/>
          </p:cNvGraphicFramePr>
          <p:nvPr/>
        </p:nvGraphicFramePr>
        <p:xfrm>
          <a:off x="4932363" y="2801938"/>
          <a:ext cx="3989387" cy="3084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080" name="TextBox 1"/>
          <p:cNvSpPr txBox="1">
            <a:spLocks noChangeArrowheads="1"/>
          </p:cNvSpPr>
          <p:nvPr/>
        </p:nvSpPr>
        <p:spPr bwMode="auto">
          <a:xfrm>
            <a:off x="3708400" y="946150"/>
            <a:ext cx="180022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>
                <a:latin typeface="Calibri" pitchFamily="34" charset="0"/>
              </a:rPr>
              <a:t>Социально-культурная сфера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419872" y="1071812"/>
            <a:ext cx="144016" cy="14401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415730" y="1406379"/>
            <a:ext cx="144016" cy="1440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433986" y="1772816"/>
            <a:ext cx="144016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433986" y="2113779"/>
            <a:ext cx="144016" cy="144016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433986" y="2454742"/>
            <a:ext cx="144016" cy="14401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433986" y="2749990"/>
            <a:ext cx="144016" cy="1440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433986" y="3115336"/>
            <a:ext cx="144016" cy="1440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108" name="TextBox 1"/>
          <p:cNvSpPr txBox="1">
            <a:spLocks noChangeArrowheads="1"/>
          </p:cNvSpPr>
          <p:nvPr/>
        </p:nvSpPr>
        <p:spPr bwMode="auto">
          <a:xfrm>
            <a:off x="3730625" y="1336675"/>
            <a:ext cx="180022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>
                <a:latin typeface="Calibri" pitchFamily="34" charset="0"/>
              </a:rPr>
              <a:t>Общегосударственные вопросы</a:t>
            </a:r>
          </a:p>
        </p:txBody>
      </p:sp>
      <p:sp>
        <p:nvSpPr>
          <p:cNvPr id="3109" name="TextBox 1"/>
          <p:cNvSpPr txBox="1">
            <a:spLocks noChangeArrowheads="1"/>
          </p:cNvSpPr>
          <p:nvPr/>
        </p:nvSpPr>
        <p:spPr bwMode="auto">
          <a:xfrm>
            <a:off x="3708400" y="1719263"/>
            <a:ext cx="1800225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100" dirty="0">
              <a:latin typeface="Calibri" pitchFamily="34" charset="0"/>
            </a:endParaRPr>
          </a:p>
        </p:txBody>
      </p:sp>
      <p:sp>
        <p:nvSpPr>
          <p:cNvPr id="3110" name="TextBox 1"/>
          <p:cNvSpPr txBox="1">
            <a:spLocks noChangeArrowheads="1"/>
          </p:cNvSpPr>
          <p:nvPr/>
        </p:nvSpPr>
        <p:spPr bwMode="auto">
          <a:xfrm>
            <a:off x="3714744" y="1714489"/>
            <a:ext cx="1787531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экономика</a:t>
            </a:r>
          </a:p>
        </p:txBody>
      </p:sp>
      <p:sp>
        <p:nvSpPr>
          <p:cNvPr id="3111" name="TextBox 1"/>
          <p:cNvSpPr txBox="1">
            <a:spLocks noChangeArrowheads="1"/>
          </p:cNvSpPr>
          <p:nvPr/>
        </p:nvSpPr>
        <p:spPr bwMode="auto">
          <a:xfrm>
            <a:off x="3714744" y="2000240"/>
            <a:ext cx="1800231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Жилищно-коммунальное хозяйство</a:t>
            </a:r>
          </a:p>
        </p:txBody>
      </p:sp>
      <p:sp>
        <p:nvSpPr>
          <p:cNvPr id="3112" name="TextBox 1"/>
          <p:cNvSpPr txBox="1">
            <a:spLocks noChangeArrowheads="1"/>
          </p:cNvSpPr>
          <p:nvPr/>
        </p:nvSpPr>
        <p:spPr bwMode="auto">
          <a:xfrm>
            <a:off x="3779838" y="2697163"/>
            <a:ext cx="18002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100" dirty="0">
              <a:latin typeface="Calibri" pitchFamily="34" charset="0"/>
            </a:endParaRPr>
          </a:p>
        </p:txBody>
      </p:sp>
      <p:sp>
        <p:nvSpPr>
          <p:cNvPr id="3113" name="TextBox 1"/>
          <p:cNvSpPr txBox="1">
            <a:spLocks noChangeArrowheads="1"/>
          </p:cNvSpPr>
          <p:nvPr/>
        </p:nvSpPr>
        <p:spPr bwMode="auto">
          <a:xfrm>
            <a:off x="3714744" y="2357431"/>
            <a:ext cx="1787531" cy="35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оборона</a:t>
            </a:r>
          </a:p>
        </p:txBody>
      </p:sp>
      <p:sp>
        <p:nvSpPr>
          <p:cNvPr id="3114" name="TextBox 1"/>
          <p:cNvSpPr txBox="1">
            <a:spLocks noChangeArrowheads="1"/>
          </p:cNvSpPr>
          <p:nvPr/>
        </p:nvSpPr>
        <p:spPr bwMode="auto">
          <a:xfrm>
            <a:off x="3714744" y="2643182"/>
            <a:ext cx="179388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безопасность</a:t>
            </a:r>
          </a:p>
        </p:txBody>
      </p:sp>
      <p:sp>
        <p:nvSpPr>
          <p:cNvPr id="3115" name="TextBox 1"/>
          <p:cNvSpPr txBox="1">
            <a:spLocks noChangeArrowheads="1"/>
          </p:cNvSpPr>
          <p:nvPr/>
        </p:nvSpPr>
        <p:spPr bwMode="auto">
          <a:xfrm>
            <a:off x="3714744" y="3071810"/>
            <a:ext cx="178753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Обслуживание муниципального долга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23645" y="5267275"/>
            <a:ext cx="8341482" cy="1152128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составе расходов бюджета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предусмотрены условно-утверждённые расходы: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4 963,0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и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10 500,0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 соответственно.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условно-утверждённые расходы?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Это средства, которые предусмотрены в расходной части бюджета, но не распределены в плановом периоде по разделам, подразделам, целевым статьям и видам расходов в ведомственной структуре расходов бюджета.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Каковы предельные объёмы условно-утверждённых расходов?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соответствии с Бюджетным кодексом Российской Федерации(ст.184.1) предусматривается: на первый год планового периода- не менее 2,5% от общего объёма расходов бюджета(без учёта расходов за счёт межбюджетных трансфертов из вышестоящих уровней бюджета, имеющих целевое назначение),  на второй год планового периода- не менее 5% .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7" name="Picture 2" descr="E:\Doki\gerb 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27088" y="6357958"/>
            <a:ext cx="7058025" cy="3857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DC9FCE-C929-424F-BD8A-A251FB2982EF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1412776"/>
            <a:ext cx="8496943" cy="33454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rgbClr val="C00000"/>
                </a:solidFill>
              </a:rPr>
              <a:t>Расходы: </a:t>
            </a:r>
            <a:r>
              <a:rPr lang="ru-RU" sz="1500" b="1" dirty="0" smtClean="0">
                <a:solidFill>
                  <a:srgbClr val="C00000"/>
                </a:solidFill>
              </a:rPr>
              <a:t>2024 </a:t>
            </a:r>
            <a:r>
              <a:rPr lang="ru-RU" sz="1500" b="1" dirty="0">
                <a:solidFill>
                  <a:srgbClr val="C00000"/>
                </a:solidFill>
              </a:rPr>
              <a:t>год </a:t>
            </a:r>
            <a:r>
              <a:rPr lang="ru-RU" sz="1500" b="1" dirty="0" smtClean="0">
                <a:solidFill>
                  <a:srgbClr val="C00000"/>
                </a:solidFill>
              </a:rPr>
              <a:t>– </a:t>
            </a:r>
            <a:r>
              <a:rPr lang="ru-RU" sz="1500" b="1" dirty="0" smtClean="0">
                <a:solidFill>
                  <a:srgbClr val="C00000"/>
                </a:solidFill>
              </a:rPr>
              <a:t>309 466,8 </a:t>
            </a:r>
            <a:r>
              <a:rPr lang="ru-RU" sz="1500" b="1" dirty="0">
                <a:solidFill>
                  <a:srgbClr val="C00000"/>
                </a:solidFill>
              </a:rPr>
              <a:t>тыс.руб., </a:t>
            </a:r>
            <a:r>
              <a:rPr lang="ru-RU" sz="1500" b="1" dirty="0" smtClean="0">
                <a:solidFill>
                  <a:srgbClr val="C00000"/>
                </a:solidFill>
              </a:rPr>
              <a:t>2025 </a:t>
            </a:r>
            <a:r>
              <a:rPr lang="ru-RU" sz="1500" b="1" dirty="0">
                <a:solidFill>
                  <a:srgbClr val="C00000"/>
                </a:solidFill>
              </a:rPr>
              <a:t>год- </a:t>
            </a:r>
            <a:r>
              <a:rPr lang="ru-RU" sz="1500" b="1" dirty="0" smtClean="0">
                <a:solidFill>
                  <a:srgbClr val="C00000"/>
                </a:solidFill>
              </a:rPr>
              <a:t>285 583,1 </a:t>
            </a:r>
            <a:r>
              <a:rPr lang="ru-RU" sz="1500" b="1" dirty="0">
                <a:solidFill>
                  <a:srgbClr val="C00000"/>
                </a:solidFill>
              </a:rPr>
              <a:t>тыс.руб., </a:t>
            </a:r>
            <a:r>
              <a:rPr lang="ru-RU" sz="1500" b="1" dirty="0" smtClean="0">
                <a:solidFill>
                  <a:srgbClr val="C00000"/>
                </a:solidFill>
              </a:rPr>
              <a:t>2026 </a:t>
            </a:r>
            <a:r>
              <a:rPr lang="ru-RU" sz="1500" b="1" dirty="0">
                <a:solidFill>
                  <a:srgbClr val="C00000"/>
                </a:solidFill>
              </a:rPr>
              <a:t>год – </a:t>
            </a:r>
            <a:r>
              <a:rPr lang="ru-RU" sz="1500" b="1" dirty="0" smtClean="0">
                <a:solidFill>
                  <a:srgbClr val="C00000"/>
                </a:solidFill>
              </a:rPr>
              <a:t>289 851,1 </a:t>
            </a:r>
            <a:r>
              <a:rPr lang="ru-RU" sz="1500" b="1" dirty="0">
                <a:solidFill>
                  <a:srgbClr val="C00000"/>
                </a:solidFill>
              </a:rPr>
              <a:t>тыс.руб. </a:t>
            </a:r>
          </a:p>
        </p:txBody>
      </p:sp>
      <p:graphicFrame>
        <p:nvGraphicFramePr>
          <p:cNvPr id="25" name="Диаграмма 8"/>
          <p:cNvGraphicFramePr>
            <a:graphicFrameLocks/>
          </p:cNvGraphicFramePr>
          <p:nvPr/>
        </p:nvGraphicFramePr>
        <p:xfrm>
          <a:off x="0" y="1772816"/>
          <a:ext cx="3846513" cy="3198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 flipV="1">
            <a:off x="329315" y="4725138"/>
            <a:ext cx="189798" cy="14530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08" name="TextBox 11"/>
          <p:cNvSpPr txBox="1">
            <a:spLocks noChangeArrowheads="1"/>
          </p:cNvSpPr>
          <p:nvPr/>
        </p:nvSpPr>
        <p:spPr bwMode="auto">
          <a:xfrm>
            <a:off x="552450" y="4641850"/>
            <a:ext cx="13398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Расходы на социально-культурную сферу</a:t>
            </a:r>
          </a:p>
        </p:txBody>
      </p:sp>
      <p:sp>
        <p:nvSpPr>
          <p:cNvPr id="4109" name="TextBox 12"/>
          <p:cNvSpPr txBox="1">
            <a:spLocks noChangeArrowheads="1"/>
          </p:cNvSpPr>
          <p:nvPr/>
        </p:nvSpPr>
        <p:spPr bwMode="auto">
          <a:xfrm>
            <a:off x="2014538" y="4870450"/>
            <a:ext cx="18081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Расходы на образование</a:t>
            </a:r>
          </a:p>
        </p:txBody>
      </p:sp>
      <p:sp>
        <p:nvSpPr>
          <p:cNvPr id="4110" name="TextBox 13"/>
          <p:cNvSpPr txBox="1">
            <a:spLocks noChangeArrowheads="1"/>
          </p:cNvSpPr>
          <p:nvPr/>
        </p:nvSpPr>
        <p:spPr bwMode="auto">
          <a:xfrm>
            <a:off x="647700" y="88900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/>
              <a:t>ОБЪЕМ И СТРУКТУРА РАСХОДОВ БЮДЖЕТА </a:t>
            </a:r>
            <a:r>
              <a:rPr lang="ru-RU" sz="1400" dirty="0" smtClean="0"/>
              <a:t>ГОРОДА </a:t>
            </a:r>
            <a:r>
              <a:rPr lang="ru-RU" sz="1400" dirty="0"/>
              <a:t>НА ОБРАЗОВАНИЕ, ТЫС.РУБ.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339752" y="3789040"/>
            <a:ext cx="0" cy="503237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2" name="TextBox 22"/>
          <p:cNvSpPr txBox="1">
            <a:spLocks noChangeArrowheads="1"/>
          </p:cNvSpPr>
          <p:nvPr/>
        </p:nvSpPr>
        <p:spPr bwMode="auto">
          <a:xfrm>
            <a:off x="1259632" y="4005064"/>
            <a:ext cx="774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 smtClean="0"/>
              <a:t>52</a:t>
            </a:r>
            <a:r>
              <a:rPr lang="ru-RU" sz="1200" b="1" dirty="0" smtClean="0"/>
              <a:t>,0 </a:t>
            </a:r>
            <a:r>
              <a:rPr lang="ru-RU" sz="1200" b="1" dirty="0"/>
              <a:t>%</a:t>
            </a:r>
          </a:p>
        </p:txBody>
      </p:sp>
      <p:sp>
        <p:nvSpPr>
          <p:cNvPr id="4113" name="TextBox 24"/>
          <p:cNvSpPr txBox="1">
            <a:spLocks noChangeArrowheads="1"/>
          </p:cNvSpPr>
          <p:nvPr/>
        </p:nvSpPr>
        <p:spPr bwMode="auto">
          <a:xfrm>
            <a:off x="1187624" y="3068960"/>
            <a:ext cx="6318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 smtClean="0"/>
              <a:t>78,4%</a:t>
            </a:r>
            <a:endParaRPr lang="ru-RU" sz="1200" b="1" dirty="0"/>
          </a:p>
        </p:txBody>
      </p:sp>
      <p:graphicFrame>
        <p:nvGraphicFramePr>
          <p:cNvPr id="26" name="Диаграмма 25"/>
          <p:cNvGraphicFramePr>
            <a:graphicFrameLocks/>
          </p:cNvGraphicFramePr>
          <p:nvPr/>
        </p:nvGraphicFramePr>
        <p:xfrm>
          <a:off x="3822700" y="1838325"/>
          <a:ext cx="4238625" cy="3635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" name="Прямоугольная выноска 28"/>
          <p:cNvSpPr/>
          <p:nvPr/>
        </p:nvSpPr>
        <p:spPr>
          <a:xfrm>
            <a:off x="4932363" y="2190750"/>
            <a:ext cx="573087" cy="214313"/>
          </a:xfrm>
          <a:prstGeom prst="wedgeRectCallout">
            <a:avLst>
              <a:gd name="adj1" fmla="val 62602"/>
              <a:gd name="adj2" fmla="val -55474"/>
            </a:avLst>
          </a:prstGeom>
          <a:solidFill>
            <a:srgbClr val="FF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19025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ая выноска 29"/>
          <p:cNvSpPr/>
          <p:nvPr/>
        </p:nvSpPr>
        <p:spPr>
          <a:xfrm>
            <a:off x="5981700" y="2225675"/>
            <a:ext cx="644525" cy="214313"/>
          </a:xfrm>
          <a:prstGeom prst="wedgeRectCallout">
            <a:avLst>
              <a:gd name="adj1" fmla="val 50048"/>
              <a:gd name="adj2" fmla="val -83829"/>
            </a:avLst>
          </a:prstGeom>
          <a:solidFill>
            <a:srgbClr val="FF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19025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H="1">
            <a:off x="7429520" y="2357430"/>
            <a:ext cx="144017" cy="14401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4120" name="TextBox 32"/>
          <p:cNvSpPr txBox="1">
            <a:spLocks noChangeArrowheads="1"/>
          </p:cNvSpPr>
          <p:nvPr/>
        </p:nvSpPr>
        <p:spPr bwMode="auto">
          <a:xfrm>
            <a:off x="7616825" y="2239963"/>
            <a:ext cx="13081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Дошкольное образование</a:t>
            </a:r>
          </a:p>
        </p:txBody>
      </p:sp>
      <p:sp>
        <p:nvSpPr>
          <p:cNvPr id="4121" name="TextBox 33"/>
          <p:cNvSpPr txBox="1">
            <a:spLocks noChangeArrowheads="1"/>
          </p:cNvSpPr>
          <p:nvPr/>
        </p:nvSpPr>
        <p:spPr bwMode="auto">
          <a:xfrm>
            <a:off x="7642225" y="2817813"/>
            <a:ext cx="13081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Общее образование</a:t>
            </a:r>
          </a:p>
        </p:txBody>
      </p:sp>
      <p:sp>
        <p:nvSpPr>
          <p:cNvPr id="4123" name="TextBox 35"/>
          <p:cNvSpPr txBox="1">
            <a:spLocks noChangeArrowheads="1"/>
          </p:cNvSpPr>
          <p:nvPr/>
        </p:nvSpPr>
        <p:spPr bwMode="auto">
          <a:xfrm>
            <a:off x="7643835" y="3571876"/>
            <a:ext cx="12890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/>
              <a:t>Дополнительное образование</a:t>
            </a:r>
            <a:endParaRPr lang="ru-RU" sz="12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15023" y="5473700"/>
            <a:ext cx="8770813" cy="979636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Важно: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2014 года разграничены полномочия в области дошкольного образования. Из республиканского бюджета Республики Хакасия должны быть профинансированы: в полном объёме расходы по оплате труда руководителей, педагогического персонала, 25% расходов по оплате труда младшего персонала дошкольных учреждений, приобретению учебников, учебных, учебно-наглядных  пособий и средств обучения., расходы  на материалы и хозяйственные нужды. Расходы  на содержание зданий и коммунальных услуг, 25% расходов на оплату труда младшего персонала, 100% расходов на оплату труда обслуживающего персонала дошкольных учреждений-  из бюджета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города.</a:t>
            </a:r>
            <a:endParaRPr lang="ru-RU" sz="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3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403350" y="6356350"/>
            <a:ext cx="602932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95C5A1-6F03-4DB9-B924-A4E847FE36A5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9314" y="1412776"/>
            <a:ext cx="8496943" cy="38603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Расходы: </a:t>
            </a:r>
            <a:r>
              <a:rPr lang="ru-RU" b="1" dirty="0" smtClean="0">
                <a:solidFill>
                  <a:srgbClr val="C00000"/>
                </a:solidFill>
              </a:rPr>
              <a:t>2024 </a:t>
            </a:r>
            <a:r>
              <a:rPr lang="ru-RU" b="1" dirty="0">
                <a:solidFill>
                  <a:srgbClr val="C00000"/>
                </a:solidFill>
              </a:rPr>
              <a:t>год </a:t>
            </a:r>
            <a:r>
              <a:rPr lang="ru-RU" b="1" dirty="0" smtClean="0">
                <a:solidFill>
                  <a:srgbClr val="C00000"/>
                </a:solidFill>
              </a:rPr>
              <a:t>-239 611,4 </a:t>
            </a:r>
            <a:r>
              <a:rPr lang="ru-RU" b="1" dirty="0" smtClean="0">
                <a:solidFill>
                  <a:srgbClr val="C00000"/>
                </a:solidFill>
              </a:rPr>
              <a:t>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2025 </a:t>
            </a:r>
            <a:r>
              <a:rPr lang="ru-RU" b="1" dirty="0" smtClean="0">
                <a:solidFill>
                  <a:srgbClr val="C00000"/>
                </a:solidFill>
              </a:rPr>
              <a:t>год- </a:t>
            </a:r>
            <a:r>
              <a:rPr lang="ru-RU" b="1" dirty="0" smtClean="0">
                <a:solidFill>
                  <a:srgbClr val="C00000"/>
                </a:solidFill>
              </a:rPr>
              <a:t>25 539,7тыс.руб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2026 </a:t>
            </a:r>
            <a:r>
              <a:rPr lang="ru-RU" b="1" dirty="0">
                <a:solidFill>
                  <a:srgbClr val="C00000"/>
                </a:solidFill>
              </a:rPr>
              <a:t>год – </a:t>
            </a:r>
            <a:r>
              <a:rPr lang="ru-RU" b="1" dirty="0" smtClean="0">
                <a:solidFill>
                  <a:srgbClr val="C00000"/>
                </a:solidFill>
              </a:rPr>
              <a:t>25 047,8 </a:t>
            </a:r>
            <a:r>
              <a:rPr lang="ru-RU" b="1" dirty="0">
                <a:solidFill>
                  <a:srgbClr val="C00000"/>
                </a:solidFill>
              </a:rPr>
              <a:t>тыс.руб. </a:t>
            </a:r>
          </a:p>
        </p:txBody>
      </p:sp>
      <p:graphicFrame>
        <p:nvGraphicFramePr>
          <p:cNvPr id="22" name="Диаграмма 9"/>
          <p:cNvGraphicFramePr>
            <a:graphicFrameLocks/>
          </p:cNvGraphicFramePr>
          <p:nvPr/>
        </p:nvGraphicFramePr>
        <p:xfrm>
          <a:off x="323528" y="1556792"/>
          <a:ext cx="5138768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29315" y="4509119"/>
            <a:ext cx="108012" cy="14401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132" name="TextBox 11"/>
          <p:cNvSpPr txBox="1">
            <a:spLocks noChangeArrowheads="1"/>
          </p:cNvSpPr>
          <p:nvPr/>
        </p:nvSpPr>
        <p:spPr bwMode="auto">
          <a:xfrm>
            <a:off x="541338" y="4446588"/>
            <a:ext cx="16541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Расходы на социально-культурную сферу</a:t>
            </a:r>
          </a:p>
        </p:txBody>
      </p:sp>
      <p:sp>
        <p:nvSpPr>
          <p:cNvPr id="5133" name="TextBox 12"/>
          <p:cNvSpPr txBox="1">
            <a:spLocks noChangeArrowheads="1"/>
          </p:cNvSpPr>
          <p:nvPr/>
        </p:nvSpPr>
        <p:spPr bwMode="auto">
          <a:xfrm>
            <a:off x="2268538" y="4478338"/>
            <a:ext cx="18065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Расходы на культуру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11752" y="4509119"/>
            <a:ext cx="139297" cy="144015"/>
          </a:xfrm>
          <a:prstGeom prst="rect">
            <a:avLst/>
          </a:prstGeom>
          <a:solidFill>
            <a:srgbClr val="FF66FF"/>
          </a:solidFill>
          <a:ln>
            <a:solidFill>
              <a:srgbClr val="FF66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043608" y="2492896"/>
            <a:ext cx="0" cy="28733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043608" y="3212976"/>
            <a:ext cx="0" cy="288925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051720" y="4005064"/>
            <a:ext cx="0" cy="28733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0" name="TextBox 24"/>
          <p:cNvSpPr txBox="1">
            <a:spLocks noChangeArrowheads="1"/>
          </p:cNvSpPr>
          <p:nvPr/>
        </p:nvSpPr>
        <p:spPr bwMode="auto">
          <a:xfrm>
            <a:off x="1682750" y="2466975"/>
            <a:ext cx="5485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/>
              <a:t>7,0</a:t>
            </a:r>
            <a:r>
              <a:rPr lang="ru-RU" dirty="0" smtClean="0"/>
              <a:t>%</a:t>
            </a:r>
            <a:endParaRPr lang="ru-RU" dirty="0"/>
          </a:p>
        </p:txBody>
      </p:sp>
      <p:sp>
        <p:nvSpPr>
          <p:cNvPr id="5141" name="TextBox 2"/>
          <p:cNvSpPr txBox="1">
            <a:spLocks noChangeArrowheads="1"/>
          </p:cNvSpPr>
          <p:nvPr/>
        </p:nvSpPr>
        <p:spPr bwMode="auto">
          <a:xfrm>
            <a:off x="1259632" y="4005064"/>
            <a:ext cx="58221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/>
              <a:t>40,3</a:t>
            </a:r>
            <a:r>
              <a:rPr lang="ru-RU" sz="1200" dirty="0" smtClean="0"/>
              <a:t>%</a:t>
            </a:r>
            <a:endParaRPr lang="ru-RU" sz="1200" dirty="0"/>
          </a:p>
        </p:txBody>
      </p:sp>
      <p:graphicFrame>
        <p:nvGraphicFramePr>
          <p:cNvPr id="23" name="Диаграмма 3"/>
          <p:cNvGraphicFramePr>
            <a:graphicFrameLocks/>
          </p:cNvGraphicFramePr>
          <p:nvPr/>
        </p:nvGraphicFramePr>
        <p:xfrm>
          <a:off x="3121025" y="1690688"/>
          <a:ext cx="6197600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523645" y="5373215"/>
            <a:ext cx="8302978" cy="864097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сфере культуры бюджетные приоритеты будут направлены на расширение доступа к культурным ценностям, поддержку творческой деятельности, традиционной народной культуры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sp>
        <p:nvSpPr>
          <p:cNvPr id="5147" name="TextBox 13"/>
          <p:cNvSpPr txBox="1">
            <a:spLocks noChangeArrowheads="1"/>
          </p:cNvSpPr>
          <p:nvPr/>
        </p:nvSpPr>
        <p:spPr bwMode="auto">
          <a:xfrm>
            <a:off x="441325" y="90805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/>
              <a:t>ОБЪЕМ И СТРУКТУРА РАСХОДОВ БЮДЖЕТА </a:t>
            </a:r>
            <a:r>
              <a:rPr lang="ru-RU" sz="1400" dirty="0" smtClean="0"/>
              <a:t> ГОРОДА </a:t>
            </a:r>
            <a:r>
              <a:rPr lang="ru-RU" sz="1400" dirty="0"/>
              <a:t>НА КУЛЬТУРУ, ТЫС.РУБ.</a:t>
            </a:r>
          </a:p>
        </p:txBody>
      </p:sp>
      <p:pic>
        <p:nvPicPr>
          <p:cNvPr id="25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63713" y="6356350"/>
            <a:ext cx="54006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7E7658-0920-4E48-A835-AC4B7467C8B3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1057" y="1474143"/>
            <a:ext cx="8496943" cy="43963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 smtClean="0">
                <a:solidFill>
                  <a:srgbClr val="C00000"/>
                </a:solidFill>
              </a:rPr>
              <a:t>Расходы: </a:t>
            </a:r>
            <a:r>
              <a:rPr lang="ru-RU" sz="1500" b="1" dirty="0" smtClean="0">
                <a:solidFill>
                  <a:srgbClr val="C00000"/>
                </a:solidFill>
              </a:rPr>
              <a:t>2024 </a:t>
            </a:r>
            <a:r>
              <a:rPr lang="ru-RU" sz="1500" b="1" dirty="0" smtClean="0">
                <a:solidFill>
                  <a:srgbClr val="C00000"/>
                </a:solidFill>
              </a:rPr>
              <a:t>год -  </a:t>
            </a:r>
            <a:r>
              <a:rPr lang="ru-RU" sz="1500" b="1" dirty="0" smtClean="0">
                <a:solidFill>
                  <a:srgbClr val="C00000"/>
                </a:solidFill>
              </a:rPr>
              <a:t>61 029,6тыс.руб</a:t>
            </a:r>
            <a:r>
              <a:rPr lang="ru-RU" sz="1500" b="1" dirty="0" smtClean="0">
                <a:solidFill>
                  <a:srgbClr val="C00000"/>
                </a:solidFill>
              </a:rPr>
              <a:t>., </a:t>
            </a:r>
            <a:r>
              <a:rPr lang="ru-RU" sz="1500" b="1" dirty="0" smtClean="0">
                <a:solidFill>
                  <a:srgbClr val="C00000"/>
                </a:solidFill>
              </a:rPr>
              <a:t>2025 </a:t>
            </a:r>
            <a:r>
              <a:rPr lang="ru-RU" sz="1500" b="1" dirty="0" smtClean="0">
                <a:solidFill>
                  <a:srgbClr val="C00000"/>
                </a:solidFill>
              </a:rPr>
              <a:t>год- </a:t>
            </a:r>
            <a:r>
              <a:rPr lang="ru-RU" sz="1500" b="1" dirty="0" smtClean="0">
                <a:solidFill>
                  <a:srgbClr val="C00000"/>
                </a:solidFill>
              </a:rPr>
              <a:t>22 701,3 </a:t>
            </a:r>
            <a:r>
              <a:rPr lang="ru-RU" sz="1500" b="1" dirty="0" smtClean="0">
                <a:solidFill>
                  <a:srgbClr val="C00000"/>
                </a:solidFill>
              </a:rPr>
              <a:t>тыс.руб., </a:t>
            </a:r>
            <a:r>
              <a:rPr lang="ru-RU" sz="1500" b="1" dirty="0" smtClean="0">
                <a:solidFill>
                  <a:srgbClr val="C00000"/>
                </a:solidFill>
              </a:rPr>
              <a:t>2026 </a:t>
            </a:r>
            <a:r>
              <a:rPr lang="ru-RU" sz="1500" b="1" dirty="0" smtClean="0">
                <a:solidFill>
                  <a:srgbClr val="C00000"/>
                </a:solidFill>
              </a:rPr>
              <a:t>год – </a:t>
            </a:r>
            <a:r>
              <a:rPr lang="ru-RU" sz="1500" b="1" dirty="0" smtClean="0">
                <a:solidFill>
                  <a:srgbClr val="C00000"/>
                </a:solidFill>
              </a:rPr>
              <a:t>25 083,2 </a:t>
            </a:r>
            <a:r>
              <a:rPr lang="ru-RU" sz="1500" b="1" dirty="0" smtClean="0">
                <a:solidFill>
                  <a:srgbClr val="C00000"/>
                </a:solidFill>
              </a:rPr>
              <a:t>тыс.руб. </a:t>
            </a:r>
            <a:endParaRPr lang="ru-RU" sz="15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2276" y="2132856"/>
            <a:ext cx="2396606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жилищного хозяйства-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1 630,7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0493" name="TextBox 13"/>
          <p:cNvSpPr txBox="1">
            <a:spLocks noChangeArrowheads="1"/>
          </p:cNvSpPr>
          <p:nvPr/>
        </p:nvSpPr>
        <p:spPr bwMode="auto">
          <a:xfrm>
            <a:off x="465138" y="90805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/>
              <a:t>ПЛАНИРУЕМЫЕ РАСХОДЫ НА ЖИЛИЩНО-КОММУНАЛЬНОЕ ХОЗЯЙСТВО  В </a:t>
            </a:r>
            <a:r>
              <a:rPr lang="ru-RU" sz="1400" dirty="0" smtClean="0"/>
              <a:t>2024 </a:t>
            </a:r>
            <a:r>
              <a:rPr lang="ru-RU" sz="1400" dirty="0" smtClean="0"/>
              <a:t>ГОДУ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053730" y="2132856"/>
            <a:ext cx="2736304" cy="6340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Модернизация коммунального хозяйства-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784,0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22429" y="2126089"/>
            <a:ext cx="2592288" cy="6340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Благоустройство-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20 411,9тыс.руб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52279" y="2928934"/>
            <a:ext cx="2333772" cy="78581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мероприятий по капитальному ремонту многоквартирных домов –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630,7 тыс. руб.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71802" y="2928934"/>
            <a:ext cx="2714644" cy="7143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Реконструкция и ремонт объектов коммунальной инфраструктуры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31 067,0 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059832" y="3861048"/>
            <a:ext cx="2714644" cy="7920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Мероприятия, направленные на энергосбережение и повышение энергетической эффективности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2 717,0 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39550" y="5229200"/>
            <a:ext cx="8210627" cy="864097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Бюджетные расходы в жилищно-коммунальном комплексе будут нацелены на проектирование инженерной инфраструктуры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городов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комплексной застройки, на модернизацию объектов коммунальной инфраструктуры и  создание условий по повышению энергетической эффективности объектов коммунального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хозяйства. 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4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467544" y="3861048"/>
            <a:ext cx="2333772" cy="78581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Оптимизация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развития территорий, занятых жилищным фондом, признанным непригодным для проживания – 0,0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тыс. руб.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012160" y="2924944"/>
            <a:ext cx="2592288" cy="7200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Другие вопросы в области ЖКХ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203,0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92275" y="6356350"/>
            <a:ext cx="532765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774788-21CF-4CB5-B035-1A41DD5D1B11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8" name="Заголовок 6"/>
          <p:cNvSpPr txBox="1">
            <a:spLocks/>
          </p:cNvSpPr>
          <p:nvPr/>
        </p:nvSpPr>
        <p:spPr bwMode="auto">
          <a:xfrm>
            <a:off x="323528" y="1196752"/>
            <a:ext cx="4104456" cy="1155882"/>
          </a:xfrm>
          <a:prstGeom prst="roundRect">
            <a:avLst/>
          </a:prstGeom>
          <a:solidFill>
            <a:srgbClr val="92D050"/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городского дорожного фонда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22 858,7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-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2 982,7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4 022,6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9" name="Заголовок 6"/>
          <p:cNvSpPr txBox="1">
            <a:spLocks/>
          </p:cNvSpPr>
          <p:nvPr/>
        </p:nvSpPr>
        <p:spPr bwMode="auto">
          <a:xfrm>
            <a:off x="4648322" y="1268760"/>
            <a:ext cx="4176464" cy="1083874"/>
          </a:xfrm>
          <a:prstGeom prst="roundRect">
            <a:avLst/>
          </a:prstGeom>
          <a:solidFill>
            <a:srgbClr val="92D050"/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городского дорожного фонда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0" name="Заголовок 6"/>
          <p:cNvSpPr txBox="1">
            <a:spLocks/>
          </p:cNvSpPr>
          <p:nvPr/>
        </p:nvSpPr>
        <p:spPr bwMode="auto">
          <a:xfrm>
            <a:off x="4678436" y="2492896"/>
            <a:ext cx="4176464" cy="71271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дорожной деятельности в отношении автомобильных дорог</a:t>
            </a:r>
          </a:p>
          <a:p>
            <a:pP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значения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000" b="1" dirty="0">
              <a:solidFill>
                <a:schemeClr val="tx1"/>
              </a:solidFill>
            </a:endParaRPr>
          </a:p>
        </p:txBody>
      </p:sp>
      <p:sp>
        <p:nvSpPr>
          <p:cNvPr id="11" name="Заголовок 6"/>
          <p:cNvSpPr txBox="1">
            <a:spLocks/>
          </p:cNvSpPr>
          <p:nvPr/>
        </p:nvSpPr>
        <p:spPr bwMode="auto">
          <a:xfrm>
            <a:off x="4678436" y="3356992"/>
            <a:ext cx="4176464" cy="187220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Субсидии МО на обеспечение дорожной деятельности в отношении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автомобильных дорог общего пользования местного значения, а также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капитального ремонта и ремонта дворовых территорий многоквартирных домов,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проездов к дворовым территориям многоквартирных домов населенных пунктов</a:t>
            </a:r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2" name="Заголовок 6"/>
          <p:cNvSpPr txBox="1">
            <a:spLocks/>
          </p:cNvSpPr>
          <p:nvPr/>
        </p:nvSpPr>
        <p:spPr bwMode="auto">
          <a:xfrm>
            <a:off x="251520" y="2400325"/>
            <a:ext cx="4176464" cy="324036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Источники формирования доходов районного дорожного фонда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акцизы на дизельное топливо ,подлежащие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кцизы на моторные масла для дизельных и (или)карбюраторных (</a:t>
            </a:r>
            <a:r>
              <a:rPr lang="ru-RU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инжекторных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двигателей, подлежащие распределению между бюджетами  субъектов РФ и местными бюджетами с учётом установленных дифференцированных нормативов отчислений в 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Акцизы на автомобильный бензин 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кцизы на прямогонный бензин ,подлежащие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7" y="5733257"/>
            <a:ext cx="8478860" cy="576064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Начиная с 2014 года, финансовое обеспечение дорожного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хозяйства города осуществляется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рамках дорожного фонда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Сорска.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sp>
        <p:nvSpPr>
          <p:cNvPr id="21528" name="TextBox 2"/>
          <p:cNvSpPr txBox="1">
            <a:spLocks noChangeArrowheads="1"/>
          </p:cNvSpPr>
          <p:nvPr/>
        </p:nvSpPr>
        <p:spPr bwMode="auto">
          <a:xfrm>
            <a:off x="2987675" y="811213"/>
            <a:ext cx="27638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ДОРОЖНОЕ ХОЗЯЙСТВО</a:t>
            </a:r>
          </a:p>
        </p:txBody>
      </p:sp>
      <p:pic>
        <p:nvPicPr>
          <p:cNvPr id="15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835150" y="6356350"/>
            <a:ext cx="54006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A9CF5-3B08-430F-925A-8088560C5B8A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</a:rPr>
              <a:t>V</a:t>
            </a:r>
            <a:r>
              <a:rPr lang="ru-RU" b="1" dirty="0">
                <a:solidFill>
                  <a:schemeClr val="bg1"/>
                </a:solidFill>
              </a:rPr>
              <a:t>. МЕЖБЮДЖЕТНЫЕ ОТНОШЕНИЯ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862013" y="784225"/>
            <a:ext cx="7813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МЕЖБЮДЖЕТНЫЕ ТРАНСФЕРТЫ, ПЛАНИРУЕМЫЕ К ПОЛУЧЕНИЮ ИЗ РЕСПУБЛИКАНСКОГО БЮДЖЕТА РЕСПУБЛИКИ ХАКАСИЯ, ТЫС.РУБ.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5800" y="1412216"/>
            <a:ext cx="1508390" cy="3681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Республиканский бюджет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1036638" y="1779588"/>
            <a:ext cx="544512" cy="903287"/>
          </a:xfrm>
          <a:prstGeom prst="down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1780332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562 924,1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18817" y="2467533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264 731,5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39752" y="2120676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272 114,1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65" name="TextBox 9"/>
          <p:cNvSpPr txBox="1">
            <a:spLocks noChangeArrowheads="1"/>
          </p:cNvSpPr>
          <p:nvPr/>
        </p:nvSpPr>
        <p:spPr bwMode="auto">
          <a:xfrm>
            <a:off x="1614488" y="1836738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2024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6166" name="TextBox 9"/>
          <p:cNvSpPr txBox="1">
            <a:spLocks noChangeArrowheads="1"/>
          </p:cNvSpPr>
          <p:nvPr/>
        </p:nvSpPr>
        <p:spPr bwMode="auto">
          <a:xfrm>
            <a:off x="1624013" y="2101850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2025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6167" name="TextBox 9"/>
          <p:cNvSpPr txBox="1">
            <a:spLocks noChangeArrowheads="1"/>
          </p:cNvSpPr>
          <p:nvPr/>
        </p:nvSpPr>
        <p:spPr bwMode="auto">
          <a:xfrm>
            <a:off x="1609725" y="2384425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2026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04850" y="2814129"/>
            <a:ext cx="3024336" cy="32683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85800" y="3357563"/>
          <a:ext cx="4132263" cy="2097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898"/>
                <a:gridCol w="3042365"/>
              </a:tblGrid>
              <a:tr h="57611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Вид финансовой помощи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Целевое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назначение</a:t>
                      </a: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/>
                    </a:p>
                  </a:txBody>
                  <a:tcPr marL="91453" marR="91453" marT="45699" marB="45699"/>
                </a:tc>
              </a:tr>
              <a:tr h="548637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Сокращение различия в бюджетной обеспеченности между  городами республики и обеспечение их сбалансированности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  <a:tr h="39622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Финансирование на долевой основе приоритетных социально-значимых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расходов местных бюджетов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  <a:tr h="57611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Выполнение полномочий   Российской Федерации, республики Хакасия , переданных для исполнения в местные бюджеты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</a:tbl>
          </a:graphicData>
        </a:graphic>
      </p:graphicFrame>
      <p:graphicFrame>
        <p:nvGraphicFramePr>
          <p:cNvPr id="20" name="Диаграмма 1"/>
          <p:cNvGraphicFramePr>
            <a:graphicFrameLocks/>
          </p:cNvGraphicFramePr>
          <p:nvPr/>
        </p:nvGraphicFramePr>
        <p:xfrm>
          <a:off x="5073650" y="1340768"/>
          <a:ext cx="4070350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ая выноска 2"/>
          <p:cNvSpPr/>
          <p:nvPr/>
        </p:nvSpPr>
        <p:spPr>
          <a:xfrm>
            <a:off x="6084168" y="1340769"/>
            <a:ext cx="720081" cy="288031"/>
          </a:xfrm>
          <a:prstGeom prst="wedgeRectCallout">
            <a:avLst>
              <a:gd name="adj1" fmla="val 49112"/>
              <a:gd name="adj2" fmla="val 105407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12 381,0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57597" y="5661248"/>
            <a:ext cx="8136137" cy="648071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течение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 планируется привлечение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субсидий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 Федерального и республиканского  бюджетов . 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sp>
        <p:nvSpPr>
          <p:cNvPr id="22" name="Прямоугольная выноска 21"/>
          <p:cNvSpPr/>
          <p:nvPr/>
        </p:nvSpPr>
        <p:spPr>
          <a:xfrm>
            <a:off x="5220072" y="2636912"/>
            <a:ext cx="864096" cy="294288"/>
          </a:xfrm>
          <a:prstGeom prst="wedgeRectCallout">
            <a:avLst>
              <a:gd name="adj1" fmla="val -42121"/>
              <a:gd name="adj2" fmla="val 72402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210 387,8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ая выноска 22"/>
          <p:cNvSpPr/>
          <p:nvPr/>
        </p:nvSpPr>
        <p:spPr>
          <a:xfrm>
            <a:off x="5652120" y="2996952"/>
            <a:ext cx="936104" cy="294288"/>
          </a:xfrm>
          <a:prstGeom prst="wedgeRectCallout">
            <a:avLst>
              <a:gd name="adj1" fmla="val -42121"/>
              <a:gd name="adj2" fmla="val 72402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208 900,9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ая выноска 23"/>
          <p:cNvSpPr/>
          <p:nvPr/>
        </p:nvSpPr>
        <p:spPr>
          <a:xfrm>
            <a:off x="6300192" y="3356992"/>
            <a:ext cx="936104" cy="288032"/>
          </a:xfrm>
          <a:prstGeom prst="wedgeRectCallout">
            <a:avLst>
              <a:gd name="adj1" fmla="val -42121"/>
              <a:gd name="adj2" fmla="val 72402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207 281,1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8638" y="1928802"/>
            <a:ext cx="8047037" cy="13684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 решению Совета депутатов города Сорска от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22.12.2023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г. №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122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«О бюджете </a:t>
            </a:r>
            <a:b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города Сорска Республики Хакасия на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2024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год и </a:t>
            </a:r>
            <a:b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плановый период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2025-2026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годов»</a:t>
            </a:r>
          </a:p>
        </p:txBody>
      </p:sp>
      <p:sp>
        <p:nvSpPr>
          <p:cNvPr id="11267" name="Текст 5"/>
          <p:cNvSpPr>
            <a:spLocks noGrp="1"/>
          </p:cNvSpPr>
          <p:nvPr>
            <p:ph type="body" idx="1"/>
          </p:nvPr>
        </p:nvSpPr>
        <p:spPr>
          <a:xfrm>
            <a:off x="850926" y="2708275"/>
            <a:ext cx="7435850" cy="13684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       БЮДЖЕТ ДЛЯ ГРАЖДАН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87A80-E456-493C-8EE8-549B623ED8EC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77972" y="5157788"/>
            <a:ext cx="6265862" cy="33813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22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ДЕКАБРЯ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2023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ГОДА</a:t>
            </a:r>
          </a:p>
        </p:txBody>
      </p:sp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5651500" y="5157788"/>
            <a:ext cx="29527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Ответственный исполнитель: заместитель главы по финансовым и экономическим вопросам Бондаренко М.Н.</a:t>
            </a:r>
          </a:p>
          <a:p>
            <a:r>
              <a:rPr lang="en-US" sz="1200" dirty="0" err="1" smtClean="0"/>
              <a:t>asorsk@bk</a:t>
            </a:r>
            <a:r>
              <a:rPr lang="ru-RU" sz="1200" dirty="0"/>
              <a:t>.</a:t>
            </a:r>
            <a:r>
              <a:rPr lang="en-US" sz="1200" dirty="0" err="1"/>
              <a:t>ru</a:t>
            </a:r>
            <a:r>
              <a:rPr lang="en-US" sz="1200" dirty="0"/>
              <a:t> </a:t>
            </a:r>
            <a:r>
              <a:rPr lang="ru-RU" sz="1200" dirty="0"/>
              <a:t> тел</a:t>
            </a:r>
            <a:r>
              <a:rPr lang="ru-RU" sz="1200" dirty="0" smtClean="0"/>
              <a:t>.</a:t>
            </a:r>
            <a:r>
              <a:rPr lang="en-US" sz="1200" dirty="0" smtClean="0"/>
              <a:t> 8-</a:t>
            </a:r>
            <a:r>
              <a:rPr lang="ru-RU" sz="1200" dirty="0" smtClean="0"/>
              <a:t>(39033)</a:t>
            </a:r>
            <a:r>
              <a:rPr lang="en-US" sz="1200" dirty="0" smtClean="0"/>
              <a:t>-</a:t>
            </a:r>
            <a:r>
              <a:rPr lang="ru-RU" sz="1200" dirty="0" smtClean="0"/>
              <a:t>24337</a:t>
            </a:r>
            <a:endParaRPr lang="ru-RU" sz="12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900113" y="6356350"/>
            <a:ext cx="7056437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42852"/>
            <a:ext cx="1285884" cy="1605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F191EE-3B4A-4E16-85E8-59E71E919004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12292" name="Rectangle 3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83075" y="1790700"/>
            <a:ext cx="4537075" cy="1422400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(от старонормандского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bougette-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кошель, сумка, кожаный мешок)-план доходов и расходов на определённый период.</a:t>
            </a:r>
          </a:p>
        </p:txBody>
      </p:sp>
      <p:sp>
        <p:nvSpPr>
          <p:cNvPr id="12" name="Стрелка вправо 11"/>
          <p:cNvSpPr/>
          <p:nvPr/>
        </p:nvSpPr>
        <p:spPr>
          <a:xfrm rot="10800000">
            <a:off x="3563887" y="2181633"/>
            <a:ext cx="504056" cy="48463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6444208" y="3392438"/>
            <a:ext cx="484632" cy="433821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Стрелка вниз 25"/>
          <p:cNvSpPr/>
          <p:nvPr/>
        </p:nvSpPr>
        <p:spPr>
          <a:xfrm rot="10800000">
            <a:off x="1927546" y="3392437"/>
            <a:ext cx="484632" cy="433821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614488" y="5300663"/>
            <a:ext cx="5694362" cy="936625"/>
          </a:xfrm>
          <a:prstGeom prst="roundRect">
            <a:avLst/>
          </a:prstGeom>
          <a:solidFill>
            <a:srgbClr val="FFFF99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ДОХОДОВ ИМЕЕМ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БЮДЖЕТА</a:t>
            </a:r>
          </a:p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ДОХОДОВ ИМЕЕМ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ДЕФИЦИТ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БЮДЖЕТА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27088" y="3933825"/>
            <a:ext cx="2820987" cy="114617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 или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932363" y="3933825"/>
            <a:ext cx="3455987" cy="114617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 или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>
          <a:xfrm>
            <a:off x="1258888" y="6356350"/>
            <a:ext cx="69850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308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sp>
        <p:nvSpPr>
          <p:cNvPr id="7190" name="Прямоугольник 5"/>
          <p:cNvSpPr>
            <a:spLocks noChangeArrowheads="1"/>
          </p:cNvSpPr>
          <p:nvPr/>
        </p:nvSpPr>
        <p:spPr bwMode="auto">
          <a:xfrm>
            <a:off x="704850" y="1052513"/>
            <a:ext cx="81153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ОСНОВНЫЕ ПОНЯТИЯ И ТЕРМИНЫ, используемые в бюджетном процессе</a:t>
            </a:r>
          </a:p>
        </p:txBody>
      </p:sp>
      <p:pic>
        <p:nvPicPr>
          <p:cNvPr id="17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pic>
        <p:nvPicPr>
          <p:cNvPr id="17410" name="Picture 2" descr="&amp;Pcy;&amp;rcy;&amp;ocy;&amp;bcy;&amp;lcy;&amp;iecy;&amp;mcy;&amp;ycy; &amp;scy; &quot;&amp;Acy;&amp;Vcy;&amp;Tcy;&amp;Ocy;&amp;Vcy;&amp;Acy;&amp;Zcy;&amp;ocy;&amp;mcy;&quot; &amp;ncy;&amp;iecy; &amp;pcy;&amp;ocy;&amp;vcy;&amp;lcy;&amp;icy;&amp;yacy;&amp;yucy;&amp;tcy; &amp;ncy;&amp;acy; &amp;bcy;&amp;yucy;&amp;dcy;&amp;zhcy;&amp;iecy;&amp;tcy; &amp;Scy;&amp;acy;&amp;mcy;&amp;acy;&amp;rcy;&amp;scy;&amp;kcy;&amp;ocy;&amp;jcy; &amp;ocy;&amp;bcy;&amp;lcy;&amp;acy;&amp;scy;&amp;tcy;&amp;i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1643050"/>
            <a:ext cx="2571768" cy="1746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E674DA-4DEC-41A8-A738-B9AB2933EC85}" type="slidenum">
              <a:rPr lang="ru-RU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4463" y="836613"/>
            <a:ext cx="8675687" cy="553878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2194720" y="953428"/>
            <a:ext cx="4681537" cy="595972"/>
          </a:xfrm>
          <a:prstGeom prst="flowChartProcess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6291898">
            <a:off x="2152876" y="1541158"/>
            <a:ext cx="314325" cy="504825"/>
          </a:xfrm>
          <a:prstGeom prst="rightArrow">
            <a:avLst>
              <a:gd name="adj1" fmla="val 54841"/>
              <a:gd name="adj2" fmla="val 50000"/>
            </a:avLst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 rot="5400000">
            <a:off x="4428331" y="1514477"/>
            <a:ext cx="303213" cy="503237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4050334">
            <a:off x="6780267" y="1525435"/>
            <a:ext cx="323850" cy="503237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31825" y="2022927"/>
            <a:ext cx="1987550" cy="1363211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семей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40088" y="1988840"/>
            <a:ext cx="2592387" cy="144016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56325" y="1988840"/>
            <a:ext cx="2160588" cy="144016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1825" y="4002088"/>
            <a:ext cx="2420938" cy="216376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17875" y="4033838"/>
            <a:ext cx="2693988" cy="213201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13475" y="4033838"/>
            <a:ext cx="2103438" cy="210026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бюджеты города</a:t>
            </a:r>
          </a:p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(местные бюджеты)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7450944">
            <a:off x="2793207" y="3452019"/>
            <a:ext cx="414337" cy="638175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 rot="5400000">
            <a:off x="4426744" y="3463131"/>
            <a:ext cx="355600" cy="50323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8" name="Стрелка вправо 17"/>
          <p:cNvSpPr/>
          <p:nvPr/>
        </p:nvSpPr>
        <p:spPr>
          <a:xfrm rot="2479006">
            <a:off x="6077166" y="3549467"/>
            <a:ext cx="379413" cy="50323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258888" y="6356350"/>
            <a:ext cx="67691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58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763713" y="6356350"/>
            <a:ext cx="60483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B16CFA-E316-4A1E-B2DA-AA34274ED198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9" name="Текст 15"/>
          <p:cNvSpPr txBox="1">
            <a:spLocks/>
          </p:cNvSpPr>
          <p:nvPr/>
        </p:nvSpPr>
        <p:spPr bwMode="auto">
          <a:xfrm>
            <a:off x="826492" y="1556792"/>
            <a:ext cx="7873181" cy="864096"/>
          </a:xfrm>
          <a:prstGeom prst="roundRect">
            <a:avLst/>
          </a:prstGeom>
          <a:solidFill>
            <a:srgbClr val="FFFFCC"/>
          </a:solidFill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выполнения своих задач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муниципальному образованию города Сорска необходим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бюджет, который формируется за счет сбора налогов и других платежей, направляемых на финансирование бюджетных расходов </a:t>
            </a:r>
          </a:p>
        </p:txBody>
      </p:sp>
      <p:sp>
        <p:nvSpPr>
          <p:cNvPr id="10" name="Текст 15"/>
          <p:cNvSpPr txBox="1">
            <a:spLocks/>
          </p:cNvSpPr>
          <p:nvPr/>
        </p:nvSpPr>
        <p:spPr bwMode="auto">
          <a:xfrm>
            <a:off x="826492" y="5013176"/>
            <a:ext cx="7873181" cy="1296144"/>
          </a:xfrm>
          <a:prstGeom prst="roundRect">
            <a:avLst/>
          </a:prstGeom>
          <a:solidFill>
            <a:srgbClr val="FFFFCC"/>
          </a:solidFill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Фактически за эти средства общество «приобретает» у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общественные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блага —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образование, социальное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обеспечение, регулирование экономики, гарантии безопасности и правопорядка, защиту общественных интересов, гражданских прав и свобод, то есть услуги и функции, которые не могут быть предоставлены рынком и оплачены каждым из нас в отдельности. </a:t>
            </a:r>
          </a:p>
        </p:txBody>
      </p:sp>
      <p:graphicFrame>
        <p:nvGraphicFramePr>
          <p:cNvPr id="12" name="Диаграмма 10"/>
          <p:cNvGraphicFramePr>
            <a:graphicFrameLocks/>
          </p:cNvGraphicFramePr>
          <p:nvPr/>
        </p:nvGraphicFramePr>
        <p:xfrm>
          <a:off x="1111250" y="2852738"/>
          <a:ext cx="7302500" cy="2046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36" name="Прямоугольник 11"/>
          <p:cNvSpPr>
            <a:spLocks noChangeArrowheads="1"/>
          </p:cNvSpPr>
          <p:nvPr/>
        </p:nvSpPr>
        <p:spPr bwMode="auto">
          <a:xfrm>
            <a:off x="1268413" y="2349500"/>
            <a:ext cx="705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  <a:p>
            <a:pPr algn="ctr"/>
            <a:r>
              <a:rPr lang="ru-RU" sz="1400" b="1" dirty="0"/>
              <a:t>Совокупные расходы бюджета </a:t>
            </a:r>
            <a:r>
              <a:rPr lang="ru-RU" sz="1400" b="1" dirty="0" smtClean="0"/>
              <a:t>города Сорска </a:t>
            </a:r>
            <a:r>
              <a:rPr lang="ru-RU" sz="1400" b="1" dirty="0"/>
              <a:t>в расчете на душу населения, рублей в год </a:t>
            </a:r>
            <a:endParaRPr lang="ru-RU" sz="1400" dirty="0"/>
          </a:p>
        </p:txBody>
      </p:sp>
      <p:sp>
        <p:nvSpPr>
          <p:cNvPr id="1037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sp>
        <p:nvSpPr>
          <p:cNvPr id="9231" name="Прямоугольник 1"/>
          <p:cNvSpPr>
            <a:spLocks noChangeArrowheads="1"/>
          </p:cNvSpPr>
          <p:nvPr/>
        </p:nvSpPr>
        <p:spPr bwMode="auto">
          <a:xfrm>
            <a:off x="2673350" y="1052513"/>
            <a:ext cx="37734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ЗАЧЕМ НУЖЕН БЮДЖЕТ ГОРОДА?</a:t>
            </a:r>
          </a:p>
        </p:txBody>
      </p:sp>
      <p:pic>
        <p:nvPicPr>
          <p:cNvPr id="13" name="Picture 2" descr="E:\Doki\gerb 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195513" y="6356350"/>
            <a:ext cx="5545137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286552-B9F0-40A4-B34A-3632B744CA62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700808"/>
            <a:ext cx="2641848" cy="57075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75484" y="1700807"/>
            <a:ext cx="2608684" cy="57075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Неналоговые доходы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1700808"/>
            <a:ext cx="2520280" cy="588714"/>
          </a:xfrm>
          <a:prstGeom prst="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2383557"/>
            <a:ext cx="2641848" cy="3821732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,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75484" y="2412901"/>
            <a:ext cx="2608684" cy="38217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92180" y="2412902"/>
            <a:ext cx="2520280" cy="3821731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2524125"/>
            <a:ext cx="2509838" cy="30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Поступления от уплаты налогов, установленных Налоговым кодексом Российской Федерации: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налог на доходы физических лиц;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единый налог на вменённый доход;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единый сельскохозяйственный налог;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475038" y="2413000"/>
            <a:ext cx="2609850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Поступления от уплаты др. пошлин и сборов, установленных Законодательством РФ и штрафов за нарушение Законодательства: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доходы от использования муниципального имущества;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государственная пошлина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платежи при пользовании природными </a:t>
            </a:r>
            <a:r>
              <a:rPr lang="ru-RU" dirty="0" smtClean="0"/>
              <a:t>ресурсами</a:t>
            </a:r>
            <a:endParaRPr lang="ru-RU" dirty="0"/>
          </a:p>
        </p:txBody>
      </p:sp>
      <p:sp>
        <p:nvSpPr>
          <p:cNvPr id="14361" name="TextBox 15"/>
          <p:cNvSpPr txBox="1">
            <a:spLocks noChangeArrowheads="1"/>
          </p:cNvSpPr>
          <p:nvPr/>
        </p:nvSpPr>
        <p:spPr bwMode="auto">
          <a:xfrm>
            <a:off x="6264275" y="2524125"/>
            <a:ext cx="25606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Поступления от  других бюджетов (межбюджетные трансферты), организаций, граждан(кроме налоговых и неналоговых доходов)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83382" y="865870"/>
            <a:ext cx="7992888" cy="609414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бюджета - безвозмездные и безвозвратные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поступления денежных средств в бюджет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2015716" y="1534745"/>
            <a:ext cx="4251734" cy="1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004492" y="1535835"/>
            <a:ext cx="11224" cy="177366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157538" y="1485796"/>
            <a:ext cx="0" cy="217984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583238" y="1535835"/>
            <a:ext cx="0" cy="217984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69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68313" y="6356350"/>
            <a:ext cx="78486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EF4B97-1D00-4727-A49B-5A3C86B9692D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4850" y="0"/>
            <a:ext cx="8439150" cy="620713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66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1925" y="1557338"/>
          <a:ext cx="8896350" cy="1479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142"/>
                <a:gridCol w="2342133"/>
                <a:gridCol w="854896"/>
                <a:gridCol w="783152"/>
                <a:gridCol w="1130831"/>
                <a:gridCol w="1130831"/>
                <a:gridCol w="1130831"/>
                <a:gridCol w="980534"/>
              </a:tblGrid>
              <a:tr h="45706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Ед.изм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отчёт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оценка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</a:tr>
              <a:tr h="28765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Продукция промышленности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 руб. 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7 760,7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8 084,9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8 760,8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9 439,2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9 896,8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</a:tr>
              <a:tr h="3595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Оборот розничной торговли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руб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328,1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343,9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370,8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396,8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425,5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</a:tr>
              <a:tr h="37525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Фонд начисленной заработной платы всех работников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 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1 735,8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1 857,5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1 968,9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2 082,9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2 194,4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71475" y="836613"/>
            <a:ext cx="8456613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ОСНОВНЫЕ ПОКАЗАТЕЛИ РАЗВИТИЯ ЭКОНОМИКИ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ГОРОДА СОРСКА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7688" y="4110038"/>
            <a:ext cx="8456612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УРОВЕНЬ ЖИЗНИ НАСЕЛЕНИЯ ГОРОДА СОРКА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7945" y="3355204"/>
            <a:ext cx="8880922" cy="412303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сегодняшний день в городе Сорске проживает свыше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10,8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человек. Ожидается, что к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численность населения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изменится до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10,9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тыс.человек.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общей численности населения в экономике занято около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4,0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%.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85738" y="4581525"/>
          <a:ext cx="8896350" cy="1208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142"/>
                <a:gridCol w="2342133"/>
                <a:gridCol w="854896"/>
                <a:gridCol w="783152"/>
                <a:gridCol w="1130831"/>
                <a:gridCol w="1130831"/>
                <a:gridCol w="1130831"/>
                <a:gridCol w="980534"/>
              </a:tblGrid>
              <a:tr h="45732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Ед.изм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отчёт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оценка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Уровень зарегистрированной безработицы (на конец года)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Ожидаемая продолжительность жизни при рождении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число лет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</a:tr>
            </a:tbl>
          </a:graphicData>
        </a:graphic>
      </p:graphicFrame>
      <p:pic>
        <p:nvPicPr>
          <p:cNvPr id="12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myrmex-market.ru/upload/iblock/4dd/4ddd81a39c14be9ee06e3af724fd11f4.jpg"/>
          <p:cNvPicPr>
            <a:picLocks noChangeAspect="1" noChangeArrowheads="1"/>
          </p:cNvPicPr>
          <p:nvPr/>
        </p:nvPicPr>
        <p:blipFill>
          <a:blip r:embed="rId2" cstate="print"/>
          <a:srcRect l="16418" r="11940"/>
          <a:stretch>
            <a:fillRect/>
          </a:stretch>
        </p:blipFill>
        <p:spPr bwMode="auto">
          <a:xfrm>
            <a:off x="3923928" y="2420888"/>
            <a:ext cx="432048" cy="432048"/>
          </a:xfrm>
          <a:prstGeom prst="rect">
            <a:avLst/>
          </a:prstGeom>
          <a:noFill/>
        </p:spPr>
      </p:pic>
      <p:sp>
        <p:nvSpPr>
          <p:cNvPr id="52" name="Пятиугольник 51"/>
          <p:cNvSpPr/>
          <p:nvPr/>
        </p:nvSpPr>
        <p:spPr>
          <a:xfrm rot="10800000">
            <a:off x="7380312" y="2562218"/>
            <a:ext cx="1368154" cy="218710"/>
          </a:xfrm>
          <a:prstGeom prst="homePlat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2" name="Пятиугольник 101"/>
          <p:cNvSpPr/>
          <p:nvPr/>
        </p:nvSpPr>
        <p:spPr>
          <a:xfrm rot="10800000">
            <a:off x="7414762" y="4362417"/>
            <a:ext cx="1368154" cy="218710"/>
          </a:xfrm>
          <a:prstGeom prst="homePlate">
            <a:avLst/>
          </a:prstGeom>
          <a:solidFill>
            <a:srgbClr val="FFFF99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1" name="Пятиугольник 100"/>
          <p:cNvSpPr/>
          <p:nvPr/>
        </p:nvSpPr>
        <p:spPr>
          <a:xfrm rot="10800000">
            <a:off x="7406738" y="3992708"/>
            <a:ext cx="1368154" cy="21871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0" name="Пятиугольник 99"/>
          <p:cNvSpPr/>
          <p:nvPr/>
        </p:nvSpPr>
        <p:spPr>
          <a:xfrm rot="10800000">
            <a:off x="7380308" y="3668536"/>
            <a:ext cx="1368154" cy="21871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9" name="Пятиугольник 98"/>
          <p:cNvSpPr/>
          <p:nvPr/>
        </p:nvSpPr>
        <p:spPr>
          <a:xfrm rot="10800000">
            <a:off x="7380308" y="3286487"/>
            <a:ext cx="1368154" cy="218710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8" name="Пятиугольник 97"/>
          <p:cNvSpPr/>
          <p:nvPr/>
        </p:nvSpPr>
        <p:spPr>
          <a:xfrm rot="10800000">
            <a:off x="7444841" y="2944462"/>
            <a:ext cx="1366789" cy="218710"/>
          </a:xfrm>
          <a:prstGeom prst="homePlate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7" name="Пятиугольник 96"/>
          <p:cNvSpPr/>
          <p:nvPr/>
        </p:nvSpPr>
        <p:spPr>
          <a:xfrm rot="10800000">
            <a:off x="7473557" y="2174231"/>
            <a:ext cx="1309359" cy="186046"/>
          </a:xfrm>
          <a:prstGeom prst="homePlate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6" name="Пятиугольник 95"/>
          <p:cNvSpPr/>
          <p:nvPr/>
        </p:nvSpPr>
        <p:spPr>
          <a:xfrm rot="10800000">
            <a:off x="7380309" y="1815360"/>
            <a:ext cx="1368154" cy="21871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5" name="Пятиугольник 94"/>
          <p:cNvSpPr/>
          <p:nvPr/>
        </p:nvSpPr>
        <p:spPr>
          <a:xfrm rot="10800000">
            <a:off x="7380309" y="1474832"/>
            <a:ext cx="1368153" cy="218711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4" name="Пятиугольник 93"/>
          <p:cNvSpPr/>
          <p:nvPr/>
        </p:nvSpPr>
        <p:spPr>
          <a:xfrm rot="10800000">
            <a:off x="7380310" y="1120592"/>
            <a:ext cx="1368153" cy="218710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" name="Пятиугольник 40"/>
          <p:cNvSpPr/>
          <p:nvPr/>
        </p:nvSpPr>
        <p:spPr>
          <a:xfrm rot="10800000">
            <a:off x="7406738" y="804784"/>
            <a:ext cx="1368154" cy="218710"/>
          </a:xfrm>
          <a:prstGeom prst="homePlate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16" name="Объект 8"/>
          <p:cNvSpPr>
            <a:spLocks noGrp="1"/>
          </p:cNvSpPr>
          <p:nvPr>
            <p:ph sz="half" idx="1"/>
          </p:nvPr>
        </p:nvSpPr>
        <p:spPr>
          <a:xfrm>
            <a:off x="4256088" y="755650"/>
            <a:ext cx="4887912" cy="4329534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46 147,7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ОБОРОНА           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1 069,1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ПРАВООХРАНИТЕЛЬНАЯ ДЕЯТЕЛЬНОСТЬ       5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456,6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ЭКОНОМИКА      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48 399,6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ЖИЛИЩНО-КОММУНАЛЬНОЕ ХОЗЯЙСТВО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61 029,6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ОХРАНА ОКРУЖУЮЩЕЙ СРЕДЫ       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3 349,5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ОБРАЗОВАНИЕ                                     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309 466,8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КУЛЬТУРА, КИНЕМАТОГРАФИЯ       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239 611,4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СОЦИАЛЬНАЯ ПОЛИТИКА                                   27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471,4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 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18 185,0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ОБСЛУЖИВАНИЕ МУНИЦИПАЛЬНОГО ДОЛГА   10,0 тыс.руб.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6661" name="Параллелограмм 26660"/>
          <p:cNvSpPr/>
          <p:nvPr/>
        </p:nvSpPr>
        <p:spPr>
          <a:xfrm rot="2095741">
            <a:off x="2768600" y="5503863"/>
            <a:ext cx="2332038" cy="46037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268413" y="6381750"/>
            <a:ext cx="6626225" cy="2921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C9CCF-4F7D-49F8-AD7D-1AD99CA3903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16420" name="Picture 11" descr="http://im0-tub-ru.yandex.net/i?id=119621926-41-72&amp;n=21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3849688" y="3686175"/>
            <a:ext cx="447675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1" name="Picture 13" descr="http://im7-tub-ru.yandex.net/i?id=127103157-38-72&amp;n=21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3879850" y="3276600"/>
            <a:ext cx="42068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2" name="Picture 16" descr="http://im1-tub-ru.yandex.net/i?id=89081488-22-72&amp;n=21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3906838" y="2076450"/>
            <a:ext cx="3937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3" name="Picture 18" descr="http://im2-tub-ru.yandex.net/i?id=480586500-69-72&amp;n=21">
            <a:hlinkClick r:id="rId6"/>
          </p:cNvPr>
          <p:cNvSpPr>
            <a:spLocks noChangeAspect="1" noChangeArrowheads="1"/>
          </p:cNvSpPr>
          <p:nvPr/>
        </p:nvSpPr>
        <p:spPr bwMode="auto">
          <a:xfrm>
            <a:off x="3870325" y="2865438"/>
            <a:ext cx="46831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424" name="Picture 21" descr="http://im0-tub-ru.yandex.net/i?id=194338737-48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06838" y="2860551"/>
            <a:ext cx="41433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5" name="Picture 23" descr="http://im0-tub-ru.yandex.net/i?id=579857708-50-72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73500" y="3966071"/>
            <a:ext cx="427038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26" name="Picture 27" descr="http://im4-tub-ru.yandex.net/i?id=181488582-39-72&amp;n=21">
            <a:hlinkClick r:id="rId11"/>
          </p:cNvPr>
          <p:cNvSpPr>
            <a:spLocks noChangeAspect="1" noChangeArrowheads="1"/>
          </p:cNvSpPr>
          <p:nvPr/>
        </p:nvSpPr>
        <p:spPr bwMode="auto">
          <a:xfrm>
            <a:off x="3906838" y="4403725"/>
            <a:ext cx="431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7" name="Picture 32" descr="http://im3-tub-ru.yandex.net/i?id=380446676-24-72&amp;n=21">
            <a:hlinkClick r:id="rId12"/>
          </p:cNvPr>
          <p:cNvSpPr>
            <a:spLocks noChangeAspect="1" noChangeArrowheads="1"/>
          </p:cNvSpPr>
          <p:nvPr/>
        </p:nvSpPr>
        <p:spPr bwMode="auto">
          <a:xfrm>
            <a:off x="3890963" y="1773238"/>
            <a:ext cx="436562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8" name="Picture 34" descr="http://im1-tub-ru.yandex.net/i?id=872349387-32-72&amp;n=21">
            <a:hlinkClick r:id="rId13"/>
          </p:cNvPr>
          <p:cNvSpPr>
            <a:spLocks noChangeAspect="1" noChangeArrowheads="1"/>
          </p:cNvSpPr>
          <p:nvPr/>
        </p:nvSpPr>
        <p:spPr bwMode="auto">
          <a:xfrm>
            <a:off x="3906838" y="1408113"/>
            <a:ext cx="404812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9" name="Picture 36" descr="http://im7-tub-ru.yandex.net/i?id=150146046-20-72&amp;n=21">
            <a:hlinkClick r:id="rId14"/>
          </p:cNvPr>
          <p:cNvSpPr>
            <a:spLocks noChangeAspect="1" noChangeArrowheads="1"/>
          </p:cNvSpPr>
          <p:nvPr/>
        </p:nvSpPr>
        <p:spPr bwMode="auto">
          <a:xfrm>
            <a:off x="3922713" y="4727575"/>
            <a:ext cx="4318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Трапеция 15"/>
          <p:cNvSpPr/>
          <p:nvPr/>
        </p:nvSpPr>
        <p:spPr>
          <a:xfrm rot="10800000">
            <a:off x="4191000" y="5715000"/>
            <a:ext cx="3443288" cy="488950"/>
          </a:xfrm>
          <a:prstGeom prst="trapezoi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/>
          </a:p>
        </p:txBody>
      </p:sp>
      <p:sp>
        <p:nvSpPr>
          <p:cNvPr id="18" name="Трапеция 17"/>
          <p:cNvSpPr/>
          <p:nvPr/>
        </p:nvSpPr>
        <p:spPr>
          <a:xfrm rot="10800000">
            <a:off x="555625" y="4494213"/>
            <a:ext cx="3008313" cy="590550"/>
          </a:xfrm>
          <a:prstGeom prst="trapezoi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3197225" y="5408613"/>
            <a:ext cx="957263" cy="612775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64" name="Блок-схема: перфолента 26663"/>
          <p:cNvSpPr/>
          <p:nvPr/>
        </p:nvSpPr>
        <p:spPr>
          <a:xfrm>
            <a:off x="900113" y="4494213"/>
            <a:ext cx="2292350" cy="584200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ДОХОДЫ</a:t>
            </a:r>
          </a:p>
          <a:p>
            <a:pPr algn="ctr">
              <a:defRPr/>
            </a:pPr>
            <a:r>
              <a:rPr lang="ru-RU" b="1" dirty="0" smtClean="0"/>
              <a:t>756 907,3  </a:t>
            </a:r>
            <a:r>
              <a:rPr lang="ru-RU" b="1" dirty="0"/>
              <a:t>ТЫС.РУБ</a:t>
            </a:r>
            <a:r>
              <a:rPr lang="ru-RU" dirty="0"/>
              <a:t>.</a:t>
            </a:r>
          </a:p>
        </p:txBody>
      </p:sp>
      <p:sp>
        <p:nvSpPr>
          <p:cNvPr id="58" name="Блок-схема: перфолента 57"/>
          <p:cNvSpPr/>
          <p:nvPr/>
        </p:nvSpPr>
        <p:spPr>
          <a:xfrm>
            <a:off x="4643438" y="5715000"/>
            <a:ext cx="2293937" cy="498475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РАСХОДЫ</a:t>
            </a:r>
          </a:p>
          <a:p>
            <a:pPr algn="ctr">
              <a:defRPr/>
            </a:pPr>
            <a:r>
              <a:rPr lang="ru-RU" b="1" dirty="0"/>
              <a:t> </a:t>
            </a:r>
            <a:r>
              <a:rPr lang="ru-RU" b="1" dirty="0" smtClean="0"/>
              <a:t>760 196,7 </a:t>
            </a:r>
            <a:r>
              <a:rPr lang="ru-RU" b="1" dirty="0"/>
              <a:t>ТЫС.РУБ</a:t>
            </a:r>
            <a:r>
              <a:rPr lang="ru-RU" dirty="0"/>
              <a:t>.</a:t>
            </a:r>
          </a:p>
        </p:txBody>
      </p:sp>
      <p:sp>
        <p:nvSpPr>
          <p:cNvPr id="26666" name="TextBox 26665"/>
          <p:cNvSpPr txBox="1"/>
          <p:nvPr/>
        </p:nvSpPr>
        <p:spPr>
          <a:xfrm>
            <a:off x="1258888" y="5722938"/>
            <a:ext cx="207645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n-lt"/>
              </a:rPr>
              <a:t>ДЕФИЦИТ БЮДЖЕТА </a:t>
            </a:r>
          </a:p>
          <a:p>
            <a:pPr>
              <a:defRPr/>
            </a:pPr>
            <a:r>
              <a:rPr lang="ru-RU" b="1" dirty="0" smtClean="0">
                <a:latin typeface="+mn-lt"/>
              </a:rPr>
              <a:t>3 289,4 </a:t>
            </a:r>
            <a:r>
              <a:rPr lang="ru-RU" b="1" dirty="0">
                <a:latin typeface="+mn-lt"/>
              </a:rPr>
              <a:t>ТЫС.РУБ.</a:t>
            </a:r>
          </a:p>
        </p:txBody>
      </p:sp>
      <p:pic>
        <p:nvPicPr>
          <p:cNvPr id="16442" name="Picture 39" descr="http://im2-tub-ru.yandex.net/i?id=432452504-31-72&amp;n=21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906838" y="765175"/>
            <a:ext cx="3492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43" name="Picture 41" descr="http://im0-tub-ru.yandex.net/i?id=504365319-35-72&amp;n=21">
            <a:hlinkClick r:id="rId17"/>
          </p:cNvPr>
          <p:cNvSpPr>
            <a:spLocks noChangeAspect="1" noChangeArrowheads="1"/>
          </p:cNvSpPr>
          <p:nvPr/>
        </p:nvSpPr>
        <p:spPr bwMode="auto">
          <a:xfrm>
            <a:off x="3906838" y="1055688"/>
            <a:ext cx="37465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44" name="Picture 44" descr="http://im3-tub-ru.yandex.net/i?id=75000342-18-72&amp;n=21">
            <a:hlinkClick r:id="rId18"/>
          </p:cNvPr>
          <p:cNvSpPr>
            <a:spLocks noChangeAspect="1" noChangeArrowheads="1"/>
          </p:cNvSpPr>
          <p:nvPr/>
        </p:nvSpPr>
        <p:spPr bwMode="auto">
          <a:xfrm>
            <a:off x="477838" y="1474788"/>
            <a:ext cx="1112837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45" name="Прямоугольник 43"/>
          <p:cNvSpPr>
            <a:spLocks noChangeArrowheads="1"/>
          </p:cNvSpPr>
          <p:nvPr/>
        </p:nvSpPr>
        <p:spPr bwMode="auto">
          <a:xfrm>
            <a:off x="1744663" y="1339850"/>
            <a:ext cx="19462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НАЛОГОВЫЕ И      НЕНАЛОГОВЫЕ ДОХОДЫ</a:t>
            </a:r>
          </a:p>
          <a:p>
            <a:r>
              <a:rPr lang="ru-RU" sz="1200" b="1" dirty="0" smtClean="0">
                <a:cs typeface="Times New Roman" pitchFamily="18" charset="0"/>
              </a:rPr>
              <a:t>193 983,2 </a:t>
            </a:r>
            <a:r>
              <a:rPr lang="ru-RU" sz="1200" b="1" dirty="0">
                <a:cs typeface="Times New Roman" pitchFamily="18" charset="0"/>
              </a:rPr>
              <a:t>тыс.руб.</a:t>
            </a:r>
            <a:endParaRPr lang="ru-RU" sz="1200" b="1" dirty="0"/>
          </a:p>
        </p:txBody>
      </p:sp>
      <p:sp>
        <p:nvSpPr>
          <p:cNvPr id="46" name="Двойные фигурные скобки 45"/>
          <p:cNvSpPr/>
          <p:nvPr/>
        </p:nvSpPr>
        <p:spPr>
          <a:xfrm>
            <a:off x="1692275" y="1339850"/>
            <a:ext cx="1500188" cy="933450"/>
          </a:xfrm>
          <a:prstGeom prst="bracePair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47" name="Picture 46" descr="http://im1-tub-ru.yandex.net/i?id=327474212-45-72&amp;n=21">
            <a:hlinkClick r:id="rId19"/>
          </p:cNvPr>
          <p:cNvSpPr>
            <a:spLocks noChangeAspect="1" noChangeArrowheads="1"/>
          </p:cNvSpPr>
          <p:nvPr/>
        </p:nvSpPr>
        <p:spPr bwMode="auto">
          <a:xfrm>
            <a:off x="525463" y="2762250"/>
            <a:ext cx="11017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" name="Двойные фигурные скобки 49"/>
          <p:cNvSpPr/>
          <p:nvPr/>
        </p:nvSpPr>
        <p:spPr>
          <a:xfrm>
            <a:off x="1724025" y="2716213"/>
            <a:ext cx="1692275" cy="996950"/>
          </a:xfrm>
          <a:prstGeom prst="bracePair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49" name="Прямоугольник 116"/>
          <p:cNvSpPr>
            <a:spLocks noChangeArrowheads="1"/>
          </p:cNvSpPr>
          <p:nvPr/>
        </p:nvSpPr>
        <p:spPr bwMode="auto">
          <a:xfrm>
            <a:off x="1835150" y="2767013"/>
            <a:ext cx="19478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БЕЗВОЗМЕЗДНЫЕ ПОСТУПЛЕНИЯ</a:t>
            </a:r>
          </a:p>
          <a:p>
            <a:r>
              <a:rPr lang="ru-RU" sz="1200" b="1" dirty="0" smtClean="0">
                <a:cs typeface="Times New Roman" pitchFamily="18" charset="0"/>
              </a:rPr>
              <a:t>562 924,1 </a:t>
            </a:r>
            <a:r>
              <a:rPr lang="ru-RU" sz="1200" b="1" dirty="0">
                <a:cs typeface="Times New Roman" pitchFamily="18" charset="0"/>
              </a:rPr>
              <a:t>тыс.руб.</a:t>
            </a:r>
            <a:endParaRPr lang="ru-RU" sz="12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704850" y="0"/>
            <a:ext cx="8439150" cy="692150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.ОБЩИЕ ХАРАКТЕРИСТИКИ БЮДЖЕТА  ГОРОДА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pic>
        <p:nvPicPr>
          <p:cNvPr id="16452" name="Picture 9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914775" y="1120775"/>
            <a:ext cx="3413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3" name="Picture 8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935413" y="1435100"/>
            <a:ext cx="3460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4" name="Picture 7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940175" y="1746250"/>
            <a:ext cx="34766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5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3" cstate="print"/>
          <a:srcRect/>
          <a:stretch>
            <a:fillRect/>
          </a:stretch>
        </p:blipFill>
        <p:spPr>
          <a:xfrm>
            <a:off x="3940175" y="2076450"/>
            <a:ext cx="360363" cy="342900"/>
          </a:xfrm>
          <a:noFill/>
        </p:spPr>
      </p:pic>
      <p:pic>
        <p:nvPicPr>
          <p:cNvPr id="16456" name="Picture 7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3914775" y="3245991"/>
            <a:ext cx="4064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7"/>
          <p:cNvPicPr>
            <a:picLocks noChangeAspect="1" noChangeArrowheads="1"/>
          </p:cNvPicPr>
          <p:nvPr/>
        </p:nvPicPr>
        <p:blipFill rotWithShape="1">
          <a:blip r:embed="rId2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/>
        </p:blipFill>
        <p:spPr bwMode="auto">
          <a:xfrm>
            <a:off x="3918723" y="3573016"/>
            <a:ext cx="403266" cy="32645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pic>
        <p:nvPicPr>
          <p:cNvPr id="16458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6" cstate="print"/>
          <a:srcRect/>
          <a:stretch>
            <a:fillRect/>
          </a:stretch>
        </p:blipFill>
        <p:spPr>
          <a:xfrm>
            <a:off x="3929063" y="4398119"/>
            <a:ext cx="387350" cy="327025"/>
          </a:xfrm>
          <a:noFill/>
        </p:spPr>
      </p:pic>
      <p:pic>
        <p:nvPicPr>
          <p:cNvPr id="16459" name="Picture 77" descr="C:\Users\Потылицына НА\Desktop\27358975.jpg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344488" y="1382713"/>
            <a:ext cx="1149350" cy="884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460" name="Picture 79" descr="http://im1-tub-ru.yandex.net/i?id=179158013-32-72&amp;n=21">
            <a:hlinkClick r:id="rId28"/>
          </p:cNvPr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338138" y="2716213"/>
            <a:ext cx="1252537" cy="99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" name="Picture 2" descr="E:\Doki\gerb s.gif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B560D0-CF0A-437E-8EE7-9767F22B5023}" type="slidenum">
              <a:rPr lang="ru-RU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11238" y="1773238"/>
            <a:ext cx="7343775" cy="458587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обеспечение сбалансированности и устойчивости городского бюджета при исполнении всех обязательств;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оптимизация структуры расходов с чётким определением приоритетов расходования средств бюджета, их концентрации на главных направлениях в социальной сфере;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недопущение увеличения принимаемых расходных обязательств, не обеспеченных доходными источниками;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развитие программно-целевых методов управления;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повышения качества и доступности оказания муниципальных услуг;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повышение прозрачности бюджета и бюджетного процесса.</a:t>
            </a:r>
          </a:p>
          <a:p>
            <a:pPr>
              <a:defRPr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>
          <a:xfrm>
            <a:off x="1331913" y="6356350"/>
            <a:ext cx="67691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.ОБЩИЕ ХАРАКТЕРИСТИКИ БЮДЖЕТА  ГОРОДА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sp>
        <p:nvSpPr>
          <p:cNvPr id="15367" name="TextBox 2"/>
          <p:cNvSpPr txBox="1">
            <a:spLocks noChangeArrowheads="1"/>
          </p:cNvSpPr>
          <p:nvPr/>
        </p:nvSpPr>
        <p:spPr bwMode="auto">
          <a:xfrm>
            <a:off x="928662" y="1106488"/>
            <a:ext cx="75168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ОСНОВНЫЕ НАПРАВЛЕНИЯ БЮДЖЕТНОЙ ПОЛИТИКИ НА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2024-2026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ГГ.</a:t>
            </a:r>
          </a:p>
        </p:txBody>
      </p:sp>
      <p:pic>
        <p:nvPicPr>
          <p:cNvPr id="9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23105</TotalTime>
  <Words>1878</Words>
  <Application>Microsoft Office PowerPoint</Application>
  <PresentationFormat>Экран (4:3)</PresentationFormat>
  <Paragraphs>376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К решению Совета депутатов города Сорска от 22.12.2023 г. № 122 «О бюджете   города Сорска Республики Хакасия на 2024 год и  плановый период 2025-2026 годов»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Kovalevskaya</dc:creator>
  <cp:lastModifiedBy>Люя</cp:lastModifiedBy>
  <cp:revision>1738</cp:revision>
  <cp:lastPrinted>2010-11-12T09:01:35Z</cp:lastPrinted>
  <dcterms:created xsi:type="dcterms:W3CDTF">2002-05-22T11:42:14Z</dcterms:created>
  <dcterms:modified xsi:type="dcterms:W3CDTF">2024-01-23T06:10:39Z</dcterms:modified>
</cp:coreProperties>
</file>